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59" r:id="rId6"/>
    <p:sldId id="260" r:id="rId7"/>
    <p:sldId id="264" r:id="rId8"/>
    <p:sldId id="262" r:id="rId9"/>
    <p:sldId id="263" r:id="rId10"/>
    <p:sldId id="266" r:id="rId11"/>
    <p:sldId id="261" r:id="rId12"/>
  </p:sldIdLst>
  <p:sldSz cx="18288000" cy="10287000"/>
  <p:notesSz cx="6858000" cy="9144000"/>
  <p:embeddedFontLst>
    <p:embeddedFont>
      <p:font typeface="Telegraf" panose="020B0604020202020204" charset="0"/>
      <p:regular r:id="rId14"/>
    </p:embeddedFont>
    <p:embeddedFont>
      <p:font typeface="Telegra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11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D022D-DB4D-4740-984D-2C5A17FBEC16}" type="datetimeFigureOut">
              <a:rPr lang="es-CR" smtClean="0"/>
              <a:t>6/12/2025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85972-CF69-4575-834D-67523356023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1139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85972-CF69-4575-834D-67523356023F}" type="slidenum">
              <a:rPr lang="es-CR" smtClean="0"/>
              <a:t>5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1832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Equilibrio ambiental</a:t>
            </a:r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85972-CF69-4575-834D-67523356023F}" type="slidenum">
              <a:rPr lang="es-CR" smtClean="0"/>
              <a:t>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3772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EEB4B-9B02-2FF9-C7DB-5CF5B02C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D54EB8-9F09-B80D-6FDC-714BA8562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F90837-255C-547B-3B44-3977DFDC6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Equilibrio ambiental</a:t>
            </a:r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9B2079-B7D4-0FCB-408A-03195AF26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85972-CF69-4575-834D-67523356023F}" type="slidenum">
              <a:rPr lang="es-CR" smtClean="0"/>
              <a:t>10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1051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hyperlink" Target="mailto:Jeanette.cardenaschacon@ucr.ac.cr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hyperlink" Target="mailto:jeanette.cardenas@gmail.co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177" y="2175370"/>
            <a:ext cx="6087443" cy="7682525"/>
          </a:xfrm>
          <a:custGeom>
            <a:avLst/>
            <a:gdLst/>
            <a:ahLst/>
            <a:cxnLst/>
            <a:rect l="l" t="t" r="r" b="b"/>
            <a:pathLst>
              <a:path w="6087443" h="7682525">
                <a:moveTo>
                  <a:pt x="0" y="0"/>
                </a:moveTo>
                <a:lnTo>
                  <a:pt x="6087443" y="0"/>
                </a:lnTo>
                <a:lnTo>
                  <a:pt x="6087443" y="7682525"/>
                </a:lnTo>
                <a:lnTo>
                  <a:pt x="0" y="7682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518" t="-3109" r="-137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8476" y="625983"/>
            <a:ext cx="13575399" cy="183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9"/>
              </a:lnSpc>
            </a:pPr>
            <a:r>
              <a:rPr lang="en-US" sz="5453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Los Objetivos de Desarrollo Sostenible y la 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89A547-5D24-ECE5-F9A3-B2A03EC2F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842" y="2197521"/>
            <a:ext cx="3943350" cy="37433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C796EB-51A5-6E1C-B1B2-3462D833E3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099" r="27075"/>
          <a:stretch>
            <a:fillRect/>
          </a:stretch>
        </p:blipFill>
        <p:spPr>
          <a:xfrm>
            <a:off x="4381500" y="1947158"/>
            <a:ext cx="5410200" cy="557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E5B63E3-7E12-290C-D60B-BD1ED67CE8A5}"/>
              </a:ext>
            </a:extLst>
          </p:cNvPr>
          <p:cNvSpPr txBox="1"/>
          <p:nvPr/>
        </p:nvSpPr>
        <p:spPr>
          <a:xfrm>
            <a:off x="7086600" y="910240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6 de diciembre del 2024</a:t>
            </a:r>
            <a:endParaRPr lang="es-C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AE0D2-BBC6-9EB0-0F5A-D6F9D8DC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,_ODS_y_Futuro_Digital">
            <a:hlinkClick r:id="" action="ppaction://media"/>
            <a:extLst>
              <a:ext uri="{FF2B5EF4-FFF2-40B4-BE49-F238E27FC236}">
                <a16:creationId xmlns:a16="http://schemas.microsoft.com/office/drawing/2014/main" id="{2B38E81F-341E-9CEF-D654-326BBD5A1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321468"/>
            <a:ext cx="174117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857250"/>
            <a:ext cx="9536271" cy="148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8"/>
              </a:lnSpc>
            </a:pPr>
            <a:r>
              <a:rPr lang="en-US" sz="8652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Muchas gracias</a:t>
            </a:r>
          </a:p>
        </p:txBody>
      </p:sp>
      <p:sp>
        <p:nvSpPr>
          <p:cNvPr id="4" name="Freeform 4"/>
          <p:cNvSpPr/>
          <p:nvPr/>
        </p:nvSpPr>
        <p:spPr>
          <a:xfrm>
            <a:off x="1080780" y="7412170"/>
            <a:ext cx="500895" cy="500895"/>
          </a:xfrm>
          <a:custGeom>
            <a:avLst/>
            <a:gdLst/>
            <a:ahLst/>
            <a:cxnLst/>
            <a:rect l="l" t="t" r="r" b="b"/>
            <a:pathLst>
              <a:path w="500895" h="500895">
                <a:moveTo>
                  <a:pt x="0" y="0"/>
                </a:moveTo>
                <a:lnTo>
                  <a:pt x="500895" y="0"/>
                </a:lnTo>
                <a:lnTo>
                  <a:pt x="500895" y="500895"/>
                </a:lnTo>
                <a:lnTo>
                  <a:pt x="0" y="500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057251" y="8228833"/>
            <a:ext cx="547952" cy="547952"/>
          </a:xfrm>
          <a:custGeom>
            <a:avLst/>
            <a:gdLst/>
            <a:ahLst/>
            <a:cxnLst/>
            <a:rect l="l" t="t" r="r" b="b"/>
            <a:pathLst>
              <a:path w="547952" h="547952">
                <a:moveTo>
                  <a:pt x="0" y="0"/>
                </a:moveTo>
                <a:lnTo>
                  <a:pt x="547952" y="0"/>
                </a:lnTo>
                <a:lnTo>
                  <a:pt x="547952" y="547952"/>
                </a:lnTo>
                <a:lnTo>
                  <a:pt x="0" y="547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79072" y="6688143"/>
            <a:ext cx="504312" cy="504312"/>
          </a:xfrm>
          <a:custGeom>
            <a:avLst/>
            <a:gdLst/>
            <a:ahLst/>
            <a:cxnLst/>
            <a:rect l="l" t="t" r="r" b="b"/>
            <a:pathLst>
              <a:path w="504312" h="504312">
                <a:moveTo>
                  <a:pt x="0" y="0"/>
                </a:moveTo>
                <a:lnTo>
                  <a:pt x="504312" y="0"/>
                </a:lnTo>
                <a:lnTo>
                  <a:pt x="504312" y="504311"/>
                </a:lnTo>
                <a:lnTo>
                  <a:pt x="0" y="5043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79072" y="9092553"/>
            <a:ext cx="527932" cy="527932"/>
          </a:xfrm>
          <a:custGeom>
            <a:avLst/>
            <a:gdLst/>
            <a:ahLst/>
            <a:cxnLst/>
            <a:rect l="l" t="t" r="r" b="b"/>
            <a:pathLst>
              <a:path w="527932" h="527932">
                <a:moveTo>
                  <a:pt x="0" y="0"/>
                </a:moveTo>
                <a:lnTo>
                  <a:pt x="527932" y="0"/>
                </a:lnTo>
                <a:lnTo>
                  <a:pt x="527932" y="527932"/>
                </a:lnTo>
                <a:lnTo>
                  <a:pt x="0" y="5279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72850" y="3261416"/>
            <a:ext cx="6896100" cy="6896100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11"/>
              <a:stretch>
                <a:fillRect l="-56842" b="-1748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  <a:moveTo>
                    <a:pt x="4451350" y="8764270"/>
                  </a:moveTo>
                  <a:cubicBezTo>
                    <a:pt x="2073910" y="8764270"/>
                    <a:pt x="139700" y="6830060"/>
                    <a:pt x="139700" y="4451350"/>
                  </a:cubicBezTo>
                  <a:cubicBezTo>
                    <a:pt x="139700" y="2072640"/>
                    <a:pt x="2073910" y="139700"/>
                    <a:pt x="4451350" y="139700"/>
                  </a:cubicBezTo>
                  <a:cubicBezTo>
                    <a:pt x="6828790" y="139700"/>
                    <a:pt x="8764270" y="2073910"/>
                    <a:pt x="8764270" y="4451350"/>
                  </a:cubicBezTo>
                  <a:cubicBezTo>
                    <a:pt x="8764270" y="6828790"/>
                    <a:pt x="6830060" y="8764270"/>
                    <a:pt x="4451350" y="8764270"/>
                  </a:cubicBezTo>
                  <a:close/>
                  <a:moveTo>
                    <a:pt x="4451350" y="158750"/>
                  </a:moveTo>
                  <a:cubicBezTo>
                    <a:pt x="2084070" y="158750"/>
                    <a:pt x="158750" y="2084070"/>
                    <a:pt x="158750" y="4451350"/>
                  </a:cubicBezTo>
                  <a:cubicBezTo>
                    <a:pt x="158750" y="6818630"/>
                    <a:pt x="2084070" y="8743950"/>
                    <a:pt x="4451350" y="8743950"/>
                  </a:cubicBezTo>
                  <a:cubicBezTo>
                    <a:pt x="6818630" y="8743950"/>
                    <a:pt x="8743950" y="6818630"/>
                    <a:pt x="8743950" y="4451350"/>
                  </a:cubicBezTo>
                  <a:cubicBezTo>
                    <a:pt x="8743950" y="2084070"/>
                    <a:pt x="6819900" y="158750"/>
                    <a:pt x="4451350" y="158750"/>
                  </a:cubicBezTo>
                  <a:close/>
                </a:path>
              </a:pathLst>
            </a:custGeom>
            <a:gradFill rotWithShape="1">
              <a:gsLst>
                <a:gs pos="0">
                  <a:srgbClr val="10A5FF">
                    <a:alpha val="100000"/>
                  </a:srgbClr>
                </a:gs>
                <a:gs pos="100000">
                  <a:srgbClr val="041E4E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060DA-04C2-70A3-3C39-B47BB51977C9}"/>
              </a:ext>
            </a:extLst>
          </p:cNvPr>
          <p:cNvSpPr txBox="1"/>
          <p:nvPr/>
        </p:nvSpPr>
        <p:spPr>
          <a:xfrm>
            <a:off x="1834435" y="670946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00 506 83110156</a:t>
            </a:r>
            <a:endParaRPr lang="es-CR" sz="2400" b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CB2A56-56D1-B6C3-95C0-8459626802B5}"/>
              </a:ext>
            </a:extLst>
          </p:cNvPr>
          <p:cNvSpPr txBox="1"/>
          <p:nvPr/>
        </p:nvSpPr>
        <p:spPr>
          <a:xfrm>
            <a:off x="1735728" y="7431784"/>
            <a:ext cx="952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hlinkClick r:id="rId12"/>
              </a:rPr>
              <a:t>jeanette.cardenas@gmail.com</a:t>
            </a:r>
            <a:r>
              <a:rPr lang="es-MX" sz="2400" b="1" dirty="0">
                <a:solidFill>
                  <a:schemeClr val="bg1"/>
                </a:solidFill>
              </a:rPr>
              <a:t> y </a:t>
            </a:r>
            <a:r>
              <a:rPr lang="es-MX" sz="2400" b="1" dirty="0">
                <a:solidFill>
                  <a:schemeClr val="bg1"/>
                </a:solidFill>
                <a:hlinkClick r:id="rId13"/>
              </a:rPr>
              <a:t>Jeanette.cardenaschacon@ucr.ac.cr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endParaRPr lang="es-CR" sz="2400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88B7FC-5699-41CC-12AC-E5C99248C3F4}"/>
              </a:ext>
            </a:extLst>
          </p:cNvPr>
          <p:cNvSpPr txBox="1"/>
          <p:nvPr/>
        </p:nvSpPr>
        <p:spPr>
          <a:xfrm>
            <a:off x="1738437" y="8087310"/>
            <a:ext cx="914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b="1" dirty="0">
                <a:solidFill>
                  <a:schemeClr val="bg1"/>
                </a:solidFill>
              </a:rPr>
              <a:t>https://www.linkedin.com/in/jeanette-m-c%C3%A1rdenas-chac%C3%B3n-4012b928/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92C188-E849-03EF-44BE-7D29DC4868C2}"/>
              </a:ext>
            </a:extLst>
          </p:cNvPr>
          <p:cNvSpPr txBox="1"/>
          <p:nvPr/>
        </p:nvSpPr>
        <p:spPr>
          <a:xfrm>
            <a:off x="1754779" y="907687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CATIE, Turrialba, Costa Rica</a:t>
            </a:r>
            <a:endParaRPr lang="es-CR" sz="24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539AC8F-1CD2-3461-9DBE-139C14F2504F}"/>
              </a:ext>
            </a:extLst>
          </p:cNvPr>
          <p:cNvSpPr txBox="1"/>
          <p:nvPr/>
        </p:nvSpPr>
        <p:spPr>
          <a:xfrm>
            <a:off x="1028700" y="5295157"/>
            <a:ext cx="836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</a:rPr>
              <a:t>Jeanette María Cárdenas Chacón</a:t>
            </a:r>
          </a:p>
          <a:p>
            <a:r>
              <a:rPr lang="es-MX" sz="2400" dirty="0">
                <a:solidFill>
                  <a:schemeClr val="bg1"/>
                </a:solidFill>
              </a:rPr>
              <a:t>Especialista en Desarrollo Sostenible, IA y Cambio Climático</a:t>
            </a:r>
            <a:endParaRPr lang="es-C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11E35B-885D-5A9D-E1D0-F0A7DA08CA0E}"/>
              </a:ext>
            </a:extLst>
          </p:cNvPr>
          <p:cNvSpPr txBox="1"/>
          <p:nvPr/>
        </p:nvSpPr>
        <p:spPr>
          <a:xfrm>
            <a:off x="2286000" y="2617738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- Los ODS, ¿Qué son?</a:t>
            </a:r>
          </a:p>
          <a:p>
            <a:r>
              <a:rPr lang="es-MX" sz="3600" b="1" dirty="0">
                <a:solidFill>
                  <a:schemeClr val="bg1"/>
                </a:solidFill>
              </a:rPr>
              <a:t>- ¿Qué es el Desarrollo Sostenible</a:t>
            </a:r>
          </a:p>
          <a:p>
            <a:pPr marL="571500" indent="-571500">
              <a:buFontTx/>
              <a:buChar char="-"/>
            </a:pPr>
            <a:r>
              <a:rPr lang="es-MX" sz="3600" b="1" dirty="0">
                <a:solidFill>
                  <a:schemeClr val="bg1"/>
                </a:solidFill>
              </a:rPr>
              <a:t>Algo de antecedentes y las </a:t>
            </a:r>
            <a:r>
              <a:rPr lang="es-MX" sz="3600" b="1" dirty="0" err="1">
                <a:solidFill>
                  <a:schemeClr val="bg1"/>
                </a:solidFill>
              </a:rPr>
              <a:t>COPs</a:t>
            </a:r>
            <a:endParaRPr lang="es-MX" sz="3600" b="1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es-MX" sz="3600" b="1" dirty="0">
                <a:solidFill>
                  <a:schemeClr val="bg1"/>
                </a:solidFill>
              </a:rPr>
              <a:t>IA, los ODS y el futuro</a:t>
            </a:r>
          </a:p>
          <a:p>
            <a:pPr marL="571500" indent="-571500">
              <a:buFontTx/>
              <a:buChar char="-"/>
            </a:pPr>
            <a:endParaRPr lang="es-MX" sz="3600" b="1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endParaRPr lang="es-MX" sz="3600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F50C37-95CA-0361-4AA5-893CD504F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292" r="3292"/>
          <a:stretch>
            <a:fillRect/>
          </a:stretch>
        </p:blipFill>
        <p:spPr>
          <a:xfrm>
            <a:off x="8305800" y="6591300"/>
            <a:ext cx="9259251" cy="346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08A4485-2F72-956D-D514-FE34109BA6EA}"/>
              </a:ext>
            </a:extLst>
          </p:cNvPr>
          <p:cNvSpPr txBox="1">
            <a:spLocks/>
          </p:cNvSpPr>
          <p:nvPr/>
        </p:nvSpPr>
        <p:spPr>
          <a:xfrm>
            <a:off x="1066800" y="1180712"/>
            <a:ext cx="9609668" cy="86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chemeClr val="bg1"/>
                </a:solidFill>
                <a:latin typeface="Aptos" panose="020B0004020202020204" pitchFamily="34" charset="0"/>
              </a:rPr>
              <a:t>Contenido</a:t>
            </a:r>
            <a:endParaRPr lang="es-CR" sz="5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96A9B4-5374-75B0-A757-0F4A73B4D709}"/>
              </a:ext>
            </a:extLst>
          </p:cNvPr>
          <p:cNvSpPr txBox="1"/>
          <p:nvPr/>
        </p:nvSpPr>
        <p:spPr>
          <a:xfrm>
            <a:off x="533400" y="973127"/>
            <a:ext cx="17449800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Aptos" panose="020B0004020202020204" pitchFamily="34" charset="0"/>
              </a:rPr>
              <a:t>Los Objetivos de Desarrollo Sostenible (ODS) </a:t>
            </a:r>
          </a:p>
          <a:p>
            <a:r>
              <a:rPr lang="es-MX" sz="4400" b="1" dirty="0">
                <a:solidFill>
                  <a:schemeClr val="bg1"/>
                </a:solidFill>
                <a:latin typeface="Aptos" panose="020B0004020202020204" pitchFamily="34" charset="0"/>
              </a:rPr>
              <a:t>¿Qué son?</a:t>
            </a:r>
          </a:p>
          <a:p>
            <a:endParaRPr lang="es-MX" sz="32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s-MX" sz="3600" dirty="0">
                <a:solidFill>
                  <a:schemeClr val="bg1"/>
                </a:solidFill>
              </a:rPr>
              <a:t>Los Objetivos Globales y/o  Agenda 2023, publicados y ofrecidos al mundo por las Naciones Unidas en 2015 como un llamamiento universal para poner fin a la pobreza, proteger el planeta y garantizar que para el 2030 todas las personas disfruten de paz y prosperidad.</a:t>
            </a:r>
          </a:p>
          <a:p>
            <a:endParaRPr lang="es-MX" sz="3600" dirty="0">
              <a:solidFill>
                <a:schemeClr val="bg1"/>
              </a:solidFill>
            </a:endParaRPr>
          </a:p>
          <a:p>
            <a:r>
              <a:rPr lang="es-MX" sz="3600" b="1" dirty="0">
                <a:solidFill>
                  <a:schemeClr val="bg1"/>
                </a:solidFill>
              </a:rPr>
              <a:t>Los 17 ODS están integrados</a:t>
            </a:r>
            <a:r>
              <a:rPr lang="es-MX" sz="3600" dirty="0">
                <a:solidFill>
                  <a:schemeClr val="bg1"/>
                </a:solidFill>
              </a:rPr>
              <a:t>: reconocen que la acción en un área afectará los resultados en otras áreas y que el desarrollo debe equilibrar la sostenibilidad social, económica y ambiental. Los países se han comprometido a priorizar el progreso de los más rezagados.</a:t>
            </a:r>
          </a:p>
          <a:p>
            <a:endParaRPr lang="es-MX" sz="3600" dirty="0">
              <a:solidFill>
                <a:schemeClr val="bg1"/>
              </a:solidFill>
            </a:endParaRPr>
          </a:p>
          <a:p>
            <a:endParaRPr lang="es-MX" sz="3600" dirty="0">
              <a:solidFill>
                <a:schemeClr val="bg1"/>
              </a:solidFill>
            </a:endParaRPr>
          </a:p>
          <a:p>
            <a:r>
              <a:rPr lang="es-MX" sz="3600" dirty="0">
                <a:solidFill>
                  <a:schemeClr val="bg1"/>
                </a:solidFill>
              </a:rPr>
              <a:t>La creatividad, el conocimiento, la tecnología y los recursos financieros de toda la sociedad son necesarios para alcanzar los ODS en todos los contextos. </a:t>
            </a:r>
            <a:r>
              <a:rPr lang="es-MX" sz="3600" b="1" dirty="0">
                <a:solidFill>
                  <a:schemeClr val="bg1"/>
                </a:solidFill>
              </a:rPr>
              <a:t>Pero son voluntarios, No obligatorios.</a:t>
            </a:r>
            <a:endParaRPr lang="es-CR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2EF279-258F-EAA1-A870-E3BF5FD9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4" t="15871" r="8247" b="16674"/>
          <a:stretch>
            <a:fillRect/>
          </a:stretch>
        </p:blipFill>
        <p:spPr>
          <a:xfrm>
            <a:off x="13944600" y="190500"/>
            <a:ext cx="4038600" cy="216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7623F3-1898-0A49-8821-5CD0464E5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89" y="1790700"/>
            <a:ext cx="12158821" cy="793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22DDCB-9C5D-6C87-DCE0-8151B1B1F79B}"/>
              </a:ext>
            </a:extLst>
          </p:cNvPr>
          <p:cNvSpPr txBox="1"/>
          <p:nvPr/>
        </p:nvSpPr>
        <p:spPr>
          <a:xfrm>
            <a:off x="685800" y="562354"/>
            <a:ext cx="16916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Los ODS están diseñados para acabar con la pobreza, el hambre, la discriminación contra mujeres y niñas, y lograr la salud integral de todos y el planeta!</a:t>
            </a:r>
          </a:p>
        </p:txBody>
      </p:sp>
    </p:spTree>
    <p:extLst>
      <p:ext uri="{BB962C8B-B14F-4D97-AF65-F5344CB8AC3E}">
        <p14:creationId xmlns:p14="http://schemas.microsoft.com/office/powerpoint/2010/main" val="53723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F9D04CF9-380C-E43C-E99E-92862175F5CB}"/>
              </a:ext>
            </a:extLst>
          </p:cNvPr>
          <p:cNvSpPr txBox="1">
            <a:spLocks/>
          </p:cNvSpPr>
          <p:nvPr/>
        </p:nvSpPr>
        <p:spPr>
          <a:xfrm>
            <a:off x="1066800" y="952500"/>
            <a:ext cx="14510373" cy="1800200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5400" b="1" cap="all" dirty="0">
                <a:ln w="0"/>
                <a:solidFill>
                  <a:schemeClr val="bg1"/>
                </a:solidFill>
                <a:latin typeface="+mn-lt"/>
              </a:rPr>
              <a:t>Definición de  Desarrollo Sostenible: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80C7C3-4785-1841-E351-F7F38A5233DD}"/>
              </a:ext>
            </a:extLst>
          </p:cNvPr>
          <p:cNvSpPr txBox="1">
            <a:spLocks/>
          </p:cNvSpPr>
          <p:nvPr/>
        </p:nvSpPr>
        <p:spPr>
          <a:xfrm>
            <a:off x="304800" y="2767237"/>
            <a:ext cx="9922187" cy="2376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lang="es-ES" sz="4000" i="1" dirty="0">
                <a:solidFill>
                  <a:schemeClr val="bg1"/>
                </a:solidFill>
                <a:latin typeface="Arial" panose="020B0604020202020204" pitchFamily="34" charset="0"/>
              </a:rPr>
              <a:t>Aquel desarrollo que satisface las necesidades del presente, sin comprometer la capacidad de que las futuras generaciones puedan satisfacer sus propias necesidades.”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CR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BBE9F4-A461-8C77-7236-EA8DDFCE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4076700"/>
            <a:ext cx="6248400" cy="453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688037-7285-6007-E4C8-24EFB4550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7" y="8801100"/>
            <a:ext cx="11766043" cy="14655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C4594-EEA3-8A67-2C04-5EE2B392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88F2D1-5DBF-9AFC-0BF3-4D35A945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28"/>
          <a:stretch>
            <a:fillRect/>
          </a:stretch>
        </p:blipFill>
        <p:spPr>
          <a:xfrm>
            <a:off x="3352800" y="288189"/>
            <a:ext cx="11887200" cy="97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E8DA27-2AD7-F5FA-8AA2-67F77F54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9057"/>
            <a:ext cx="16448647" cy="95874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8B742EA-4F38-023C-FC34-ECCF19B86574}"/>
              </a:ext>
            </a:extLst>
          </p:cNvPr>
          <p:cNvSpPr/>
          <p:nvPr/>
        </p:nvSpPr>
        <p:spPr>
          <a:xfrm>
            <a:off x="15468600" y="5753100"/>
            <a:ext cx="2286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4744A7-3A2D-A93D-572F-BCEF48428F22}"/>
              </a:ext>
            </a:extLst>
          </p:cNvPr>
          <p:cNvSpPr txBox="1"/>
          <p:nvPr/>
        </p:nvSpPr>
        <p:spPr>
          <a:xfrm>
            <a:off x="15722221" y="4053929"/>
            <a:ext cx="25251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financiación climática, logrando un acuerdo para movilizar al menos $1.3 billones anuales para 2035</a:t>
            </a:r>
            <a:endParaRPr lang="es-C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A15E93-3F8A-D88B-8664-4D8780BAB659}"/>
              </a:ext>
            </a:extLst>
          </p:cNvPr>
          <p:cNvSpPr txBox="1"/>
          <p:nvPr/>
        </p:nvSpPr>
        <p:spPr>
          <a:xfrm>
            <a:off x="15534246" y="7669619"/>
            <a:ext cx="252515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50000"/>
                  </a:schemeClr>
                </a:solidFill>
              </a:rPr>
              <a:t>un acuerdo para una "transición" fuera de los combustibles fósiles, triplicar renovables, duplicar eficiencia energética y lanzar el fondo de pérdidas y daños</a:t>
            </a:r>
            <a:endParaRPr lang="es-C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00CED1B-C92B-1C02-96AD-4D457505E55F}"/>
              </a:ext>
            </a:extLst>
          </p:cNvPr>
          <p:cNvSpPr/>
          <p:nvPr/>
        </p:nvSpPr>
        <p:spPr>
          <a:xfrm>
            <a:off x="15468600" y="5884813"/>
            <a:ext cx="2286000" cy="554087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C8CFA0-4AA6-4BB6-DEA9-92D01EFEC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501424" y="5473158"/>
            <a:ext cx="685802" cy="6201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77E13A-82A4-9C05-5276-5F8CA5D818D8}"/>
              </a:ext>
            </a:extLst>
          </p:cNvPr>
          <p:cNvSpPr txBox="1"/>
          <p:nvPr/>
        </p:nvSpPr>
        <p:spPr>
          <a:xfrm>
            <a:off x="16154403" y="5531257"/>
            <a:ext cx="106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2024</a:t>
            </a:r>
            <a:endParaRPr lang="es-CR" sz="2800" b="1" dirty="0">
              <a:solidFill>
                <a:srgbClr val="C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DA28AF-0E7E-4983-DE03-42EE7C99D8A7}"/>
              </a:ext>
            </a:extLst>
          </p:cNvPr>
          <p:cNvSpPr txBox="1"/>
          <p:nvPr/>
        </p:nvSpPr>
        <p:spPr>
          <a:xfrm>
            <a:off x="17165792" y="6531039"/>
            <a:ext cx="106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2025</a:t>
            </a:r>
            <a:endParaRPr lang="es-C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4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1C4489-4875-58B4-F181-FBC869DD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8288000" cy="10477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88FB2F-7200-AF4A-B785-032D985D24FF}"/>
              </a:ext>
            </a:extLst>
          </p:cNvPr>
          <p:cNvSpPr txBox="1"/>
          <p:nvPr/>
        </p:nvSpPr>
        <p:spPr>
          <a:xfrm>
            <a:off x="2133600" y="1485900"/>
            <a:ext cx="14554200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600" b="1" dirty="0">
                <a:solidFill>
                  <a:schemeClr val="bg1"/>
                </a:solidFill>
              </a:rPr>
              <a:t>La COP30 en Belém, Brasil (noviembre 2025) marcó un hito, enfocándose en la implementación del Acuerdo de París, la urgencia climática y la financiación, destacando la inclusión de la Amazonía y la necesidad de una transición justa</a:t>
            </a:r>
            <a:r>
              <a:rPr lang="es-MX" sz="4600" b="1" i="0" dirty="0">
                <a:solidFill>
                  <a:schemeClr val="bg1"/>
                </a:solidFill>
                <a:effectLst/>
                <a:latin typeface="Google Sans"/>
              </a:rPr>
              <a:t>; hubo avances formales en ambición y derechos, pero persisten debates sobre combustibles fósiles, mientras los países preparan sus nuevos compromisos (</a:t>
            </a:r>
            <a:r>
              <a:rPr lang="es-MX" sz="4600" b="1" i="0" dirty="0" err="1">
                <a:solidFill>
                  <a:schemeClr val="bg1"/>
                </a:solidFill>
                <a:effectLst/>
                <a:latin typeface="Google Sans"/>
              </a:rPr>
              <a:t>NDCs</a:t>
            </a:r>
            <a:r>
              <a:rPr lang="es-MX" sz="4600" b="1" i="0" dirty="0">
                <a:solidFill>
                  <a:schemeClr val="bg1"/>
                </a:solidFill>
                <a:effectLst/>
                <a:latin typeface="Google Sans"/>
              </a:rPr>
              <a:t> 2025) con mayor enfoque en adaptación, género y actores no estatales, según un informe reciente de la OMM y la COP30. </a:t>
            </a:r>
            <a:endParaRPr lang="es-CR" sz="4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0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1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66E67-F825-F5DA-0EAD-56C1BA50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21F5DA-681A-04C5-3518-DD16956BB56C}"/>
              </a:ext>
            </a:extLst>
          </p:cNvPr>
          <p:cNvSpPr txBox="1"/>
          <p:nvPr/>
        </p:nvSpPr>
        <p:spPr>
          <a:xfrm>
            <a:off x="5943600" y="6515100"/>
            <a:ext cx="1127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chemeClr val="bg1"/>
                </a:solidFill>
              </a:rPr>
              <a:t>La IA clave aliada  para el cumplimiento de la Agenda 2030</a:t>
            </a:r>
            <a:endParaRPr lang="es-CR" sz="5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116D1F-ECB5-0F3A-3F73-DF35940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67818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462</Words>
  <Application>Microsoft Office PowerPoint</Application>
  <PresentationFormat>Personalizado</PresentationFormat>
  <Paragraphs>37</Paragraphs>
  <Slides>11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Telegraf Bold</vt:lpstr>
      <vt:lpstr>Calibri</vt:lpstr>
      <vt:lpstr>Aptos</vt:lpstr>
      <vt:lpstr>Google Sans</vt:lpstr>
      <vt:lpstr>Arial</vt:lpstr>
      <vt:lpstr>Telegraf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Objetivos de Desarrollo Sostenible y la IA</dc:title>
  <dc:creator>Toshiba</dc:creator>
  <cp:lastModifiedBy>Jeanette Cardenas (Graduado)</cp:lastModifiedBy>
  <cp:revision>2</cp:revision>
  <dcterms:created xsi:type="dcterms:W3CDTF">2006-08-16T00:00:00Z</dcterms:created>
  <dcterms:modified xsi:type="dcterms:W3CDTF">2025-12-06T15:16:28Z</dcterms:modified>
  <dc:identifier>DAG6vY8mtHU</dc:identifier>
</cp:coreProperties>
</file>