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29" r:id="rId2"/>
    <p:sldId id="530" r:id="rId3"/>
    <p:sldId id="533" r:id="rId4"/>
    <p:sldId id="534" r:id="rId5"/>
    <p:sldId id="523" r:id="rId6"/>
    <p:sldId id="532" r:id="rId7"/>
    <p:sldId id="481" r:id="rId8"/>
    <p:sldId id="486" r:id="rId9"/>
    <p:sldId id="258" r:id="rId10"/>
    <p:sldId id="535" r:id="rId11"/>
    <p:sldId id="257" r:id="rId12"/>
    <p:sldId id="267" r:id="rId13"/>
    <p:sldId id="531" r:id="rId14"/>
    <p:sldId id="270" r:id="rId15"/>
    <p:sldId id="525" r:id="rId16"/>
    <p:sldId id="526" r:id="rId17"/>
    <p:sldId id="528" r:id="rId18"/>
    <p:sldId id="259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/>
    <p:restoredTop sz="94670"/>
  </p:normalViewPr>
  <p:slideViewPr>
    <p:cSldViewPr snapToGrid="0">
      <p:cViewPr varScale="1">
        <p:scale>
          <a:sx n="113" d="100"/>
          <a:sy n="113" d="100"/>
        </p:scale>
        <p:origin x="2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65A7D-FF45-9C82-7DBC-B4EDC014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89D3EA-3784-DAFA-E083-549EF2EF0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B5B536-404F-9105-54A1-16904CEF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F385-AF95-5246-B131-632F582D079D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6B1692-5780-F8DA-2E26-45BB04BE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E01AE-7F50-27AA-E343-64A7090C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4D86-B9BB-B447-BF30-0740515CD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34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84EA7-CB25-E1A4-EF40-A7C1C941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C69CDE-AC2B-53DD-2CE4-1EC9FF2BC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813930-D41E-31F6-B6EF-C0D79102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F385-AF95-5246-B131-632F582D079D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E5F904-3D0A-D2B6-8BB9-3BD1C816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2FC5BB-E583-5154-3B4F-6EF380E6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4D86-B9BB-B447-BF30-0740515CD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572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C9A643-97FA-657A-9DFF-01AF42169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8253D0-AFD7-D5D8-6CB9-3D3AF698C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DA1A8-8B6B-09CD-2994-886F90EFC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F385-AF95-5246-B131-632F582D079D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B9A10-BCDD-14FD-F8B0-244C30B0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D0032-704E-D66E-55F9-861066A7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4D86-B9BB-B447-BF30-0740515CD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066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AC2CF-4BB0-C6F9-612C-5E8CDDAD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0824AE-6FB7-1420-E4A5-4B200A94B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4243D-07D3-6D29-E134-79641B2D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F385-AF95-5246-B131-632F582D079D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70A3AA-72AB-158B-F0C6-8C2D1168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4E738-DA76-6492-312E-986465B3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4D86-B9BB-B447-BF30-0740515CD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93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E5FCC-A88F-9962-90F4-C62F7880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AB5BCF-7182-ACB9-FCAF-A6F20EF6B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0492DD-9B91-0BC1-4D39-C950EA17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F385-AF95-5246-B131-632F582D079D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79B210-8F15-1BCD-EBC7-BC8B35A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63DF1-FFB5-EEED-E881-D7243BFE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4D86-B9BB-B447-BF30-0740515CD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98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6D357-7706-B960-10A5-B5789C02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45F8FB-6C84-12C2-66BE-4D9651B53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5308DC-20CA-1863-0F9F-AD9E1891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F8C284-314F-1D0B-A7E7-D6FBB4D4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F385-AF95-5246-B131-632F582D079D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D058BF-0130-7A5A-DBA7-250CCA84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465A54-7870-760E-7F5C-A680F619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4D86-B9BB-B447-BF30-0740515CD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466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1863E-5FAB-F8A6-6F89-874BF89F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D4290A-C4B9-89C6-7F64-1EAD22FDC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993E9B-AC87-6924-FBC2-492F5C8A9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C2765ED-001D-CABF-5C49-2733273ED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A6FA6D-7AB8-EB16-DCE9-69AF16376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D973B2-DA59-2567-E73E-98373126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F385-AF95-5246-B131-632F582D079D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CC9BC32-6E94-B382-6769-B358321E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AF1BF6-17C9-D5BE-7B59-221598A1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4D86-B9BB-B447-BF30-0740515CD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504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69A67-8B7C-DD9E-5495-C853F503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127E15-5597-53BB-EE33-B67712414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F385-AF95-5246-B131-632F582D079D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E61EE3-FEF0-9933-BDB9-9EE19CD6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C5772A-7541-76C7-C2EE-FD5D3537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4D86-B9BB-B447-BF30-0740515CD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671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5C0309-9627-ACAA-2100-C5DD9B2B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F385-AF95-5246-B131-632F582D079D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A448CD-7342-609C-589D-61D674A4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8B0A05-7F81-E269-2C0A-E27722403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4D86-B9BB-B447-BF30-0740515CD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586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D4391-D9DE-41EB-E80D-90E9D796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224915-89AE-8A99-BDE9-B59799CA6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FD1C1-CE65-F974-EFA1-F9FC193CF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947B5A-6839-41C0-5BEF-A4E20F78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F385-AF95-5246-B131-632F582D079D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6F02B4-839F-B220-DF20-4BE7C0C2D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25C8CA-6A9E-59D4-E82E-4EF4A95EA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4D86-B9BB-B447-BF30-0740515CD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062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A5BA5-BBAD-D2BE-9A57-18CF110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96E2F0-1ADB-6C9B-02A1-87BA1AD50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BD545B-113D-E490-5A43-97D4DD2D3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0E2D30-85FD-2D27-5C03-07F58E81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F385-AF95-5246-B131-632F582D079D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53C78C-8EDE-EF2F-77E3-8B652C3A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02C96F-0816-FFCA-E916-35D14C6C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4D86-B9BB-B447-BF30-0740515CD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02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4B152F-FE54-E313-76E5-FE1EC371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D23F32-88FA-098D-71DB-558167F5A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43CE90-06B5-4FA3-A18D-B676A691E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5AF385-AF95-5246-B131-632F582D079D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8C5260-C6E4-CAC0-FDAA-55D8AB105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409EB9-25E0-F8E5-D724-FDA86494D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324D86-B9BB-B447-BF30-0740515CD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18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llennium-project.org/publications/state-of-the-future-version-20-0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https://futureoflife.org/wp-content/uploads/2024/05/Jaan-Tallinn-FoL-2024_0129-2.jpg" TargetMode="External"/><Relationship Id="rId3" Type="http://schemas.openxmlformats.org/officeDocument/2006/relationships/image" Target="https://millennium-project.org/wp-content/uploads/2023/01/jerome.c.glenn_.jpg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5.jpeg"/><Relationship Id="rId17" Type="http://schemas.openxmlformats.org/officeDocument/2006/relationships/image" Target="../media/image1.png"/><Relationship Id="rId2" Type="http://schemas.openxmlformats.org/officeDocument/2006/relationships/image" Target="../media/image19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https://eecs.berkeley.edu/wp-content/uploads/2025/01/Stuart-J.-Russell-e1747867639165.jpg" TargetMode="External"/><Relationship Id="rId5" Type="http://schemas.openxmlformats.org/officeDocument/2006/relationships/image" Target="https://images.squarespace-cdn.com/content/v1/67179d89f71cd769597e5480/8f81d3e0-39bc-4440-9541-821ebd75837f/Design+sem+nome-1.png" TargetMode="External"/><Relationship Id="rId15" Type="http://schemas.openxmlformats.org/officeDocument/2006/relationships/image" Target="https://media.licdn.com/dms/image/v2/C4D03AQFDdpbqoZ_HJQ/profile-displayphoto-shrink_200_200/profile-displayphoto-shrink_200_200/0/1601575840263?e=2147483647&amp;v=beta&amp;t=5m14GR5Su0_7Suz8lpMcJogPziRbeO9a2lsRHmHKVqE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openxmlformats.org/officeDocument/2006/relationships/image" Target="https://encrypted-tbn0.gstatic.com/images?q=tbn:ANd9GcSPuMtSdXb3StP92W1n6Azxnhg772L3d9VE7_wm8P0mucf853mKloN6y0HxeuMCSgifxz0&amp;usqp=CAU" TargetMode="External"/><Relationship Id="rId1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llennium-project.org/publications/latin-america-2050/" TargetMode="Externa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34706B-150F-487B-B4FB-34C10219C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FD23E7-C75D-4AFA-A4D4-BE55581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B740AE-CA67-BC97-C551-B83B38558F09}"/>
              </a:ext>
            </a:extLst>
          </p:cNvPr>
          <p:cNvSpPr txBox="1"/>
          <p:nvPr/>
        </p:nvSpPr>
        <p:spPr>
          <a:xfrm>
            <a:off x="3880419" y="4300833"/>
            <a:ext cx="4431162" cy="11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700" b="1" i="1" kern="1200" spc="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Curso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700" b="1" i="1" kern="1200" spc="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Desafío IAG: Ética, Derechos y Ser Humano en un Mundo 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F1B55A-70CD-DE4C-0475-83D0024E2911}"/>
              </a:ext>
            </a:extLst>
          </p:cNvPr>
          <p:cNvSpPr txBox="1"/>
          <p:nvPr/>
        </p:nvSpPr>
        <p:spPr>
          <a:xfrm>
            <a:off x="481741" y="2380164"/>
            <a:ext cx="112285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s-MX" b="1" i="1" spc="600" dirty="0">
                <a:solidFill>
                  <a:schemeClr val="accent2">
                    <a:lumMod val="50000"/>
                  </a:schemeClr>
                </a:solidFill>
              </a:rPr>
              <a:t>GRUPO DE TRABAJO</a:t>
            </a:r>
          </a:p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s-MX" sz="2800" b="1" i="1" spc="600" dirty="0">
                <a:solidFill>
                  <a:schemeClr val="accent2">
                    <a:lumMod val="50000"/>
                  </a:schemeClr>
                </a:solidFill>
              </a:rPr>
              <a:t>POLÍTICAS PÚBLICAS y GOBERNANZA GLOBAL </a:t>
            </a:r>
          </a:p>
          <a:p>
            <a:pPr algn="ctr">
              <a:spcAft>
                <a:spcPts val="600"/>
              </a:spcAft>
            </a:pPr>
            <a:endParaRPr lang="es-MX" dirty="0">
              <a:solidFill>
                <a:srgbClr val="00B0F0"/>
              </a:solidFill>
            </a:endParaRPr>
          </a:p>
        </p:txBody>
      </p:sp>
      <p:pic>
        <p:nvPicPr>
          <p:cNvPr id="7" name="Imagen 5" descr="logo fondo transparente.png">
            <a:extLst>
              <a:ext uri="{FF2B5EF4-FFF2-40B4-BE49-F238E27FC236}">
                <a16:creationId xmlns:a16="http://schemas.microsoft.com/office/drawing/2014/main" id="{F64BC61F-A895-4844-9F3D-E6D335F30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89" y="372574"/>
            <a:ext cx="1485833" cy="9253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25FFA3C-24D6-2B2C-FD0E-86D95C4274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48" r="13542"/>
          <a:stretch>
            <a:fillRect/>
          </a:stretch>
        </p:blipFill>
        <p:spPr>
          <a:xfrm>
            <a:off x="5386192" y="5697868"/>
            <a:ext cx="1661637" cy="82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2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F08CBAAB-3BBF-4127-B0AA-4C3D44EF67DE}"/>
              </a:ext>
            </a:extLst>
          </p:cNvPr>
          <p:cNvSpPr txBox="1"/>
          <p:nvPr/>
        </p:nvSpPr>
        <p:spPr>
          <a:xfrm>
            <a:off x="803775" y="2598947"/>
            <a:ext cx="10550025" cy="36773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A0002"/>
                </a:solidFill>
              </a:rPr>
              <a:t>NUEVA CULTURA PROSPECTIVA LEGISLATIVA</a:t>
            </a: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Imagen 4" descr="logo fondo transparente.png">
            <a:extLst>
              <a:ext uri="{FF2B5EF4-FFF2-40B4-BE49-F238E27FC236}">
                <a16:creationId xmlns:a16="http://schemas.microsoft.com/office/drawing/2014/main" id="{F7AFBFBD-8421-0C62-EB75-DCF3E02AE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443" y="4822867"/>
            <a:ext cx="1530775" cy="9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FEDC5B-2E89-5CF2-C6F3-A657258DE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7804" y="1201003"/>
            <a:ext cx="3176834" cy="4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FFFE91A5-FEEF-63D9-3C46-356158CE1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C50309-0C30-D5AC-BA1C-A7DB2DB9EF3D}"/>
              </a:ext>
            </a:extLst>
          </p:cNvPr>
          <p:cNvSpPr txBox="1"/>
          <p:nvPr/>
        </p:nvSpPr>
        <p:spPr>
          <a:xfrm>
            <a:off x="2054577" y="6032479"/>
            <a:ext cx="8703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u="none" strike="noStrike" dirty="0">
                <a:solidFill>
                  <a:srgbClr val="000000"/>
                </a:solidFill>
                <a:effectLst/>
                <a:latin typeface="Avenir-Book" panose="02000503020000020003" pitchFamily="2" charset="0"/>
              </a:rPr>
              <a:t>  </a:t>
            </a:r>
            <a:r>
              <a:rPr lang="es-MX" b="0" i="0" dirty="0">
                <a:effectLst/>
                <a:latin typeface="Avenir-Book" panose="02000503020000020003" pitchFamily="2" charset="0"/>
                <a:hlinkClick r:id="rId3"/>
              </a:rPr>
              <a:t>https://millennium-project.org/publications/state-of-the-future-version-20-0/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802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37AEB0D-D34C-6A5F-4455-90647C8F1A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64" r="138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0B0A3EC-E8C2-7DB3-E2BD-E6328124E8A6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spc="600" dirty="0"/>
              <a:t>SECCIÓN 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spc="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spc="600" dirty="0"/>
              <a:t>ÍNDICE DEL ESTADO DEL FUTURO 2035</a:t>
            </a:r>
          </a:p>
        </p:txBody>
      </p:sp>
    </p:spTree>
    <p:extLst>
      <p:ext uri="{BB962C8B-B14F-4D97-AF65-F5344CB8AC3E}">
        <p14:creationId xmlns:p14="http://schemas.microsoft.com/office/powerpoint/2010/main" val="1801549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Fig-2_1.jpg">
            <a:extLst>
              <a:ext uri="{FF2B5EF4-FFF2-40B4-BE49-F238E27FC236}">
                <a16:creationId xmlns:a16="http://schemas.microsoft.com/office/drawing/2014/main" id="{8EB3D90D-B9BA-E70F-D9BD-BC10F786A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149" y="1202135"/>
            <a:ext cx="7548308" cy="4679951"/>
          </a:xfrm>
          <a:prstGeom prst="rect">
            <a:avLst/>
          </a:prstGeom>
          <a:noFill/>
        </p:spPr>
      </p:pic>
      <p:pic>
        <p:nvPicPr>
          <p:cNvPr id="7" name="Imagen 6" descr="logo fondo transparente.png">
            <a:extLst>
              <a:ext uri="{FF2B5EF4-FFF2-40B4-BE49-F238E27FC236}">
                <a16:creationId xmlns:a16="http://schemas.microsoft.com/office/drawing/2014/main" id="{D5C47B3F-0BC4-F557-7C22-7E7964CA7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5" y="5949804"/>
            <a:ext cx="1116909" cy="695590"/>
          </a:xfrm>
          <a:prstGeom prst="rect">
            <a:avLst/>
          </a:prstGeom>
        </p:spPr>
      </p:pic>
      <p:pic>
        <p:nvPicPr>
          <p:cNvPr id="8" name="Picture 15" descr="MP-Logo">
            <a:extLst>
              <a:ext uri="{FF2B5EF4-FFF2-40B4-BE49-F238E27FC236}">
                <a16:creationId xmlns:a16="http://schemas.microsoft.com/office/drawing/2014/main" id="{067C0A05-89D7-3F09-78E1-260E0A0DF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84041" y="5288600"/>
            <a:ext cx="1507959" cy="1322407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8E34144-1CB5-71C5-3495-6CDD4FAC9CE7}"/>
              </a:ext>
            </a:extLst>
          </p:cNvPr>
          <p:cNvSpPr txBox="1"/>
          <p:nvPr/>
        </p:nvSpPr>
        <p:spPr>
          <a:xfrm>
            <a:off x="2079812" y="560401"/>
            <a:ext cx="806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spc="600" dirty="0">
                <a:solidFill>
                  <a:srgbClr val="FF0000"/>
                </a:solidFill>
              </a:rPr>
              <a:t>ÍNDICE DEL ESTADO DEL FUTURO 2035</a:t>
            </a:r>
          </a:p>
        </p:txBody>
      </p:sp>
    </p:spTree>
    <p:extLst>
      <p:ext uri="{BB962C8B-B14F-4D97-AF65-F5344CB8AC3E}">
        <p14:creationId xmlns:p14="http://schemas.microsoft.com/office/powerpoint/2010/main" val="4168111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635FB83-9CE8-0264-0EA7-12EC85D6AA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pic>
        <p:nvPicPr>
          <p:cNvPr id="6" name="Picture 15" descr="MP-Logo">
            <a:extLst>
              <a:ext uri="{FF2B5EF4-FFF2-40B4-BE49-F238E27FC236}">
                <a16:creationId xmlns:a16="http://schemas.microsoft.com/office/drawing/2014/main" id="{7681A652-F171-E4C4-5643-086C5A708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183" y="36523"/>
            <a:ext cx="1267600" cy="1111624"/>
          </a:xfrm>
          <a:prstGeom prst="rect">
            <a:avLst/>
          </a:prstGeom>
          <a:noFill/>
        </p:spPr>
      </p:pic>
      <p:pic>
        <p:nvPicPr>
          <p:cNvPr id="2" name="Imagen 1" descr="logo fondo transparente.png">
            <a:extLst>
              <a:ext uri="{FF2B5EF4-FFF2-40B4-BE49-F238E27FC236}">
                <a16:creationId xmlns:a16="http://schemas.microsoft.com/office/drawing/2014/main" id="{DA188A85-4790-B39B-81A4-EBD8362FC3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9107" y="0"/>
            <a:ext cx="1267600" cy="7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1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GI.jpg">
            <a:extLst>
              <a:ext uri="{FF2B5EF4-FFF2-40B4-BE49-F238E27FC236}">
                <a16:creationId xmlns:a16="http://schemas.microsoft.com/office/drawing/2014/main" id="{42B35405-4E2C-5DD8-ED93-CC73024CF0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9" r="2" b="25894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DA7250A-8894-9096-ED79-38847D45534C}"/>
              </a:ext>
            </a:extLst>
          </p:cNvPr>
          <p:cNvSpPr txBox="1"/>
          <p:nvPr/>
        </p:nvSpPr>
        <p:spPr>
          <a:xfrm>
            <a:off x="6387532" y="4041422"/>
            <a:ext cx="5505814" cy="16904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spc="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SECCIÓN 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spc="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GOBERNANZA GLOBAL </a:t>
            </a:r>
            <a:r>
              <a:rPr lang="en-US" sz="3100" b="1" spc="600" dirty="0">
                <a:latin typeface="+mj-lt"/>
                <a:ea typeface="+mj-ea"/>
                <a:cs typeface="+mj-cs"/>
              </a:rPr>
              <a:t>para</a:t>
            </a:r>
            <a:r>
              <a:rPr lang="en-US" sz="3100" b="1" kern="1200" spc="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  TRANSICIÓN a la IAG</a:t>
            </a:r>
            <a:endParaRPr lang="en-US" sz="3100" kern="1200" spc="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5" descr="MP-Logo">
            <a:extLst>
              <a:ext uri="{FF2B5EF4-FFF2-40B4-BE49-F238E27FC236}">
                <a16:creationId xmlns:a16="http://schemas.microsoft.com/office/drawing/2014/main" id="{D8538E6D-6776-8CAB-31F1-4ACFB2A5B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1" b="2450"/>
          <a:stretch/>
        </p:blipFill>
        <p:spPr bwMode="auto">
          <a:xfrm>
            <a:off x="8339140" y="325684"/>
            <a:ext cx="3389401" cy="2895594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</p:spPr>
      </p:pic>
      <p:pic>
        <p:nvPicPr>
          <p:cNvPr id="9" name="Imagen 8" descr="logo fondo transparente.png">
            <a:extLst>
              <a:ext uri="{FF2B5EF4-FFF2-40B4-BE49-F238E27FC236}">
                <a16:creationId xmlns:a16="http://schemas.microsoft.com/office/drawing/2014/main" id="{B6E397E0-8A88-B3FC-0796-FF9285BF0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74" y="6021937"/>
            <a:ext cx="1116909" cy="6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12BA589-7011-68C9-43C0-B680F64A058E}"/>
              </a:ext>
            </a:extLst>
          </p:cNvPr>
          <p:cNvSpPr txBox="1"/>
          <p:nvPr/>
        </p:nvSpPr>
        <p:spPr>
          <a:xfrm>
            <a:off x="4396153" y="167406"/>
            <a:ext cx="7284929" cy="219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2400" spc="600" dirty="0">
                <a:solidFill>
                  <a:srgbClr val="23ACC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Miembros del Panel Independiente de Alto Nivel sobre IAG para el Consejo de Presidentes de la Asamblea General de las Naciones Unidas</a:t>
            </a:r>
            <a:endParaRPr lang="es-MX" sz="2400" spc="600" dirty="0">
              <a:solidFill>
                <a:srgbClr val="23ACC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72B2741-F2B5-DF58-A416-2ADA24FEB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441" y="1803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6145" name="Imagen 1" descr="Alt Text">
            <a:extLst>
              <a:ext uri="{FF2B5EF4-FFF2-40B4-BE49-F238E27FC236}">
                <a16:creationId xmlns:a16="http://schemas.microsoft.com/office/drawing/2014/main" id="{DF4D2C6B-1A9A-EE34-CA7A-1097788F5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90" y="659457"/>
            <a:ext cx="1431711" cy="19089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C3112A4-DDE2-CE63-1B40-8B126CFAAD45}"/>
              </a:ext>
            </a:extLst>
          </p:cNvPr>
          <p:cNvSpPr txBox="1"/>
          <p:nvPr/>
        </p:nvSpPr>
        <p:spPr>
          <a:xfrm>
            <a:off x="12690" y="1613931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23ACC6"/>
                </a:solidFill>
              </a:rPr>
              <a:t>Jerome C. Glenn</a:t>
            </a:r>
          </a:p>
          <a:p>
            <a:r>
              <a:rPr lang="es-MX" dirty="0">
                <a:solidFill>
                  <a:srgbClr val="23ACC6"/>
                </a:solidFill>
              </a:rPr>
              <a:t>Estados Unidos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CD49CB-E282-7231-1CED-169F4188A778}"/>
              </a:ext>
            </a:extLst>
          </p:cNvPr>
          <p:cNvSpPr txBox="1"/>
          <p:nvPr/>
        </p:nvSpPr>
        <p:spPr>
          <a:xfrm>
            <a:off x="2080531" y="99859"/>
            <a:ext cx="1607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23ACC6"/>
                </a:solidFill>
              </a:rPr>
              <a:t>Presidente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C7F4E3E-1963-E86A-0420-71B890CD2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19" y="34415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6147" name="Imagen 11" descr="Renan Araujo">
            <a:extLst>
              <a:ext uri="{FF2B5EF4-FFF2-40B4-BE49-F238E27FC236}">
                <a16:creationId xmlns:a16="http://schemas.microsoft.com/office/drawing/2014/main" id="{CDECE4EC-CDE6-E0BF-0277-1CBDD80BD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23" r="19213" b="15965"/>
          <a:stretch>
            <a:fillRect/>
          </a:stretch>
        </p:blipFill>
        <p:spPr bwMode="auto">
          <a:xfrm>
            <a:off x="284995" y="3252817"/>
            <a:ext cx="1255243" cy="13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89AE22C-8F28-B771-681F-D36EB0706D0D}"/>
              </a:ext>
            </a:extLst>
          </p:cNvPr>
          <p:cNvSpPr txBox="1"/>
          <p:nvPr/>
        </p:nvSpPr>
        <p:spPr>
          <a:xfrm>
            <a:off x="12690" y="4642574"/>
            <a:ext cx="1815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23ACC6"/>
                </a:solidFill>
              </a:rPr>
              <a:t>Renan Araujo Brasil</a:t>
            </a:r>
          </a:p>
        </p:txBody>
      </p:sp>
      <p:pic>
        <p:nvPicPr>
          <p:cNvPr id="12" name="Imagen 11" descr="Yoshua Bengio - Wikipedia">
            <a:extLst>
              <a:ext uri="{FF2B5EF4-FFF2-40B4-BE49-F238E27FC236}">
                <a16:creationId xmlns:a16="http://schemas.microsoft.com/office/drawing/2014/main" id="{FDF9F379-4689-E911-AA48-9B45ABFC1A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1" y="3035186"/>
            <a:ext cx="990022" cy="119698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7B5537-BD42-AE0C-F472-1A43F4F08130}"/>
              </a:ext>
            </a:extLst>
          </p:cNvPr>
          <p:cNvSpPr txBox="1"/>
          <p:nvPr/>
        </p:nvSpPr>
        <p:spPr>
          <a:xfrm>
            <a:off x="2400017" y="4297612"/>
            <a:ext cx="1749900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es-MX" sz="2000" dirty="0">
                <a:solidFill>
                  <a:srgbClr val="23ACC6"/>
                </a:solidFill>
                <a:effectLst/>
                <a:latin typeface="Aptos Display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Yoshua</a:t>
            </a:r>
            <a:r>
              <a:rPr lang="es-MX" sz="2000" spc="-45" dirty="0">
                <a:solidFill>
                  <a:srgbClr val="23ACC6"/>
                </a:solidFill>
                <a:effectLst/>
                <a:latin typeface="Aptos Display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solidFill>
                  <a:srgbClr val="23ACC6"/>
                </a:solidFill>
                <a:effectLst/>
                <a:latin typeface="Aptos Display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Bengio</a:t>
            </a:r>
            <a:r>
              <a:rPr lang="es-MX" sz="2000" spc="-45" dirty="0">
                <a:solidFill>
                  <a:srgbClr val="23ACC6"/>
                </a:solidFill>
                <a:effectLst/>
                <a:latin typeface="Aptos Display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spc="-10" dirty="0">
              <a:solidFill>
                <a:srgbClr val="23ACC6"/>
              </a:solidFill>
              <a:latin typeface="Aptos Display" panose="020B00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400"/>
              </a:spcBef>
            </a:pPr>
            <a:r>
              <a:rPr lang="es-MX" sz="2000" dirty="0">
                <a:solidFill>
                  <a:srgbClr val="23ACC6"/>
                </a:solidFill>
                <a:effectLst/>
                <a:latin typeface="Aptos Display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Canadá</a:t>
            </a:r>
            <a:endParaRPr lang="es-MX" sz="2000" dirty="0">
              <a:solidFill>
                <a:srgbClr val="23ACC6"/>
              </a:solidFill>
              <a:effectLst/>
              <a:latin typeface="Montserrat SemiBold" pitchFamily="2" charset="77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 descr="Joon Ho Kwak - AI for Good">
            <a:extLst>
              <a:ext uri="{FF2B5EF4-FFF2-40B4-BE49-F238E27FC236}">
                <a16:creationId xmlns:a16="http://schemas.microsoft.com/office/drawing/2014/main" id="{0E5D89D9-94C6-4DC3-A1E4-46639C79E3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96" y="2269375"/>
            <a:ext cx="986403" cy="128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B492942-8AB8-9929-161D-CFA36CC8D3CD}"/>
              </a:ext>
            </a:extLst>
          </p:cNvPr>
          <p:cNvSpPr txBox="1"/>
          <p:nvPr/>
        </p:nvSpPr>
        <p:spPr>
          <a:xfrm>
            <a:off x="4722203" y="3693938"/>
            <a:ext cx="176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>
                <a:solidFill>
                  <a:srgbClr val="23ACC6"/>
                </a:solidFill>
              </a:rPr>
              <a:t>Joon Ho Kwak </a:t>
            </a:r>
          </a:p>
          <a:p>
            <a:pPr algn="ctr"/>
            <a:r>
              <a:rPr lang="es-MX" sz="2000" dirty="0">
                <a:solidFill>
                  <a:srgbClr val="23ACC6"/>
                </a:solidFill>
              </a:rPr>
              <a:t>Corea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B3DAA4E-536D-07E6-C3DE-6CB54700C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75" y="2500709"/>
            <a:ext cx="1856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6149" name="Imagen 5" descr="XUE Lan-INSTITUTE FOR AI INTERNATIONAL GOVERNANCE TSINGHUA UNIVERSITY">
            <a:extLst>
              <a:ext uri="{FF2B5EF4-FFF2-40B4-BE49-F238E27FC236}">
                <a16:creationId xmlns:a16="http://schemas.microsoft.com/office/drawing/2014/main" id="{471D915C-7D96-4C78-E3E4-6481806E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15" y="3054470"/>
            <a:ext cx="986404" cy="12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7074BBF-C333-FCF4-722D-3CC91EE553B0}"/>
              </a:ext>
            </a:extLst>
          </p:cNvPr>
          <p:cNvSpPr txBox="1"/>
          <p:nvPr/>
        </p:nvSpPr>
        <p:spPr>
          <a:xfrm>
            <a:off x="6589354" y="4447462"/>
            <a:ext cx="1113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>
                <a:solidFill>
                  <a:srgbClr val="23ACC6"/>
                </a:solidFill>
              </a:rPr>
              <a:t>Lan Xue </a:t>
            </a:r>
          </a:p>
          <a:p>
            <a:pPr algn="ctr"/>
            <a:r>
              <a:rPr lang="es-MX" sz="2000" dirty="0">
                <a:solidFill>
                  <a:srgbClr val="23ACC6"/>
                </a:solidFill>
              </a:rPr>
              <a:t>China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D41DF74-0B1D-8164-80A9-73F2BC5B5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524" y="2640593"/>
            <a:ext cx="17379858" cy="5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6151" name="Imagen 7" descr="Stuart Russell elected as Fellow of the Royal Society - EECS at Berkeley">
            <a:extLst>
              <a:ext uri="{FF2B5EF4-FFF2-40B4-BE49-F238E27FC236}">
                <a16:creationId xmlns:a16="http://schemas.microsoft.com/office/drawing/2014/main" id="{11A5D0AC-4438-E816-EE0D-898E1BA34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7703" y="5300106"/>
            <a:ext cx="1394733" cy="139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538D718-47FB-BBC9-5C79-F96A6596263F}"/>
              </a:ext>
            </a:extLst>
          </p:cNvPr>
          <p:cNvSpPr txBox="1"/>
          <p:nvPr/>
        </p:nvSpPr>
        <p:spPr>
          <a:xfrm>
            <a:off x="3199499" y="6048508"/>
            <a:ext cx="2582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>
                <a:solidFill>
                  <a:srgbClr val="23ACC6"/>
                </a:solidFill>
              </a:rPr>
              <a:t>Stuart Russell </a:t>
            </a:r>
          </a:p>
          <a:p>
            <a:pPr algn="ctr"/>
            <a:r>
              <a:rPr lang="es-MX" sz="2000" dirty="0">
                <a:solidFill>
                  <a:srgbClr val="23ACC6"/>
                </a:solidFill>
              </a:rPr>
              <a:t>Reino Unido y EE. UU.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D3289C2D-5356-2F79-A311-4C6B47349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264" y="2597645"/>
            <a:ext cx="16322061" cy="5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6153" name="Imagen 8" descr="Jaan Tallinn - Future of Life Institute">
            <a:extLst>
              <a:ext uri="{FF2B5EF4-FFF2-40B4-BE49-F238E27FC236}">
                <a16:creationId xmlns:a16="http://schemas.microsoft.com/office/drawing/2014/main" id="{F5262D5E-7E0F-2076-1536-04E994A5D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64" y="2466101"/>
            <a:ext cx="1230801" cy="123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E9EB7BA-BA0C-4639-6F32-39DD5A477F18}"/>
              </a:ext>
            </a:extLst>
          </p:cNvPr>
          <p:cNvSpPr txBox="1"/>
          <p:nvPr/>
        </p:nvSpPr>
        <p:spPr>
          <a:xfrm>
            <a:off x="8378886" y="3736232"/>
            <a:ext cx="132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rgbClr val="23ACC6"/>
                </a:solidFill>
              </a:rPr>
              <a:t>Jaan Tallinn</a:t>
            </a:r>
          </a:p>
          <a:p>
            <a:pPr algn="ctr"/>
            <a:r>
              <a:rPr lang="es-MX" dirty="0">
                <a:solidFill>
                  <a:srgbClr val="23ACC6"/>
                </a:solidFill>
              </a:rPr>
              <a:t>Estonia</a:t>
            </a:r>
            <a:r>
              <a:rPr lang="es-MX" dirty="0">
                <a:solidFill>
                  <a:srgbClr val="23ACC6"/>
                </a:solidFill>
                <a:effectLst/>
              </a:rPr>
              <a:t> </a:t>
            </a:r>
            <a:r>
              <a:rPr lang="es-MX" dirty="0">
                <a:solidFill>
                  <a:srgbClr val="23ACC6"/>
                </a:solidFill>
              </a:rPr>
              <a:t> 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EA6EA0DD-1746-0884-0B41-4EDCBB1A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028" y="2636975"/>
            <a:ext cx="16035843" cy="4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6155" name="Imagen 9" descr="Mariana Todorova - Associate Professor - Bulgarian Academy of Sciences |  LinkedIn">
            <a:extLst>
              <a:ext uri="{FF2B5EF4-FFF2-40B4-BE49-F238E27FC236}">
                <a16:creationId xmlns:a16="http://schemas.microsoft.com/office/drawing/2014/main" id="{A03A116A-67C1-B4D9-CBE5-24209547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843" y="2843464"/>
            <a:ext cx="1325556" cy="132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9729EA02-3493-DE09-4B0E-F5EB52CB1509}"/>
              </a:ext>
            </a:extLst>
          </p:cNvPr>
          <p:cNvSpPr txBox="1"/>
          <p:nvPr/>
        </p:nvSpPr>
        <p:spPr>
          <a:xfrm>
            <a:off x="10140858" y="4478240"/>
            <a:ext cx="1942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rgbClr val="23ACC6"/>
                </a:solidFill>
              </a:rPr>
              <a:t>Mariana Todorova</a:t>
            </a:r>
          </a:p>
          <a:p>
            <a:pPr algn="ctr"/>
            <a:r>
              <a:rPr lang="es-MX" dirty="0">
                <a:solidFill>
                  <a:srgbClr val="23ACC6"/>
                </a:solidFill>
              </a:rPr>
              <a:t>Bulgaria</a:t>
            </a:r>
            <a:r>
              <a:rPr lang="es-MX" dirty="0">
                <a:solidFill>
                  <a:srgbClr val="23ACC6"/>
                </a:solidFill>
                <a:effectLst/>
              </a:rPr>
              <a:t> </a:t>
            </a:r>
            <a:r>
              <a:rPr lang="es-MX" dirty="0">
                <a:solidFill>
                  <a:srgbClr val="23ACC6"/>
                </a:solidFill>
              </a:rPr>
              <a:t> </a:t>
            </a:r>
          </a:p>
        </p:txBody>
      </p:sp>
      <p:pic>
        <p:nvPicPr>
          <p:cNvPr id="6162" name="Picture 18" descr="José Jaime Villalobos - Future of Life Institute">
            <a:extLst>
              <a:ext uri="{FF2B5EF4-FFF2-40B4-BE49-F238E27FC236}">
                <a16:creationId xmlns:a16="http://schemas.microsoft.com/office/drawing/2014/main" id="{EDD794FD-B738-2414-3AE8-F906E0681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35" y="5269122"/>
            <a:ext cx="1600562" cy="142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838E3B30-518E-8E43-3355-F7BBA1E5D342}"/>
              </a:ext>
            </a:extLst>
          </p:cNvPr>
          <p:cNvSpPr txBox="1"/>
          <p:nvPr/>
        </p:nvSpPr>
        <p:spPr>
          <a:xfrm>
            <a:off x="8261225" y="6062597"/>
            <a:ext cx="2513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>
                <a:solidFill>
                  <a:srgbClr val="23ACC6"/>
                </a:solidFill>
              </a:rPr>
              <a:t>José Jaime Villalobos</a:t>
            </a:r>
          </a:p>
          <a:p>
            <a:pPr algn="ctr"/>
            <a:r>
              <a:rPr lang="es-MX" sz="2000" dirty="0">
                <a:solidFill>
                  <a:srgbClr val="23ACC6"/>
                </a:solidFill>
              </a:rPr>
              <a:t>Costa Rica</a:t>
            </a:r>
          </a:p>
        </p:txBody>
      </p:sp>
      <p:pic>
        <p:nvPicPr>
          <p:cNvPr id="30" name="Imagen 5" descr="logo fondo transparente.png">
            <a:extLst>
              <a:ext uri="{FF2B5EF4-FFF2-40B4-BE49-F238E27FC236}">
                <a16:creationId xmlns:a16="http://schemas.microsoft.com/office/drawing/2014/main" id="{EA640331-0330-52D4-AFBB-2F059FCB3B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495" y="5401130"/>
            <a:ext cx="1039496" cy="6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09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2350DA5-D66D-114D-BA9B-4509964774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4310"/>
          <a:stretch>
            <a:fillRect/>
          </a:stretch>
        </p:blipFill>
        <p:spPr>
          <a:xfrm>
            <a:off x="679574" y="275573"/>
            <a:ext cx="10832852" cy="137786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3CEC15-D84A-4774-60FC-35DB46A61AD3}"/>
              </a:ext>
            </a:extLst>
          </p:cNvPr>
          <p:cNvSpPr txBox="1"/>
          <p:nvPr/>
        </p:nvSpPr>
        <p:spPr>
          <a:xfrm>
            <a:off x="1578279" y="2570272"/>
            <a:ext cx="9770301" cy="336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23ACC6"/>
                </a:solidFill>
              </a:rPr>
              <a:t>GOBERNANZA DE LA TRANSICIÓN HACIA LA INTELIGENCIA ARTIFICIAL GENERAL.</a:t>
            </a:r>
          </a:p>
          <a:p>
            <a:pPr algn="ctr"/>
            <a:r>
              <a:rPr lang="es-MX" sz="2400" dirty="0">
                <a:solidFill>
                  <a:srgbClr val="23ACC6"/>
                </a:solidFill>
              </a:rPr>
              <a:t> </a:t>
            </a:r>
          </a:p>
          <a:p>
            <a:pPr algn="ctr"/>
            <a:r>
              <a:rPr lang="es-MX" sz="2400" dirty="0">
                <a:solidFill>
                  <a:srgbClr val="23ACC6"/>
                </a:solidFill>
              </a:rPr>
              <a:t>Consideraciones urgentes para la Asamblea General de la ONU</a:t>
            </a:r>
          </a:p>
          <a:p>
            <a:endParaRPr lang="es-MX" sz="2400" dirty="0">
              <a:solidFill>
                <a:srgbClr val="23ACC6"/>
              </a:solidFill>
            </a:endParaRPr>
          </a:p>
          <a:p>
            <a:endParaRPr lang="es-MX" sz="2400" dirty="0">
              <a:solidFill>
                <a:srgbClr val="23ACC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2400" dirty="0">
                <a:solidFill>
                  <a:srgbClr val="23ACC6"/>
                </a:solidFill>
              </a:rPr>
              <a:t>INFORME PARA EL CONSEJO DE PRESIDENTES DE LA ASAMBLEA GENERAL DE LAS  NACIONES UNIDAS (AGNU)</a:t>
            </a:r>
          </a:p>
        </p:txBody>
      </p:sp>
    </p:spTree>
    <p:extLst>
      <p:ext uri="{BB962C8B-B14F-4D97-AF65-F5344CB8AC3E}">
        <p14:creationId xmlns:p14="http://schemas.microsoft.com/office/powerpoint/2010/main" val="3342837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feboat Foundation Bios: Eddie Avil">
            <a:extLst>
              <a:ext uri="{FF2B5EF4-FFF2-40B4-BE49-F238E27FC236}">
                <a16:creationId xmlns:a16="http://schemas.microsoft.com/office/drawing/2014/main" id="{E09E47C1-BCFA-CEC5-2DFF-89D40DF2B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4" t="9197"/>
          <a:stretch>
            <a:fillRect/>
          </a:stretch>
        </p:blipFill>
        <p:spPr bwMode="auto">
          <a:xfrm>
            <a:off x="1388533" y="993723"/>
            <a:ext cx="2915295" cy="345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rome C Glenn - Alchetron, The Free Social Encyclopedia">
            <a:extLst>
              <a:ext uri="{FF2B5EF4-FFF2-40B4-BE49-F238E27FC236}">
                <a16:creationId xmlns:a16="http://schemas.microsoft.com/office/drawing/2014/main" id="{89685F8D-C13B-65B8-CB82-B3E6DF0F1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r="44444"/>
          <a:stretch>
            <a:fillRect/>
          </a:stretch>
        </p:blipFill>
        <p:spPr bwMode="auto">
          <a:xfrm>
            <a:off x="8008050" y="1253067"/>
            <a:ext cx="2597794" cy="33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03F9E6B-EBCF-2CCE-1BE6-F066C8266785}"/>
              </a:ext>
            </a:extLst>
          </p:cNvPr>
          <p:cNvSpPr txBox="1"/>
          <p:nvPr/>
        </p:nvSpPr>
        <p:spPr>
          <a:xfrm>
            <a:off x="2156177" y="4594578"/>
            <a:ext cx="119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Eddie Avil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D9AF10-8E54-052E-9F47-A55183BF2B7C}"/>
              </a:ext>
            </a:extLst>
          </p:cNvPr>
          <p:cNvSpPr txBox="1"/>
          <p:nvPr/>
        </p:nvSpPr>
        <p:spPr>
          <a:xfrm>
            <a:off x="8737600" y="4779244"/>
            <a:ext cx="181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Jerome C. Glenn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2269E0-8E8A-4520-B604-337D6F4BEF83}"/>
              </a:ext>
            </a:extLst>
          </p:cNvPr>
          <p:cNvSpPr txBox="1"/>
          <p:nvPr/>
        </p:nvSpPr>
        <p:spPr>
          <a:xfrm>
            <a:off x="4801286" y="2376900"/>
            <a:ext cx="258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spc="600" dirty="0">
                <a:solidFill>
                  <a:schemeClr val="accent2">
                    <a:lumMod val="50000"/>
                  </a:schemeClr>
                </a:solidFill>
              </a:rPr>
              <a:t>ENTREVISTA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F68E7F-0FA5-73E8-09E3-57322AB96934}"/>
              </a:ext>
            </a:extLst>
          </p:cNvPr>
          <p:cNvSpPr txBox="1"/>
          <p:nvPr/>
        </p:nvSpPr>
        <p:spPr>
          <a:xfrm>
            <a:off x="3796402" y="5629758"/>
            <a:ext cx="5749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accent2">
                    <a:lumMod val="50000"/>
                  </a:schemeClr>
                </a:solidFill>
              </a:rPr>
              <a:t>https://youtu.be/VmYvNre0buk</a:t>
            </a:r>
          </a:p>
        </p:txBody>
      </p:sp>
      <p:pic>
        <p:nvPicPr>
          <p:cNvPr id="8" name="Imagen 7" descr="logo fondo transparente.png">
            <a:extLst>
              <a:ext uri="{FF2B5EF4-FFF2-40B4-BE49-F238E27FC236}">
                <a16:creationId xmlns:a16="http://schemas.microsoft.com/office/drawing/2014/main" id="{9BACC782-CAFB-88BA-40B7-C9421F0F13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5844" y="166798"/>
            <a:ext cx="1327796" cy="8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4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3DA3490-7AD2-9D19-8167-E5690FB94995}"/>
              </a:ext>
            </a:extLst>
          </p:cNvPr>
          <p:cNvSpPr txBox="1"/>
          <p:nvPr/>
        </p:nvSpPr>
        <p:spPr>
          <a:xfrm>
            <a:off x="3928534" y="711199"/>
            <a:ext cx="4091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spc="600" dirty="0">
                <a:solidFill>
                  <a:schemeClr val="accent2">
                    <a:lumMod val="50000"/>
                  </a:schemeClr>
                </a:solidFill>
              </a:rPr>
              <a:t>¿Quienes somos?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BEC4A0-165A-709C-C8D2-51862929C7FC}"/>
              </a:ext>
            </a:extLst>
          </p:cNvPr>
          <p:cNvSpPr txBox="1"/>
          <p:nvPr/>
        </p:nvSpPr>
        <p:spPr>
          <a:xfrm>
            <a:off x="3851300" y="4171958"/>
            <a:ext cx="4246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spc="600" dirty="0"/>
              <a:t>FACILITADORAS:</a:t>
            </a:r>
            <a:r>
              <a:rPr lang="es-MX" dirty="0"/>
              <a:t>  </a:t>
            </a:r>
          </a:p>
          <a:p>
            <a:pPr algn="ctr"/>
            <a:endParaRPr lang="es-MX" dirty="0"/>
          </a:p>
          <a:p>
            <a:pPr algn="ctr"/>
            <a:r>
              <a:rPr lang="es-MX" spc="600" dirty="0">
                <a:solidFill>
                  <a:schemeClr val="accent2">
                    <a:lumMod val="50000"/>
                  </a:schemeClr>
                </a:solidFill>
              </a:rPr>
              <a:t>Concepción Olavarrieta</a:t>
            </a:r>
          </a:p>
          <a:p>
            <a:pPr algn="ctr"/>
            <a:r>
              <a:rPr lang="es-MX" spc="6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MX" spc="600" dirty="0">
                <a:solidFill>
                  <a:schemeClr val="accent2">
                    <a:lumMod val="50000"/>
                  </a:schemeClr>
                </a:solidFill>
              </a:rPr>
              <a:t>Alma Lilia Campos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58F5FA-DD3B-709F-2D51-1B0500773159}"/>
              </a:ext>
            </a:extLst>
          </p:cNvPr>
          <p:cNvSpPr txBox="1"/>
          <p:nvPr/>
        </p:nvSpPr>
        <p:spPr>
          <a:xfrm>
            <a:off x="4965882" y="1366492"/>
            <a:ext cx="2260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spc="600" dirty="0"/>
              <a:t>ASESORES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5674FB8-8C3A-CF6F-267E-011E914D8F5D}"/>
              </a:ext>
            </a:extLst>
          </p:cNvPr>
          <p:cNvSpPr txBox="1"/>
          <p:nvPr/>
        </p:nvSpPr>
        <p:spPr>
          <a:xfrm>
            <a:off x="-112890" y="1960230"/>
            <a:ext cx="12406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pc="600" dirty="0">
                <a:solidFill>
                  <a:schemeClr val="accent2">
                    <a:lumMod val="50000"/>
                  </a:schemeClr>
                </a:solidFill>
              </a:rPr>
              <a:t>Belen Antonia Calvo, Chile</a:t>
            </a:r>
          </a:p>
          <a:p>
            <a:pPr algn="ctr"/>
            <a:r>
              <a:rPr lang="es-MX" spc="600" dirty="0">
                <a:solidFill>
                  <a:schemeClr val="accent2">
                    <a:lumMod val="50000"/>
                  </a:schemeClr>
                </a:solidFill>
              </a:rPr>
              <a:t>Javiera Cortes, Chile</a:t>
            </a:r>
          </a:p>
          <a:p>
            <a:pPr algn="ctr"/>
            <a:r>
              <a:rPr lang="es-MX" spc="600" dirty="0">
                <a:solidFill>
                  <a:schemeClr val="accent2">
                    <a:lumMod val="50000"/>
                  </a:schemeClr>
                </a:solidFill>
              </a:rPr>
              <a:t>Carlos Fernando Marcel De la Cruz Guevara, Costa Rica</a:t>
            </a:r>
          </a:p>
          <a:p>
            <a:pPr algn="ctr"/>
            <a:r>
              <a:rPr lang="es-MX" spc="600">
                <a:solidFill>
                  <a:schemeClr val="accent2">
                    <a:lumMod val="50000"/>
                  </a:schemeClr>
                </a:solidFill>
              </a:rPr>
              <a:t>Manuel Antonio Rodríguez Segura, Costa Rica ? </a:t>
            </a:r>
            <a:endParaRPr lang="es-MX" spc="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s-MX" spc="600" dirty="0">
                <a:solidFill>
                  <a:schemeClr val="accent2">
                    <a:lumMod val="50000"/>
                  </a:schemeClr>
                </a:solidFill>
              </a:rPr>
              <a:t>Yanira Vanegas, El Salvador</a:t>
            </a:r>
          </a:p>
          <a:p>
            <a:pPr algn="ctr"/>
            <a:r>
              <a:rPr lang="es-MX" spc="600" dirty="0">
                <a:solidFill>
                  <a:schemeClr val="accent2">
                    <a:lumMod val="50000"/>
                  </a:schemeClr>
                </a:solidFill>
              </a:rPr>
              <a:t>Carlos Gonzalez, Perú</a:t>
            </a:r>
          </a:p>
        </p:txBody>
      </p:sp>
      <p:pic>
        <p:nvPicPr>
          <p:cNvPr id="10" name="Imagen 9" descr="logo fondo transparente.png">
            <a:extLst>
              <a:ext uri="{FF2B5EF4-FFF2-40B4-BE49-F238E27FC236}">
                <a16:creationId xmlns:a16="http://schemas.microsoft.com/office/drawing/2014/main" id="{F51B4D48-4BB6-3325-7582-89035B4946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6" y="4171958"/>
            <a:ext cx="1530775" cy="953338"/>
          </a:xfrm>
          <a:prstGeom prst="rect">
            <a:avLst/>
          </a:prstGeom>
        </p:spPr>
      </p:pic>
      <p:pic>
        <p:nvPicPr>
          <p:cNvPr id="1026" name="Picture 2" descr="WFS México">
            <a:extLst>
              <a:ext uri="{FF2B5EF4-FFF2-40B4-BE49-F238E27FC236}">
                <a16:creationId xmlns:a16="http://schemas.microsoft.com/office/drawing/2014/main" id="{ED777122-AE79-3B67-54B7-0AF66A5FB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7" b="14109"/>
          <a:stretch>
            <a:fillRect/>
          </a:stretch>
        </p:blipFill>
        <p:spPr bwMode="auto">
          <a:xfrm>
            <a:off x="4800001" y="5736695"/>
            <a:ext cx="1913089" cy="82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MP-Logo">
            <a:extLst>
              <a:ext uri="{FF2B5EF4-FFF2-40B4-BE49-F238E27FC236}">
                <a16:creationId xmlns:a16="http://schemas.microsoft.com/office/drawing/2014/main" id="{07BF3EB7-F480-6EAD-FB1D-2C540F9FA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1" b="2450"/>
          <a:stretch/>
        </p:blipFill>
        <p:spPr bwMode="auto">
          <a:xfrm>
            <a:off x="9866335" y="4171958"/>
            <a:ext cx="1332089" cy="1138015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61011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567AB5F-2734-5550-9CB3-9D19EE1D6CD3}"/>
              </a:ext>
            </a:extLst>
          </p:cNvPr>
          <p:cNvSpPr txBox="1"/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OBJETIVOS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72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digital globe">
            <a:extLst>
              <a:ext uri="{FF2B5EF4-FFF2-40B4-BE49-F238E27FC236}">
                <a16:creationId xmlns:a16="http://schemas.microsoft.com/office/drawing/2014/main" id="{6C48A4BE-EC77-BE84-A846-C07E5BF001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531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48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5CE658-0D3F-1FF4-4263-800CF7567816}"/>
              </a:ext>
            </a:extLst>
          </p:cNvPr>
          <p:cNvSpPr txBox="1"/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GOBERNANZA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ANTICIPATORIA GLOBAL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9139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77BA4A-C5D7-6A57-F095-1D2DD4ECD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25" y="1289713"/>
            <a:ext cx="5580625" cy="4073857"/>
          </a:xfrm>
          <a:prstGeom prst="rect">
            <a:avLst/>
          </a:prstGeom>
        </p:spPr>
      </p:pic>
      <p:pic>
        <p:nvPicPr>
          <p:cNvPr id="5" name="Imagen 4" descr="logo fondo transparente.png">
            <a:extLst>
              <a:ext uri="{FF2B5EF4-FFF2-40B4-BE49-F238E27FC236}">
                <a16:creationId xmlns:a16="http://schemas.microsoft.com/office/drawing/2014/main" id="{9753B952-6333-9DF3-725F-C5755CABE3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85" y="174684"/>
            <a:ext cx="1530775" cy="9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0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B37C18-A525-1B13-F008-CA5CCA7AC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525" y="1201003"/>
            <a:ext cx="3141393" cy="41079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BD8CA9-CFE8-15C0-903C-C8C9601382B4}"/>
              </a:ext>
            </a:extLst>
          </p:cNvPr>
          <p:cNvSpPr txBox="1"/>
          <p:nvPr/>
        </p:nvSpPr>
        <p:spPr>
          <a:xfrm>
            <a:off x="2308056" y="6325316"/>
            <a:ext cx="7575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u="none" strike="noStrike" dirty="0">
                <a:solidFill>
                  <a:srgbClr val="000000"/>
                </a:solidFill>
                <a:effectLst/>
                <a:latin typeface="Avenir-Book" panose="02000503020000020003" pitchFamily="2" charset="0"/>
              </a:rPr>
              <a:t>   </a:t>
            </a:r>
            <a:r>
              <a:rPr lang="es-MX" b="0" i="0" dirty="0">
                <a:effectLst/>
                <a:latin typeface="Avenir-Book" panose="02000503020000020003" pitchFamily="2" charset="0"/>
                <a:hlinkClick r:id="rId3"/>
              </a:rPr>
              <a:t>https://millennium-project.org/publications/latin-america-2050/</a:t>
            </a:r>
            <a:endParaRPr lang="es-MX" dirty="0"/>
          </a:p>
        </p:txBody>
      </p:sp>
      <p:pic>
        <p:nvPicPr>
          <p:cNvPr id="2" name="Imagen 1" descr="logo fondo transparente.png">
            <a:extLst>
              <a:ext uri="{FF2B5EF4-FFF2-40B4-BE49-F238E27FC236}">
                <a16:creationId xmlns:a16="http://schemas.microsoft.com/office/drawing/2014/main" id="{CD5A2C2F-B6A4-D504-DE6C-5FC0528652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4331" y="130536"/>
            <a:ext cx="1530775" cy="9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1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5137ED3-3051-53BE-7151-4B934BF3E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964" y="387939"/>
            <a:ext cx="3126259" cy="1092896"/>
          </a:xfrm>
          <a:prstGeom prst="rect">
            <a:avLst/>
          </a:prstGeom>
        </p:spPr>
      </p:pic>
      <p:pic>
        <p:nvPicPr>
          <p:cNvPr id="6" name="Imagen 5" descr="logo fondo transparente.png">
            <a:extLst>
              <a:ext uri="{FF2B5EF4-FFF2-40B4-BE49-F238E27FC236}">
                <a16:creationId xmlns:a16="http://schemas.microsoft.com/office/drawing/2014/main" id="{CF8B5B93-4987-2826-4AAA-4A1513798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89" y="306263"/>
            <a:ext cx="1886010" cy="11745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82CBC19-ED28-4D1F-1F43-5A8D4670D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216" y="2701158"/>
            <a:ext cx="7634913" cy="14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6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5384-C0C8-A5EA-27BA-CA4E5A857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CE4054-5747-39C2-EA5E-3E9F1B102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0" y="72724"/>
            <a:ext cx="5185776" cy="671255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76415B-075C-2E33-A816-57FAAC1267C3}"/>
              </a:ext>
            </a:extLst>
          </p:cNvPr>
          <p:cNvSpPr txBox="1"/>
          <p:nvPr/>
        </p:nvSpPr>
        <p:spPr>
          <a:xfrm>
            <a:off x="6465683" y="851770"/>
            <a:ext cx="4945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Documentos  finales</a:t>
            </a:r>
          </a:p>
          <a:p>
            <a:pPr algn="ctr"/>
            <a:r>
              <a:rPr lang="es-MX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de la </a:t>
            </a:r>
          </a:p>
          <a:p>
            <a:pPr algn="ctr"/>
            <a:r>
              <a:rPr lang="es-MX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CUMBRE DE FUTUROS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5510A2-1752-E60E-A7FB-A4FEFD18CC8B}"/>
              </a:ext>
            </a:extLst>
          </p:cNvPr>
          <p:cNvSpPr txBox="1"/>
          <p:nvPr/>
        </p:nvSpPr>
        <p:spPr>
          <a:xfrm>
            <a:off x="6126388" y="3144033"/>
            <a:ext cx="5634491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PACTO PARA EL FUTURO</a:t>
            </a:r>
          </a:p>
          <a:p>
            <a:pPr algn="ctr"/>
            <a:endParaRPr lang="es-MX" sz="3200" dirty="0">
              <a:solidFill>
                <a:srgbClr val="DCA56D"/>
              </a:solidFill>
            </a:endParaRPr>
          </a:p>
          <a:p>
            <a:pPr algn="ctr"/>
            <a:r>
              <a:rPr lang="es-MX" sz="2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ANEXOS</a:t>
            </a:r>
          </a:p>
          <a:p>
            <a:pPr algn="ctr"/>
            <a:r>
              <a:rPr lang="es-MX" sz="2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1. PACTO DIGITAL GLOBAL</a:t>
            </a:r>
          </a:p>
          <a:p>
            <a:pPr algn="ctr"/>
            <a:endParaRPr lang="es-MX" sz="28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MX" sz="2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2. DECLARACIÓN SOBRE</a:t>
            </a:r>
          </a:p>
          <a:p>
            <a:pPr algn="ctr"/>
            <a:r>
              <a:rPr lang="es-MX" sz="2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FUTURAS GENERACIONES </a:t>
            </a:r>
          </a:p>
        </p:txBody>
      </p:sp>
      <p:pic>
        <p:nvPicPr>
          <p:cNvPr id="2" name="Imagen 1" descr="logo fondo transparente.png">
            <a:extLst>
              <a:ext uri="{FF2B5EF4-FFF2-40B4-BE49-F238E27FC236}">
                <a16:creationId xmlns:a16="http://schemas.microsoft.com/office/drawing/2014/main" id="{E220C8EA-BDF0-2CC5-E59D-1E75513321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554" y="13800"/>
            <a:ext cx="1530775" cy="9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2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A25A6-5E96-9698-5D2B-A8BB969C7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B8D1E53-28F8-4C1D-1201-6B83A2838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51" y="827506"/>
            <a:ext cx="4500804" cy="58487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A87E094-CDA3-52F6-06BF-0E3EB349D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45" y="484144"/>
            <a:ext cx="3586619" cy="5066812"/>
          </a:xfrm>
          <a:prstGeom prst="rect">
            <a:avLst/>
          </a:prstGeom>
        </p:spPr>
      </p:pic>
      <p:pic>
        <p:nvPicPr>
          <p:cNvPr id="2" name="Imagen 1" descr="logo fondo transparente.png">
            <a:extLst>
              <a:ext uri="{FF2B5EF4-FFF2-40B4-BE49-F238E27FC236}">
                <a16:creationId xmlns:a16="http://schemas.microsoft.com/office/drawing/2014/main" id="{C62A7292-5B33-2EBE-A2CB-96D92DF0CC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90" y="5867232"/>
            <a:ext cx="1022929" cy="63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42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263</Words>
  <Application>Microsoft Macintosh PowerPoint</Application>
  <PresentationFormat>Panorámica</PresentationFormat>
  <Paragraphs>68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Avenir-Book</vt:lpstr>
      <vt:lpstr>Calibri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Concepcion Olavarrieta</dc:creator>
  <cp:lastModifiedBy>Concepcion Olavarrieta</cp:lastModifiedBy>
  <cp:revision>13</cp:revision>
  <dcterms:created xsi:type="dcterms:W3CDTF">2025-07-13T20:07:23Z</dcterms:created>
  <dcterms:modified xsi:type="dcterms:W3CDTF">2025-07-15T01:35:52Z</dcterms:modified>
</cp:coreProperties>
</file>