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4.xml" ContentType="application/vnd.openxmlformats-officedocument.theme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</p:sldMasterIdLst>
  <p:notesMasterIdLst>
    <p:notesMasterId r:id="rId17"/>
  </p:notesMasterIdLst>
  <p:sldIdLst>
    <p:sldId id="1081" r:id="rId4"/>
    <p:sldId id="1069" r:id="rId5"/>
    <p:sldId id="1062" r:id="rId6"/>
    <p:sldId id="1066" r:id="rId7"/>
    <p:sldId id="1063" r:id="rId8"/>
    <p:sldId id="1065" r:id="rId9"/>
    <p:sldId id="1082" r:id="rId10"/>
    <p:sldId id="1051" r:id="rId11"/>
    <p:sldId id="1078" r:id="rId12"/>
    <p:sldId id="256" r:id="rId13"/>
    <p:sldId id="1075" r:id="rId14"/>
    <p:sldId id="1087" r:id="rId15"/>
    <p:sldId id="10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11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9B211-97A2-444F-A53E-7EACC6474352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C693E-F9E4-430F-8537-E5F4C96BE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7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6D1E47-E33C-4EF5-9268-A8D1F11A2920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굴림" pitchFamily="34" charset="-127"/>
                <a:cs typeface="Arial" pitchFamily="34" charset="0"/>
              </a:rPr>
              <a:pPr marL="0" marR="0" lvl="0" indent="0" algn="r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굴림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58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32715-B331-7989-E2A7-5DDADD0D0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41E27-0D6F-4973-1A94-B53C39030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BC20C-833F-76B2-288D-52EFE6232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2B19-4CE8-4691-9769-945B11C84BD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7AD2B-8EBF-CAE9-0A0A-0D6CD7114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979EA-5BB0-52DF-58C9-9D0918C67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5C23-7C3E-4A00-9002-C0D648ECD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05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67CB9-7878-8178-F986-BB38437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CD3EAD-1FD4-90AC-90AD-376D57673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D6A53-3B84-E0C6-3096-70786E4E0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2B19-4CE8-4691-9769-945B11C84BD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6DC50-7F8A-3832-0B31-BA8BCE89A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B9C5E-82DF-2773-31A4-F13FD64BA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5C23-7C3E-4A00-9002-C0D648ECD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85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50136A-1F3D-6933-CD5C-F30632EAC4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E9B08-114B-BD87-A94E-69EA422D6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8CF14-B1BF-2C19-7C52-9974B26B1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2B19-4CE8-4691-9769-945B11C84BD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D4734-34CE-683C-627C-5C767D722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AE604-128E-F953-512C-8862CBBDA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5C23-7C3E-4A00-9002-C0D648ECD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36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7" hidden="1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30" y="0"/>
          <a:ext cx="15866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4" name="Objekt 7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" y="0"/>
                        <a:ext cx="15866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8" descr="Master_Seite_02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91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1965" y="4249699"/>
            <a:ext cx="10763324" cy="1142999"/>
          </a:xfrm>
        </p:spPr>
        <p:txBody>
          <a:bodyPr/>
          <a:lstStyle>
            <a:lvl1pPr marL="0" indent="0">
              <a:buFontTx/>
              <a:buNone/>
              <a:tabLst/>
              <a:defRPr sz="2299"/>
            </a:lvl1pPr>
          </a:lstStyle>
          <a:p>
            <a:r>
              <a:rPr lang="en-US" altLang="de-DE"/>
              <a:t>Click to edit Master subtitle style</a:t>
            </a:r>
            <a:endParaRPr lang="de-DE" altLang="de-DE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1965" y="2420911"/>
            <a:ext cx="10763324" cy="1676401"/>
          </a:xfrm>
          <a:prstGeom prst="rect">
            <a:avLst/>
          </a:prstGeom>
          <a:noFill/>
        </p:spPr>
        <p:txBody>
          <a:bodyPr lIns="91330" tIns="46743" rIns="91330" bIns="45669" anchor="t"/>
          <a:lstStyle>
            <a:lvl1pPr>
              <a:defRPr sz="4598" b="0"/>
            </a:lvl1pPr>
          </a:lstStyle>
          <a:p>
            <a:r>
              <a:rPr lang="en-US" altLang="de-DE"/>
              <a:t>Click to edit Master title style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1203196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260658"/>
            <a:ext cx="12192000" cy="7857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599"/>
              </a:spcBef>
              <a:defRPr/>
            </a:lvl1pPr>
            <a:lvl2pPr>
              <a:lnSpc>
                <a:spcPct val="100000"/>
              </a:lnSpc>
              <a:spcBef>
                <a:spcPts val="599"/>
              </a:spcBef>
              <a:defRPr/>
            </a:lvl2pPr>
            <a:lvl3pPr marL="431266" marR="0" indent="-258765" algn="l" defTabSz="912851" rtl="0" eaLnBrk="1" fontAlgn="base" latinLnBrk="0" hangingPunct="1">
              <a:lnSpc>
                <a:spcPct val="100000"/>
              </a:lnSpc>
              <a:spcBef>
                <a:spcPts val="599"/>
              </a:spcBef>
              <a:spcAft>
                <a:spcPct val="0"/>
              </a:spcAft>
              <a:buClr>
                <a:schemeClr val="bg2"/>
              </a:buClr>
              <a:buSzTx/>
              <a:buFont typeface="Symbol" pitchFamily="18" charset="2"/>
              <a:buChar char="-"/>
              <a:tabLst/>
              <a:defRPr/>
            </a:lvl3pPr>
          </a:lstStyle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7601638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260658"/>
            <a:ext cx="12192000" cy="7857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729468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372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7" y="1600206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6111E-7357-4282-9FA5-42FF281CE66F}" type="datetimeFigureOut">
              <a:rPr lang="en-US" altLang="ko-KR"/>
              <a:pPr>
                <a:defRPr/>
              </a:pPr>
              <a:t>10/3/2025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77681-73BF-494A-9823-7EAB52BE4D2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19962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7" hidden="1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9" y="0"/>
          <a:ext cx="15866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4" name="Objekt 7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0"/>
                        <a:ext cx="158668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8" descr="Master_Seite_02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1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1965" y="4249688"/>
            <a:ext cx="10763325" cy="1143000"/>
          </a:xfrm>
        </p:spPr>
        <p:txBody>
          <a:bodyPr/>
          <a:lstStyle>
            <a:lvl1pPr marL="0" indent="0">
              <a:buFontTx/>
              <a:buNone/>
              <a:tabLst/>
              <a:defRPr sz="2399"/>
            </a:lvl1pPr>
          </a:lstStyle>
          <a:p>
            <a:r>
              <a:rPr lang="en-US" altLang="de-DE"/>
              <a:t>Click to edit Master subtitle style</a:t>
            </a:r>
            <a:endParaRPr lang="de-DE" altLang="de-DE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1965" y="2420888"/>
            <a:ext cx="10763325" cy="1676400"/>
          </a:xfrm>
          <a:prstGeom prst="rect">
            <a:avLst/>
          </a:prstGeom>
          <a:noFill/>
        </p:spPr>
        <p:txBody>
          <a:bodyPr lIns="91440" tIns="46800" rIns="91440" bIns="45720" anchor="t"/>
          <a:lstStyle>
            <a:lvl1pPr>
              <a:defRPr sz="4498" b="0"/>
            </a:lvl1pPr>
          </a:lstStyle>
          <a:p>
            <a:r>
              <a:rPr lang="en-US" altLang="de-DE"/>
              <a:t>Click to edit Master title style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53308997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260648"/>
            <a:ext cx="12192000" cy="7857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 marL="431784" marR="0" indent="-259070" algn="l" defTabSz="91394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Tx/>
              <a:buFont typeface="Symbol" pitchFamily="18" charset="2"/>
              <a:buChar char="-"/>
              <a:tabLst/>
              <a:defRPr/>
            </a:lvl3pPr>
          </a:lstStyle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095429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260648"/>
            <a:ext cx="12192000" cy="7857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862075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B1420-1615-9EC4-A182-9297E275C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0FF54-26E8-7583-7BB7-C8B3D8C4D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E7AD7-3E59-FA47-1A26-E50588E72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2B19-4CE8-4691-9769-945B11C84BD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15C0D-122C-B914-F782-9FE14A0FA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8010E-93C5-81C7-54A6-BF88D5B3A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5C23-7C3E-4A00-9002-C0D648ECD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0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EB604-A5D3-AC66-DA5C-535EBC0EC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AC8EBB-A9D8-E74E-EC7D-B98F3C7E4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3EC94-02D9-0669-22FB-ECAB27A33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2B19-4CE8-4691-9769-945B11C84BD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4C06C-769E-DE8A-6F14-61369754E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4483F-DED2-AE2A-193D-C336FE750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5C23-7C3E-4A00-9002-C0D648ECD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3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D3E6C-3305-60D8-0586-D880D14F3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ED165-BC08-18E0-B70B-3B8E5B33CE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B2F72-3761-3147-40B1-FEB54CC22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9D81B-8E18-265E-59E0-D809A765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2B19-4CE8-4691-9769-945B11C84BD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41093-EAF3-7278-3FD4-2C105BEE3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BC9B7-71FC-7587-4E3C-41D75E42D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5C23-7C3E-4A00-9002-C0D648ECD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B6EA1-8E04-9D53-A311-5E0198CD3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FEC29-A2B0-AC98-5653-4174A3B0D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30DC33-559E-3CFA-8D1B-C9CFF5F95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D3561B-EDFA-B52E-1202-D8ACB9918F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4705A-045F-9514-1E22-D3297FCD1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996995-974F-D7AE-FAD3-358C609B0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2B19-4CE8-4691-9769-945B11C84BD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0CF68-32A5-C762-0B2D-6E7BFB9F7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CB7173-C352-D2A4-4165-74C50F04C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5C23-7C3E-4A00-9002-C0D648ECD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4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DD662-047F-1786-C3C1-9C486D851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95AA50-E973-9BD0-45FE-7CEB384C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2B19-4CE8-4691-9769-945B11C84BD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22404C-35E3-09F1-071C-FC291AA1D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ED9399-9392-9ADA-17F5-528D4EF7E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5C23-7C3E-4A00-9002-C0D648ECD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4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10B74F-FAB7-108A-9AB6-DD95C7F04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2B19-4CE8-4691-9769-945B11C84BD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964E5A-14F5-5597-D121-D93C772C6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A3E2B0-941F-9864-1DDF-98077E83A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5C23-7C3E-4A00-9002-C0D648ECD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73533-1C1E-417F-4240-EC1B39426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2623A-079F-A421-1845-5EC1BE419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E19DE-9190-2A2A-67A1-F9FBD4969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1D552-C88D-D01A-1732-CB186A492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2B19-4CE8-4691-9769-945B11C84BD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EA9A0-3F18-E561-39A6-6F956939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8CD7A-F4BD-B98E-F089-A4B458527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5C23-7C3E-4A00-9002-C0D648ECD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73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44F92-4DD4-7596-4A20-DDE4B2E71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AF42DA-A613-79E3-4EA4-96F66F8B7C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DF3C9-124C-E661-8310-00C204474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7FD99-E916-A8DC-4C89-6D1FDA34B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2B19-4CE8-4691-9769-945B11C84BD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EECC2-AE4A-BEE0-1584-DCC34AFB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7ECE7-FFA6-91C0-5679-B982EEB34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5C23-7C3E-4A00-9002-C0D648ECD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6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tags" Target="../tags/tag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16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slideLayout" Target="../slideLayouts/slideLayout19.xml"/><Relationship Id="rId7" Type="http://schemas.openxmlformats.org/officeDocument/2006/relationships/tags" Target="../tags/tag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ags" Target="../tags/tag8.xml"/><Relationship Id="rId11" Type="http://schemas.openxmlformats.org/officeDocument/2006/relationships/image" Target="../media/image1.png"/><Relationship Id="rId5" Type="http://schemas.openxmlformats.org/officeDocument/2006/relationships/tags" Target="../tags/tag7.xml"/><Relationship Id="rId10" Type="http://schemas.openxmlformats.org/officeDocument/2006/relationships/oleObject" Target="../embeddings/oleObject3.bin"/><Relationship Id="rId4" Type="http://schemas.openxmlformats.org/officeDocument/2006/relationships/theme" Target="../theme/theme3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DB3357-CE61-FEA1-9072-02126D74C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DED576-A108-6E52-2DD3-D1AA48FB6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5E92E-B164-7694-CC95-943087200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72B19-4CE8-4691-9769-945B11C84BD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E9AC1-F959-27B4-1CC8-03EC46084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09767-BBDA-924A-2DDB-EFC5D767C2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15C23-7C3E-4A00-9002-C0D648ECD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5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kt 7" hidden="1"/>
          <p:cNvGraphicFramePr>
            <a:graphicFrameLocks/>
          </p:cNvGraphicFramePr>
          <p:nvPr>
            <p:custDataLst>
              <p:tags r:id="rId7"/>
            </p:custDataLst>
          </p:nvPr>
        </p:nvGraphicFramePr>
        <p:xfrm>
          <a:off x="30" y="0"/>
          <a:ext cx="15866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0" imgH="0" progId="">
                  <p:embed/>
                </p:oleObj>
              </mc:Choice>
              <mc:Fallback>
                <p:oleObj name="think-cell Slide" r:id="rId11" imgW="0" imgH="0" progId="">
                  <p:embed/>
                  <p:pic>
                    <p:nvPicPr>
                      <p:cNvPr id="1026" name="Objekt 7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" y="0"/>
                        <a:ext cx="15866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Grafik 6" descr="Master_Seite_02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91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gray">
          <a:xfrm>
            <a:off x="666415" y="1628789"/>
            <a:ext cx="11044837" cy="467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30" tIns="45669" rIns="91330" bIns="456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gray">
          <a:xfrm>
            <a:off x="14" y="260362"/>
            <a:ext cx="10343526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11269" tIns="45669" rIns="0" bIns="4674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137365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99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99" b="1">
          <a:solidFill>
            <a:schemeClr val="bg2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99" b="1">
          <a:solidFill>
            <a:schemeClr val="bg2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99" b="1">
          <a:solidFill>
            <a:schemeClr val="bg2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99" b="1">
          <a:solidFill>
            <a:schemeClr val="bg2"/>
          </a:solidFill>
          <a:latin typeface="Corbel" pitchFamily="34" charset="0"/>
        </a:defRPr>
      </a:lvl5pPr>
      <a:lvl6pPr marL="456427" algn="l" rtl="0" eaLnBrk="1" fontAlgn="base" hangingPunct="1">
        <a:spcBef>
          <a:spcPct val="0"/>
        </a:spcBef>
        <a:spcAft>
          <a:spcPct val="0"/>
        </a:spcAft>
        <a:defRPr sz="2299" b="1">
          <a:solidFill>
            <a:schemeClr val="bg2"/>
          </a:solidFill>
          <a:latin typeface="Arial" charset="0"/>
        </a:defRPr>
      </a:lvl6pPr>
      <a:lvl7pPr marL="912851" algn="l" rtl="0" eaLnBrk="1" fontAlgn="base" hangingPunct="1">
        <a:spcBef>
          <a:spcPct val="0"/>
        </a:spcBef>
        <a:spcAft>
          <a:spcPct val="0"/>
        </a:spcAft>
        <a:defRPr sz="2299" b="1">
          <a:solidFill>
            <a:schemeClr val="bg2"/>
          </a:solidFill>
          <a:latin typeface="Arial" charset="0"/>
        </a:defRPr>
      </a:lvl7pPr>
      <a:lvl8pPr marL="1369281" algn="l" rtl="0" eaLnBrk="1" fontAlgn="base" hangingPunct="1">
        <a:spcBef>
          <a:spcPct val="0"/>
        </a:spcBef>
        <a:spcAft>
          <a:spcPct val="0"/>
        </a:spcAft>
        <a:defRPr sz="2299" b="1">
          <a:solidFill>
            <a:schemeClr val="bg2"/>
          </a:solidFill>
          <a:latin typeface="Arial" charset="0"/>
        </a:defRPr>
      </a:lvl8pPr>
      <a:lvl9pPr marL="1825710" algn="l" rtl="0" eaLnBrk="1" fontAlgn="base" hangingPunct="1">
        <a:spcBef>
          <a:spcPct val="0"/>
        </a:spcBef>
        <a:spcAft>
          <a:spcPct val="0"/>
        </a:spcAft>
        <a:defRPr sz="2299" b="1">
          <a:solidFill>
            <a:schemeClr val="bg2"/>
          </a:solidFill>
          <a:latin typeface="Arial" charset="0"/>
        </a:defRPr>
      </a:lvl9pPr>
    </p:titleStyle>
    <p:bodyStyle>
      <a:lvl1pPr marL="342323" indent="-342323" algn="l" rtl="0" eaLnBrk="0" fontAlgn="base" hangingPunct="0">
        <a:spcBef>
          <a:spcPts val="599"/>
        </a:spcBef>
        <a:spcAft>
          <a:spcPct val="0"/>
        </a:spcAft>
        <a:buFont typeface="Arial" charset="0"/>
        <a:buChar char="•"/>
        <a:defRPr sz="1999">
          <a:solidFill>
            <a:schemeClr val="bg2"/>
          </a:solidFill>
          <a:latin typeface="+mn-lt"/>
          <a:ea typeface="+mn-ea"/>
          <a:cs typeface="+mn-cs"/>
        </a:defRPr>
      </a:lvl1pPr>
      <a:lvl2pPr marL="180670" indent="-180670" algn="l" rtl="0" eaLnBrk="0" fontAlgn="base" hangingPunct="0">
        <a:spcBef>
          <a:spcPts val="599"/>
        </a:spcBef>
        <a:spcAft>
          <a:spcPct val="0"/>
        </a:spcAft>
        <a:buClr>
          <a:schemeClr val="bg2"/>
        </a:buClr>
        <a:buFont typeface="Arial" charset="0"/>
        <a:buChar char="•"/>
        <a:defRPr sz="1999">
          <a:solidFill>
            <a:schemeClr val="bg2"/>
          </a:solidFill>
          <a:latin typeface="+mn-lt"/>
        </a:defRPr>
      </a:lvl2pPr>
      <a:lvl3pPr marL="431068" indent="-258329" algn="l" rtl="0" eaLnBrk="0" fontAlgn="base" hangingPunct="0">
        <a:spcBef>
          <a:spcPts val="599"/>
        </a:spcBef>
        <a:spcAft>
          <a:spcPct val="0"/>
        </a:spcAft>
        <a:buClr>
          <a:schemeClr val="bg2"/>
        </a:buClr>
        <a:buFont typeface="Symbol" pitchFamily="18" charset="2"/>
        <a:buChar char="-"/>
        <a:defRPr sz="1999">
          <a:solidFill>
            <a:schemeClr val="bg2"/>
          </a:solidFill>
          <a:latin typeface="+mn-lt"/>
        </a:defRPr>
      </a:lvl3pPr>
      <a:lvl4pPr marL="1123633" indent="-228214" algn="l" rtl="0" eaLnBrk="0" fontAlgn="base" hangingPunct="0">
        <a:spcBef>
          <a:spcPct val="30000"/>
        </a:spcBef>
        <a:spcAft>
          <a:spcPct val="0"/>
        </a:spcAft>
        <a:buClr>
          <a:schemeClr val="bg2"/>
        </a:buClr>
        <a:buChar char="–"/>
        <a:tabLst>
          <a:tab pos="285265" algn="l"/>
        </a:tabLst>
        <a:defRPr sz="1999">
          <a:solidFill>
            <a:schemeClr val="bg2"/>
          </a:solidFill>
          <a:latin typeface="+mn-lt"/>
        </a:defRPr>
      </a:lvl4pPr>
      <a:lvl5pPr marL="1542026" indent="-228214" algn="l" rtl="0" eaLnBrk="0" fontAlgn="base" hangingPunct="0">
        <a:spcBef>
          <a:spcPct val="30000"/>
        </a:spcBef>
        <a:spcAft>
          <a:spcPct val="0"/>
        </a:spcAft>
        <a:buClr>
          <a:schemeClr val="bg2"/>
        </a:buClr>
        <a:buChar char="–"/>
        <a:tabLst>
          <a:tab pos="285265" algn="l"/>
        </a:tabLst>
        <a:defRPr sz="1999">
          <a:solidFill>
            <a:schemeClr val="bg2"/>
          </a:solidFill>
          <a:latin typeface="+mn-lt"/>
        </a:defRPr>
      </a:lvl5pPr>
      <a:lvl6pPr marL="1998452" indent="-228214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Char char="–"/>
        <a:tabLst>
          <a:tab pos="285265" algn="l"/>
        </a:tabLst>
        <a:defRPr>
          <a:solidFill>
            <a:schemeClr val="bg2"/>
          </a:solidFill>
          <a:latin typeface="+mn-lt"/>
        </a:defRPr>
      </a:lvl6pPr>
      <a:lvl7pPr marL="2454885" indent="-228214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Char char="–"/>
        <a:tabLst>
          <a:tab pos="285265" algn="l"/>
        </a:tabLst>
        <a:defRPr>
          <a:solidFill>
            <a:schemeClr val="bg2"/>
          </a:solidFill>
          <a:latin typeface="+mn-lt"/>
        </a:defRPr>
      </a:lvl7pPr>
      <a:lvl8pPr marL="2911309" indent="-228214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Char char="–"/>
        <a:tabLst>
          <a:tab pos="285265" algn="l"/>
        </a:tabLst>
        <a:defRPr>
          <a:solidFill>
            <a:schemeClr val="bg2"/>
          </a:solidFill>
          <a:latin typeface="+mn-lt"/>
        </a:defRPr>
      </a:lvl8pPr>
      <a:lvl9pPr marL="3367741" indent="-228214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Char char="–"/>
        <a:tabLst>
          <a:tab pos="285265" algn="l"/>
        </a:tabLst>
        <a:defRPr>
          <a:solidFill>
            <a:schemeClr val="bg2"/>
          </a:solidFill>
          <a:latin typeface="+mn-lt"/>
        </a:defRPr>
      </a:lvl9pPr>
    </p:bodyStyle>
    <p:otherStyle>
      <a:defPPr>
        <a:defRPr lang="de-DE"/>
      </a:defPPr>
      <a:lvl1pPr marL="0" algn="l" defTabSz="91285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427" algn="l" defTabSz="91285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2851" algn="l" defTabSz="91285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69281" algn="l" defTabSz="91285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5710" algn="l" defTabSz="91285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2137" algn="l" defTabSz="91285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38566" algn="l" defTabSz="91285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4991" algn="l" defTabSz="91285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1417" algn="l" defTabSz="91285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kt 7" hidden="1"/>
          <p:cNvGraphicFramePr>
            <a:graphicFrameLocks/>
          </p:cNvGraphicFramePr>
          <p:nvPr>
            <p:custDataLst>
              <p:tags r:id="rId5"/>
            </p:custDataLst>
          </p:nvPr>
        </p:nvGraphicFramePr>
        <p:xfrm>
          <a:off x="9" y="0"/>
          <a:ext cx="15866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0" imgH="0" progId="">
                  <p:embed/>
                </p:oleObj>
              </mc:Choice>
              <mc:Fallback>
                <p:oleObj name="think-cell Slide" r:id="rId10" imgW="0" imgH="0" progId="">
                  <p:embed/>
                  <p:pic>
                    <p:nvPicPr>
                      <p:cNvPr id="2050" name="Objekt 7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0"/>
                        <a:ext cx="158668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Grafik 6" descr="Master_Seite_02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1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Grp="1" noChangeArrowheads="1"/>
          </p:cNvSpPr>
          <p:nvPr>
            <p:ph type="body" idx="1"/>
            <p:custDataLst>
              <p:tags r:id="rId7"/>
            </p:custDataLst>
          </p:nvPr>
        </p:nvSpPr>
        <p:spPr bwMode="gray">
          <a:xfrm>
            <a:off x="666412" y="1628775"/>
            <a:ext cx="11044836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 bwMode="gray">
          <a:xfrm>
            <a:off x="1" y="260365"/>
            <a:ext cx="10343526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12000" tIns="45720" rIns="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314431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799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99" b="1">
          <a:solidFill>
            <a:schemeClr val="bg2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99" b="1">
          <a:solidFill>
            <a:schemeClr val="bg2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99" b="1">
          <a:solidFill>
            <a:schemeClr val="bg2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99" b="1">
          <a:solidFill>
            <a:schemeClr val="bg2"/>
          </a:solidFill>
          <a:latin typeface="Corbel" pitchFamily="34" charset="0"/>
        </a:defRPr>
      </a:lvl5pPr>
      <a:lvl6pPr marL="456971" algn="l" rtl="0" eaLnBrk="1" fontAlgn="base" hangingPunct="1">
        <a:spcBef>
          <a:spcPct val="0"/>
        </a:spcBef>
        <a:spcAft>
          <a:spcPct val="0"/>
        </a:spcAft>
        <a:defRPr sz="2399" b="1">
          <a:solidFill>
            <a:schemeClr val="bg2"/>
          </a:solidFill>
          <a:latin typeface="Arial" charset="0"/>
        </a:defRPr>
      </a:lvl6pPr>
      <a:lvl7pPr marL="913943" algn="l" rtl="0" eaLnBrk="1" fontAlgn="base" hangingPunct="1">
        <a:spcBef>
          <a:spcPct val="0"/>
        </a:spcBef>
        <a:spcAft>
          <a:spcPct val="0"/>
        </a:spcAft>
        <a:defRPr sz="2399" b="1">
          <a:solidFill>
            <a:schemeClr val="bg2"/>
          </a:solidFill>
          <a:latin typeface="Arial" charset="0"/>
        </a:defRPr>
      </a:lvl7pPr>
      <a:lvl8pPr marL="1370914" algn="l" rtl="0" eaLnBrk="1" fontAlgn="base" hangingPunct="1">
        <a:spcBef>
          <a:spcPct val="0"/>
        </a:spcBef>
        <a:spcAft>
          <a:spcPct val="0"/>
        </a:spcAft>
        <a:defRPr sz="2399" b="1">
          <a:solidFill>
            <a:schemeClr val="bg2"/>
          </a:solidFill>
          <a:latin typeface="Arial" charset="0"/>
        </a:defRPr>
      </a:lvl8pPr>
      <a:lvl9pPr marL="1827886" algn="l" rtl="0" eaLnBrk="1" fontAlgn="base" hangingPunct="1">
        <a:spcBef>
          <a:spcPct val="0"/>
        </a:spcBef>
        <a:spcAft>
          <a:spcPct val="0"/>
        </a:spcAft>
        <a:defRPr sz="2399" b="1">
          <a:solidFill>
            <a:schemeClr val="bg2"/>
          </a:solidFill>
          <a:latin typeface="Arial" charset="0"/>
        </a:defRPr>
      </a:lvl9pPr>
    </p:titleStyle>
    <p:bodyStyle>
      <a:lvl1pPr marL="342729" indent="-342729"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defRPr sz="1999">
          <a:solidFill>
            <a:schemeClr val="bg2"/>
          </a:solidFill>
          <a:latin typeface="+mn-lt"/>
          <a:ea typeface="+mn-ea"/>
          <a:cs typeface="+mn-cs"/>
        </a:defRPr>
      </a:lvl1pPr>
      <a:lvl2pPr marL="180885" indent="-180885" algn="l" rtl="0" eaLnBrk="0" fontAlgn="base" hangingPunct="0">
        <a:spcBef>
          <a:spcPts val="600"/>
        </a:spcBef>
        <a:spcAft>
          <a:spcPct val="0"/>
        </a:spcAft>
        <a:buClr>
          <a:schemeClr val="bg2"/>
        </a:buClr>
        <a:buFont typeface="Arial" pitchFamily="34" charset="0"/>
        <a:buChar char="•"/>
        <a:defRPr sz="1999">
          <a:solidFill>
            <a:schemeClr val="bg2"/>
          </a:solidFill>
          <a:latin typeface="+mn-lt"/>
        </a:defRPr>
      </a:lvl2pPr>
      <a:lvl3pPr marL="431584" indent="-258634" algn="l" rtl="0" eaLnBrk="0" fontAlgn="base" hangingPunct="0">
        <a:spcBef>
          <a:spcPts val="600"/>
        </a:spcBef>
        <a:spcAft>
          <a:spcPct val="0"/>
        </a:spcAft>
        <a:buClr>
          <a:schemeClr val="bg2"/>
        </a:buClr>
        <a:buFont typeface="Symbol" pitchFamily="18" charset="2"/>
        <a:buChar char="-"/>
        <a:defRPr sz="1999">
          <a:solidFill>
            <a:schemeClr val="bg2"/>
          </a:solidFill>
          <a:latin typeface="+mn-lt"/>
        </a:defRPr>
      </a:lvl3pPr>
      <a:lvl4pPr marL="1124975" indent="-228486" algn="l" rtl="0" eaLnBrk="0" fontAlgn="base" hangingPunct="0">
        <a:spcBef>
          <a:spcPct val="30000"/>
        </a:spcBef>
        <a:spcAft>
          <a:spcPct val="0"/>
        </a:spcAft>
        <a:buClr>
          <a:schemeClr val="bg2"/>
        </a:buClr>
        <a:buChar char="–"/>
        <a:tabLst>
          <a:tab pos="285607" algn="l"/>
        </a:tabLst>
        <a:defRPr>
          <a:solidFill>
            <a:schemeClr val="bg2"/>
          </a:solidFill>
          <a:latin typeface="+mn-lt"/>
        </a:defRPr>
      </a:lvl4pPr>
      <a:lvl5pPr marL="1543866" indent="-228486" algn="l" rtl="0" eaLnBrk="0" fontAlgn="base" hangingPunct="0">
        <a:spcBef>
          <a:spcPct val="30000"/>
        </a:spcBef>
        <a:spcAft>
          <a:spcPct val="0"/>
        </a:spcAft>
        <a:buClr>
          <a:schemeClr val="bg2"/>
        </a:buClr>
        <a:buChar char="–"/>
        <a:tabLst>
          <a:tab pos="285607" algn="l"/>
        </a:tabLst>
        <a:defRPr>
          <a:solidFill>
            <a:schemeClr val="bg2"/>
          </a:solidFill>
          <a:latin typeface="+mn-lt"/>
        </a:defRPr>
      </a:lvl5pPr>
      <a:lvl6pPr marL="2000837" indent="-228486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Char char="–"/>
        <a:tabLst>
          <a:tab pos="285607" algn="l"/>
        </a:tabLst>
        <a:defRPr>
          <a:solidFill>
            <a:schemeClr val="bg2"/>
          </a:solidFill>
          <a:latin typeface="+mn-lt"/>
        </a:defRPr>
      </a:lvl6pPr>
      <a:lvl7pPr marL="2457808" indent="-228486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Char char="–"/>
        <a:tabLst>
          <a:tab pos="285607" algn="l"/>
        </a:tabLst>
        <a:defRPr>
          <a:solidFill>
            <a:schemeClr val="bg2"/>
          </a:solidFill>
          <a:latin typeface="+mn-lt"/>
        </a:defRPr>
      </a:lvl7pPr>
      <a:lvl8pPr marL="2914780" indent="-228486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Char char="–"/>
        <a:tabLst>
          <a:tab pos="285607" algn="l"/>
        </a:tabLst>
        <a:defRPr>
          <a:solidFill>
            <a:schemeClr val="bg2"/>
          </a:solidFill>
          <a:latin typeface="+mn-lt"/>
        </a:defRPr>
      </a:lvl8pPr>
      <a:lvl9pPr marL="3371751" indent="-228486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Char char="–"/>
        <a:tabLst>
          <a:tab pos="285607" algn="l"/>
        </a:tabLst>
        <a:defRPr>
          <a:solidFill>
            <a:schemeClr val="bg2"/>
          </a:solidFill>
          <a:latin typeface="+mn-lt"/>
        </a:defRPr>
      </a:lvl9pPr>
    </p:bodyStyle>
    <p:otherStyle>
      <a:defPPr>
        <a:defRPr lang="de-DE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uncpga.world/wp-content/uploads/2025/06/AGI-UNCPGA-Report-SPANISH.pdf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doi.org/10.1515/9783111674995" TargetMode="Externa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millennium-project.org/publications/state-of-the-future-version-20-0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6370F-D783-8797-433B-7979BD653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56F3A-494E-31E5-4117-B731E1C37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581" y="1620253"/>
            <a:ext cx="11044837" cy="4977089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Towards the Global Governance of Artificial General Intelligence AGI</a:t>
            </a:r>
            <a:r>
              <a:rPr lang="en-US" sz="1400" b="1" dirty="0"/>
              <a:t> </a:t>
            </a:r>
          </a:p>
          <a:p>
            <a:pPr marL="0" indent="0" algn="ctr">
              <a:buNone/>
            </a:pPr>
            <a:endParaRPr lang="en-US" sz="1400" b="1" dirty="0"/>
          </a:p>
          <a:p>
            <a:pPr marL="0" indent="0" algn="ctr">
              <a:buNone/>
            </a:pPr>
            <a:endParaRPr lang="en-US" sz="1400" b="1" dirty="0"/>
          </a:p>
          <a:p>
            <a:pPr marL="0" indent="0" algn="ctr">
              <a:buNone/>
            </a:pPr>
            <a:r>
              <a:rPr lang="en-US" sz="4800" b="1" dirty="0"/>
              <a:t>Jerome C. Glenn, CEO</a:t>
            </a:r>
          </a:p>
          <a:p>
            <a:pPr marL="0" indent="0" algn="ctr">
              <a:buNone/>
            </a:pPr>
            <a:r>
              <a:rPr lang="en-US" sz="4800" b="1" dirty="0"/>
              <a:t>The Millennium Project</a:t>
            </a:r>
          </a:p>
        </p:txBody>
      </p:sp>
    </p:spTree>
    <p:extLst>
      <p:ext uri="{BB962C8B-B14F-4D97-AF65-F5344CB8AC3E}">
        <p14:creationId xmlns:p14="http://schemas.microsoft.com/office/powerpoint/2010/main" val="93608686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AF053-8197-C15A-6BC9-16633BA00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8916"/>
            <a:ext cx="12192000" cy="3080083"/>
          </a:xfrm>
        </p:spPr>
        <p:txBody>
          <a:bodyPr>
            <a:normAutofit fontScale="90000"/>
          </a:bodyPr>
          <a:lstStyle/>
          <a:p>
            <a:pPr rtl="0"/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Governance of the Transition to </a:t>
            </a:r>
            <a:br>
              <a:rPr lang="en-US" sz="4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Artificial General Intelligence (AGI) </a:t>
            </a:r>
            <a:br>
              <a:rPr lang="en-US" sz="4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Urgent Considerations for the UN General Assembly</a:t>
            </a:r>
            <a:br>
              <a:rPr lang="en-US" sz="4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https://uncpga.world/wp-content/uploads/2025/06/AGI-UNCPGA-Report-SPANISH.pdf</a:t>
            </a:r>
            <a:r>
              <a:rPr lang="en-US" sz="27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19C90C-1AE6-F9E3-6194-1FA6B2FFB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432" y="3975378"/>
            <a:ext cx="6067136" cy="253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08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696BA2-8CED-B7AE-7CEB-0B3F12AD7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B221D-69EF-4D15-A420-41B7DF631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4" y="0"/>
            <a:ext cx="11145253" cy="155608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General Assembly on AGI should discuss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1E541-9EE4-21D6-7E65-31E42619D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1695450"/>
            <a:ext cx="11566358" cy="51625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Global AGI Observatory</a:t>
            </a:r>
            <a:r>
              <a:rPr lang="en-US" dirty="0"/>
              <a:t>—is needed to track progress in AGI-relevant research and development, and provide early warnings on AI security to Member States.</a:t>
            </a:r>
          </a:p>
          <a:p>
            <a:pPr marL="0" indent="0">
              <a:buNone/>
            </a:pPr>
            <a:r>
              <a:rPr lang="en-US" b="1" dirty="0"/>
              <a:t>International System of Best Practices and Certification of Secure and Trustworthy AGI</a:t>
            </a:r>
            <a:r>
              <a:rPr lang="en-US" dirty="0"/>
              <a:t>—is needed to identify best practices and provide certification for AGI security, development, and usage. Verification of AGI alignment with human values, controlled and non-deceptive behavior, and secure development is essential for international trust.</a:t>
            </a:r>
          </a:p>
          <a:p>
            <a:pPr marL="0" indent="0">
              <a:buNone/>
            </a:pPr>
            <a:r>
              <a:rPr lang="en-US" b="1" dirty="0"/>
              <a:t>UN Framework Convention on AGI</a:t>
            </a:r>
            <a:r>
              <a:rPr lang="en-US" dirty="0"/>
              <a:t>—is  needed to establish shared objectives and flexible protocols to manage AGI risks and ensure equitable global benefit distribution.</a:t>
            </a:r>
          </a:p>
          <a:p>
            <a:pPr marL="0" indent="0">
              <a:buNone/>
            </a:pPr>
            <a:r>
              <a:rPr lang="en-US" b="1" dirty="0"/>
              <a:t>Feasibility Study on a UN AGI Agency—</a:t>
            </a:r>
            <a:r>
              <a:rPr lang="en-US" dirty="0"/>
              <a:t>understanding that managing AGI is far more complex than managing nuclear systems as with IAEA.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35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001F9-3E86-0E89-7F52-3459E47A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949" y="5334000"/>
            <a:ext cx="7486651" cy="840204"/>
          </a:xfrm>
        </p:spPr>
        <p:txBody>
          <a:bodyPr/>
          <a:lstStyle/>
          <a:p>
            <a:b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https://doi.org/10.1515/9783111674995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555E2A-7A26-5E20-78A2-55559FA81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4971413" cy="695541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0C6BD0-E641-B932-78B7-3FE01DFECF49}"/>
              </a:ext>
            </a:extLst>
          </p:cNvPr>
          <p:cNvSpPr txBox="1"/>
          <p:nvPr/>
        </p:nvSpPr>
        <p:spPr>
          <a:xfrm>
            <a:off x="5219700" y="1524000"/>
            <a:ext cx="6819900" cy="381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Executive Summary</a:t>
            </a:r>
          </a:p>
          <a:p>
            <a:pPr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22 Questions to 55 AGI Experts</a:t>
            </a:r>
          </a:p>
          <a:p>
            <a:pPr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40 regulations assessed</a:t>
            </a:r>
          </a:p>
          <a:p>
            <a:pPr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5 Governance Models assessed</a:t>
            </a:r>
          </a:p>
          <a:p>
            <a:pPr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Anwers compared with AI</a:t>
            </a:r>
          </a:p>
          <a:p>
            <a:pPr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Unresolved Issues </a:t>
            </a:r>
          </a:p>
          <a:p>
            <a:pPr algn="l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31049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4AD4B-03B9-7F8B-2A83-9DC56176C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3" y="260648"/>
            <a:ext cx="8662736" cy="785782"/>
          </a:xfrm>
        </p:spPr>
        <p:txBody>
          <a:bodyPr/>
          <a:lstStyle/>
          <a:p>
            <a:r>
              <a:rPr lang="en-US" sz="4798" dirty="0">
                <a:solidFill>
                  <a:srgbClr val="1822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Need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71713-E91A-7E8A-05A2-ECEA9B848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94" y="1264470"/>
            <a:ext cx="11881012" cy="5439424"/>
          </a:xfrm>
        </p:spPr>
        <p:txBody>
          <a:bodyPr/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198" b="1" dirty="0">
                <a:latin typeface="Arial" panose="020B0604020202020204" pitchFamily="34" charset="0"/>
                <a:cs typeface="Arial" panose="020B0604020202020204" pitchFamily="34" charset="0"/>
              </a:rPr>
              <a:t>UN General Assembly specifically on AGI</a:t>
            </a:r>
            <a:r>
              <a:rPr lang="en-US" sz="3198" dirty="0">
                <a:latin typeface="Arial" panose="020B0604020202020204" pitchFamily="34" charset="0"/>
                <a:cs typeface="Arial" panose="020B0604020202020204" pitchFamily="34" charset="0"/>
              </a:rPr>
              <a:t> leading to an International AGI Agency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1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AGI licensing systems</a:t>
            </a:r>
          </a:p>
          <a:p>
            <a:pPr marL="88943" lvl="2" indent="0"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8943" lvl="2" indent="0">
              <a:buNone/>
            </a:pPr>
            <a:r>
              <a:rPr lang="en-US" sz="31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should get all this done in three years.</a:t>
            </a:r>
          </a:p>
          <a:p>
            <a:pPr marL="88943" lvl="2" indent="0"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8943" lvl="2" indent="0">
              <a:buNone/>
            </a:pPr>
            <a:r>
              <a:rPr lang="en-US" sz="31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“This may be impossible…</a:t>
            </a:r>
          </a:p>
          <a:p>
            <a:pPr marL="88943" lvl="2" indent="0">
              <a:buNone/>
            </a:pPr>
            <a:r>
              <a:rPr lang="en-US" sz="31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but we have to try”</a:t>
            </a:r>
          </a:p>
          <a:p>
            <a:pPr marL="88943" lvl="2" indent="0">
              <a:buNone/>
            </a:pPr>
            <a:r>
              <a:rPr lang="en-US" sz="31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– Geoffrey Hinton</a:t>
            </a:r>
          </a:p>
          <a:p>
            <a:pPr marL="88943" lvl="2" indent="0">
              <a:buNone/>
            </a:pPr>
            <a:r>
              <a:rPr lang="en-US" sz="31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the only moral position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FD8ED2-1649-B1E9-A2FD-CED831DD6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149" y="4121730"/>
            <a:ext cx="3752851" cy="280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21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954E5D-C508-B9C6-D390-71444D857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C9915AB-CF51-9ED8-8F9D-B2BA761A7FAD}"/>
              </a:ext>
            </a:extLst>
          </p:cNvPr>
          <p:cNvSpPr txBox="1"/>
          <p:nvPr/>
        </p:nvSpPr>
        <p:spPr>
          <a:xfrm>
            <a:off x="10636594" y="6435586"/>
            <a:ext cx="304641" cy="3046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1218590" fontAlgn="base">
              <a:spcBef>
                <a:spcPct val="0"/>
              </a:spcBef>
              <a:spcAft>
                <a:spcPct val="0"/>
              </a:spcAft>
            </a:pPr>
            <a:endParaRPr lang="ko-KR" altLang="en-US" sz="1399" dirty="0" err="1">
              <a:solidFill>
                <a:srgbClr val="FFFFFF">
                  <a:lumMod val="50000"/>
                </a:srgbClr>
              </a:solidFill>
              <a:latin typeface="Calibri" pitchFamily="34" charset="0"/>
              <a:cs typeface="Arial" charset="0"/>
            </a:endParaRPr>
          </a:p>
        </p:txBody>
      </p:sp>
      <p:cxnSp>
        <p:nvCxnSpPr>
          <p:cNvPr id="4" name="직선 연결선[R] 3">
            <a:extLst>
              <a:ext uri="{FF2B5EF4-FFF2-40B4-BE49-F238E27FC236}">
                <a16:creationId xmlns:a16="http://schemas.microsoft.com/office/drawing/2014/main" id="{0C0EDCD8-446B-5AE2-6FDF-2E7CD16BEEB5}"/>
              </a:ext>
            </a:extLst>
          </p:cNvPr>
          <p:cNvCxnSpPr>
            <a:cxnSpLocks/>
          </p:cNvCxnSpPr>
          <p:nvPr/>
        </p:nvCxnSpPr>
        <p:spPr bwMode="gray">
          <a:xfrm>
            <a:off x="8227516" y="1267707"/>
            <a:ext cx="0" cy="5331223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72EFD5D-D509-C760-E4AB-995A9C9958E0}"/>
              </a:ext>
            </a:extLst>
          </p:cNvPr>
          <p:cNvSpPr txBox="1"/>
          <p:nvPr/>
        </p:nvSpPr>
        <p:spPr>
          <a:xfrm>
            <a:off x="8664577" y="1966912"/>
            <a:ext cx="2894087" cy="7766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defTabSz="121859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ore-KR" sz="2399" b="1" dirty="0">
                <a:solidFill>
                  <a:srgbClr val="101C4B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Artificial</a:t>
            </a:r>
            <a:r>
              <a:rPr lang="en-US" altLang="ko-Kore-KR" sz="2399" b="1" dirty="0">
                <a:solidFill>
                  <a:srgbClr val="101C4B">
                    <a:lumMod val="75000"/>
                    <a:lumOff val="25000"/>
                  </a:srgb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altLang="ko-Kore-KR" sz="2399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Narrow</a:t>
            </a:r>
            <a:r>
              <a:rPr lang="en-US" altLang="ko-Kore-KR" sz="2399" b="1" dirty="0">
                <a:solidFill>
                  <a:srgbClr val="101C4B">
                    <a:lumMod val="75000"/>
                    <a:lumOff val="25000"/>
                  </a:srgb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altLang="ko-Kore-KR" sz="2399" b="1" dirty="0">
                <a:solidFill>
                  <a:srgbClr val="101C4B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Intelligence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2EE7FC-A21F-2EF0-2512-654130FC116F}"/>
              </a:ext>
            </a:extLst>
          </p:cNvPr>
          <p:cNvSpPr txBox="1"/>
          <p:nvPr/>
        </p:nvSpPr>
        <p:spPr>
          <a:xfrm>
            <a:off x="8664578" y="3928808"/>
            <a:ext cx="2665609" cy="7766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defTabSz="121859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ore-KR" sz="2399" b="1" dirty="0">
                <a:solidFill>
                  <a:srgbClr val="101C4B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Artificial</a:t>
            </a:r>
            <a:r>
              <a:rPr lang="en-US" altLang="ko-Kore-KR" sz="2399" b="1" dirty="0">
                <a:solidFill>
                  <a:srgbClr val="101C4B">
                    <a:lumMod val="75000"/>
                    <a:lumOff val="25000"/>
                  </a:srgb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altLang="ko-Kore-KR" sz="2399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General</a:t>
            </a:r>
            <a:r>
              <a:rPr lang="en-US" altLang="ko-Kore-KR" sz="2399" b="1" dirty="0">
                <a:solidFill>
                  <a:srgbClr val="101C4B">
                    <a:lumMod val="75000"/>
                    <a:lumOff val="25000"/>
                  </a:srgb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altLang="ko-Kore-KR" sz="2399" b="1" dirty="0">
                <a:solidFill>
                  <a:srgbClr val="101C4B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Intelligence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4C6196-E873-86C1-BBFD-4DFBB9C1E383}"/>
              </a:ext>
            </a:extLst>
          </p:cNvPr>
          <p:cNvSpPr txBox="1"/>
          <p:nvPr/>
        </p:nvSpPr>
        <p:spPr>
          <a:xfrm>
            <a:off x="8686790" y="5244120"/>
            <a:ext cx="2894087" cy="7766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defTabSz="121859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ore-KR" sz="2399" b="1" dirty="0">
                <a:solidFill>
                  <a:srgbClr val="101C4B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Artificial</a:t>
            </a:r>
            <a:r>
              <a:rPr lang="en-US" altLang="ko-Kore-KR" sz="2399" b="1" dirty="0">
                <a:solidFill>
                  <a:srgbClr val="101C4B">
                    <a:lumMod val="75000"/>
                    <a:lumOff val="25000"/>
                  </a:srgb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altLang="ko-Kore-KR" sz="2399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Super </a:t>
            </a:r>
            <a:r>
              <a:rPr lang="en-US" altLang="ko-Kore-KR" sz="2399" b="1" dirty="0">
                <a:solidFill>
                  <a:srgbClr val="101C4B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Intelligence</a:t>
            </a: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9CD109FB-CE43-C37A-4DA5-E813CA9003B6}"/>
              </a:ext>
            </a:extLst>
          </p:cNvPr>
          <p:cNvSpPr/>
          <p:nvPr/>
        </p:nvSpPr>
        <p:spPr bwMode="auto">
          <a:xfrm>
            <a:off x="8147930" y="4159556"/>
            <a:ext cx="198745" cy="19874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9953" tIns="46776" rIns="89953" bIns="46776" numCol="1" rtlCol="0" anchor="ctr" anchorCtr="0" compatLnSpc="1">
            <a:prstTxWarp prst="textNoShape">
              <a:avLst/>
            </a:prstTxWarp>
          </a:bodyPr>
          <a:lstStyle/>
          <a:p>
            <a:pPr algn="ctr"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ko-Kore-KR" altLang="en-US" sz="2799" dirty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C2BF3D1F-7D04-36E2-9623-A76860867FA4}"/>
              </a:ext>
            </a:extLst>
          </p:cNvPr>
          <p:cNvSpPr/>
          <p:nvPr/>
        </p:nvSpPr>
        <p:spPr bwMode="auto">
          <a:xfrm>
            <a:off x="8128143" y="2118069"/>
            <a:ext cx="198745" cy="19874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9953" tIns="46776" rIns="89953" bIns="46776" numCol="1" rtlCol="0" anchor="ctr" anchorCtr="0" compatLnSpc="1">
            <a:prstTxWarp prst="textNoShape">
              <a:avLst/>
            </a:prstTxWarp>
          </a:bodyPr>
          <a:lstStyle/>
          <a:p>
            <a:pPr algn="ctr"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ko-Kore-KR" altLang="en-US" sz="2799" dirty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6328DC0D-9710-FB5A-A33C-5B8BE1E71DFA}"/>
              </a:ext>
            </a:extLst>
          </p:cNvPr>
          <p:cNvSpPr/>
          <p:nvPr/>
        </p:nvSpPr>
        <p:spPr bwMode="auto">
          <a:xfrm>
            <a:off x="8150545" y="5393478"/>
            <a:ext cx="198745" cy="19874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9953" tIns="46776" rIns="89953" bIns="46776" numCol="1" rtlCol="0" anchor="ctr" anchorCtr="0" compatLnSpc="1">
            <a:prstTxWarp prst="textNoShape">
              <a:avLst/>
            </a:prstTxWarp>
          </a:bodyPr>
          <a:lstStyle/>
          <a:p>
            <a:pPr algn="ctr"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ko-Kore-KR" altLang="en-US" sz="2799" dirty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Titel 22">
            <a:extLst>
              <a:ext uri="{FF2B5EF4-FFF2-40B4-BE49-F238E27FC236}">
                <a16:creationId xmlns:a16="http://schemas.microsoft.com/office/drawing/2014/main" id="{7D13E939-C225-8B5D-CA0E-947216A38CE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-69776" y="1800"/>
            <a:ext cx="10885259" cy="119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10951" tIns="45645" rIns="0" bIns="46719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</a:defRPr>
            </a:lvl5pPr>
            <a:lvl6pPr marL="456655" algn="l" rtl="0" eaLnBrk="1" fontAlgn="base" hangingPunct="1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bg2"/>
                </a:solidFill>
                <a:latin typeface="Arial" charset="0"/>
              </a:defRPr>
            </a:lvl6pPr>
            <a:lvl7pPr marL="913308" algn="l" rtl="0" eaLnBrk="1" fontAlgn="base" hangingPunct="1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bg2"/>
                </a:solidFill>
                <a:latin typeface="Arial" charset="0"/>
              </a:defRPr>
            </a:lvl7pPr>
            <a:lvl8pPr marL="1369966" algn="l" rtl="0" eaLnBrk="1" fontAlgn="base" hangingPunct="1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bg2"/>
                </a:solidFill>
                <a:latin typeface="Arial" charset="0"/>
              </a:defRPr>
            </a:lvl8pPr>
            <a:lvl9pPr marL="1826623" algn="l" rtl="0" eaLnBrk="1" fontAlgn="base" hangingPunct="1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defTabSz="1218590"/>
            <a:r>
              <a:rPr lang="en-US" altLang="ko-Kore-KR" sz="3998" dirty="0">
                <a:solidFill>
                  <a:srgbClr val="8E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Three Forms of Artificial Intelligence</a:t>
            </a:r>
            <a:endParaRPr lang="en-US" altLang="ko-Kore-KR" sz="3998" dirty="0">
              <a:solidFill>
                <a:srgbClr val="8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B49B06E8-0EA3-77AA-E9BB-E8C18E1781B3}"/>
              </a:ext>
            </a:extLst>
          </p:cNvPr>
          <p:cNvSpPr/>
          <p:nvPr/>
        </p:nvSpPr>
        <p:spPr bwMode="auto">
          <a:xfrm flipH="1">
            <a:off x="0" y="1199739"/>
            <a:ext cx="2891570" cy="5458140"/>
          </a:xfrm>
          <a:prstGeom prst="rect">
            <a:avLst/>
          </a:prstGeom>
          <a:gradFill>
            <a:gsLst>
              <a:gs pos="92000">
                <a:schemeClr val="bg1">
                  <a:alpha val="0"/>
                </a:schemeClr>
              </a:gs>
              <a:gs pos="0">
                <a:schemeClr val="tx1">
                  <a:lumMod val="50000"/>
                  <a:lumOff val="50000"/>
                  <a:alpha val="44836"/>
                </a:schemeClr>
              </a:gs>
            </a:gsLst>
            <a:lin ang="13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9953" tIns="46776" rIns="89953" bIns="46776" numCol="1" rtlCol="0" anchor="ctr" anchorCtr="0" compatLnSpc="1">
            <a:prstTxWarp prst="textNoShape">
              <a:avLst/>
            </a:prstTxWarp>
          </a:bodyPr>
          <a:lstStyle/>
          <a:p>
            <a:pPr algn="ctr"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ko-Kore-KR" altLang="en-US" sz="1799" dirty="0">
              <a:solidFill>
                <a:srgbClr val="101C4B">
                  <a:lumMod val="10000"/>
                  <a:lumOff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모서리가 둥근 직사각형 29">
            <a:extLst>
              <a:ext uri="{FF2B5EF4-FFF2-40B4-BE49-F238E27FC236}">
                <a16:creationId xmlns:a16="http://schemas.microsoft.com/office/drawing/2014/main" id="{EBCE4CF2-DD12-2C38-E4EC-ADE22E6DC476}"/>
              </a:ext>
            </a:extLst>
          </p:cNvPr>
          <p:cNvSpPr/>
          <p:nvPr/>
        </p:nvSpPr>
        <p:spPr bwMode="auto">
          <a:xfrm flipH="1">
            <a:off x="2185193" y="5100042"/>
            <a:ext cx="4033286" cy="1910928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98065" dist="295968" dir="2820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  <a:sp3d>
            <a:bevelT w="0" h="0"/>
            <a:bevelB w="0" h="241300"/>
            <a:contourClr>
              <a:schemeClr val="bg1">
                <a:lumMod val="95000"/>
              </a:schemeClr>
            </a:contourClr>
          </a:sp3d>
        </p:spPr>
        <p:txBody>
          <a:bodyPr vert="horz" wrap="none" lIns="89953" tIns="46776" rIns="89953" bIns="46776" numCol="1" rtlCol="0" anchor="ctr" anchorCtr="0" compatLnSpc="1">
            <a:prstTxWarp prst="textNoShape">
              <a:avLst/>
            </a:prstTxWarp>
          </a:bodyPr>
          <a:lstStyle/>
          <a:p>
            <a:pPr algn="ctr"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ko-Kore-KR" altLang="en-US" sz="1799">
              <a:solidFill>
                <a:srgbClr val="101C4B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모서리가 둥근 직사각형 30">
            <a:extLst>
              <a:ext uri="{FF2B5EF4-FFF2-40B4-BE49-F238E27FC236}">
                <a16:creationId xmlns:a16="http://schemas.microsoft.com/office/drawing/2014/main" id="{40F5C3BB-D088-FE2F-8A31-ADB8BF53D690}"/>
              </a:ext>
            </a:extLst>
          </p:cNvPr>
          <p:cNvSpPr/>
          <p:nvPr/>
        </p:nvSpPr>
        <p:spPr bwMode="auto">
          <a:xfrm flipH="1">
            <a:off x="1399634" y="4676979"/>
            <a:ext cx="4033286" cy="1910928"/>
          </a:xfrm>
          <a:prstGeom prst="roundRect">
            <a:avLst>
              <a:gd name="adj" fmla="val 11457"/>
            </a:avLst>
          </a:prstGeom>
          <a:solidFill>
            <a:schemeClr val="tx1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98065" dist="295968" dir="2820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  <a:sp3d>
            <a:bevelT w="0" h="0"/>
            <a:bevelB w="0" h="241300"/>
            <a:contourClr>
              <a:schemeClr val="bg1">
                <a:lumMod val="95000"/>
              </a:schemeClr>
            </a:contourClr>
          </a:sp3d>
        </p:spPr>
        <p:txBody>
          <a:bodyPr vert="horz" wrap="none" lIns="89953" tIns="46776" rIns="89953" bIns="46776" numCol="1" rtlCol="0" anchor="ctr" anchorCtr="0" compatLnSpc="1">
            <a:prstTxWarp prst="textNoShape">
              <a:avLst/>
            </a:prstTxWarp>
          </a:bodyPr>
          <a:lstStyle/>
          <a:p>
            <a:pPr algn="ctr"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ko-Kore-KR" altLang="en-US" sz="1799">
              <a:solidFill>
                <a:srgbClr val="101C4B"/>
              </a:solidFill>
              <a:latin typeface="Arial" charset="0"/>
              <a:cs typeface="Arial" charset="0"/>
            </a:endParaRPr>
          </a:p>
        </p:txBody>
      </p:sp>
      <p:pic>
        <p:nvPicPr>
          <p:cNvPr id="342018" name="Picture 2">
            <a:extLst>
              <a:ext uri="{FF2B5EF4-FFF2-40B4-BE49-F238E27FC236}">
                <a16:creationId xmlns:a16="http://schemas.microsoft.com/office/drawing/2014/main" id="{4F98420F-E2E8-F308-8C87-89EDBF8722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" r="2802" b="1295"/>
          <a:stretch/>
        </p:blipFill>
        <p:spPr bwMode="auto">
          <a:xfrm>
            <a:off x="861814" y="1798836"/>
            <a:ext cx="5358303" cy="3724269"/>
          </a:xfrm>
          <a:prstGeom prst="rect">
            <a:avLst/>
          </a:prstGeom>
          <a:noFill/>
          <a:ln>
            <a:noFill/>
          </a:ln>
          <a:effectLst>
            <a:outerShdw blurRad="314387" dist="234863" dir="8100000" algn="tr" rotWithShape="0">
              <a:prstClr val="black">
                <a:alpha val="32644"/>
              </a:prstClr>
            </a:outerShdw>
          </a:effectLst>
          <a:scene3d>
            <a:camera prst="isometricOffAxis1Right"/>
            <a:lightRig rig="threePt" dir="t"/>
          </a:scene3d>
          <a:sp3d extrusionH="31750">
            <a:bevelT w="152400" h="165100"/>
            <a:bevelB h="1524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0826C9-FD32-9311-2942-956CE1185578}"/>
              </a:ext>
            </a:extLst>
          </p:cNvPr>
          <p:cNvSpPr txBox="1"/>
          <p:nvPr/>
        </p:nvSpPr>
        <p:spPr>
          <a:xfrm>
            <a:off x="7620000" y="3042480"/>
            <a:ext cx="4235116" cy="6280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defTabSz="121859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We are here now</a:t>
            </a:r>
          </a:p>
        </p:txBody>
      </p:sp>
    </p:spTree>
    <p:extLst>
      <p:ext uri="{BB962C8B-B14F-4D97-AF65-F5344CB8AC3E}">
        <p14:creationId xmlns:p14="http://schemas.microsoft.com/office/powerpoint/2010/main" val="1926050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3D66E-36CF-8B07-D688-081E281C3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8337"/>
            <a:ext cx="10091042" cy="1130968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UN Security Council sessions on AI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2023, 2024, 2025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A01DA5-5FAD-3E24-8944-893D6F60B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86820"/>
            <a:ext cx="11694695" cy="511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6648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239CC-44E6-4510-7372-DA6B8FAFE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8" y="248604"/>
            <a:ext cx="9593179" cy="785374"/>
          </a:xfrm>
        </p:spPr>
        <p:txBody>
          <a:bodyPr/>
          <a:lstStyle/>
          <a:p>
            <a:r>
              <a:rPr lang="en-US" sz="3998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GA Adopted Two Resolutions on AI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9901C7-5C1B-FE28-081E-936634927F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843" y="1220351"/>
            <a:ext cx="8322896" cy="55485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AD7263-FD0F-0015-3CDD-4CF26041BE4D}"/>
              </a:ext>
            </a:extLst>
          </p:cNvPr>
          <p:cNvSpPr txBox="1"/>
          <p:nvPr/>
        </p:nvSpPr>
        <p:spPr>
          <a:xfrm>
            <a:off x="8460144" y="1220352"/>
            <a:ext cx="3731856" cy="56376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200" b="1" dirty="0"/>
              <a:t>US Initiated resolution: </a:t>
            </a:r>
            <a:r>
              <a:rPr lang="en-US" sz="2200" dirty="0"/>
              <a:t>“Seizing the opportunities of safe, secure, and trustworthy artificial intelligence systems for sustainable development”</a:t>
            </a:r>
          </a:p>
          <a:p>
            <a:pPr algn="l"/>
            <a:r>
              <a:rPr lang="en-US" sz="2200" dirty="0"/>
              <a:t>(A/78/L.49)</a:t>
            </a:r>
          </a:p>
          <a:p>
            <a:pPr algn="l"/>
            <a:endParaRPr lang="en-US" sz="2200" dirty="0"/>
          </a:p>
          <a:p>
            <a:pPr algn="l"/>
            <a:r>
              <a:rPr lang="en-US" sz="2200" b="1" dirty="0"/>
              <a:t>China initiated resolution </a:t>
            </a:r>
            <a:r>
              <a:rPr lang="en-US" sz="2200" dirty="0"/>
              <a:t>“Enhancing international cooperation on capacity-building of artificial intelligence” (A/78/L.86)</a:t>
            </a:r>
          </a:p>
          <a:p>
            <a:pPr algn="l"/>
            <a:endParaRPr lang="en-US" sz="2400" dirty="0"/>
          </a:p>
          <a:p>
            <a:pPr algn="l"/>
            <a:r>
              <a:rPr lang="en-US" sz="2400" b="1" dirty="0"/>
              <a:t>Next, we need to address management of Artificial </a:t>
            </a:r>
            <a:r>
              <a:rPr lang="en-US" sz="2400" b="1" dirty="0">
                <a:solidFill>
                  <a:srgbClr val="FF0000"/>
                </a:solidFill>
              </a:rPr>
              <a:t>General</a:t>
            </a:r>
            <a:r>
              <a:rPr lang="en-US" sz="2400" b="1" dirty="0"/>
              <a:t> Intelligence (AGI)</a:t>
            </a:r>
          </a:p>
          <a:p>
            <a:pPr algn="l"/>
            <a:endParaRPr lang="en-US" sz="1799" dirty="0"/>
          </a:p>
        </p:txBody>
      </p:sp>
    </p:spTree>
    <p:extLst>
      <p:ext uri="{BB962C8B-B14F-4D97-AF65-F5344CB8AC3E}">
        <p14:creationId xmlns:p14="http://schemas.microsoft.com/office/powerpoint/2010/main" val="3432750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60E13-F76D-E9C9-37CE-BF5FF9CCD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3789" y="98100"/>
            <a:ext cx="12192000" cy="785374"/>
          </a:xfrm>
        </p:spPr>
        <p:txBody>
          <a:bodyPr/>
          <a:lstStyle/>
          <a:p>
            <a:r>
              <a:rPr lang="en-US" sz="3998" dirty="0">
                <a:latin typeface="Arial" panose="020B0604020202020204" pitchFamily="34" charset="0"/>
                <a:cs typeface="Arial" panose="020B0604020202020204" pitchFamily="34" charset="0"/>
              </a:rPr>
              <a:t>Parliaments agree on safe AGI cooperation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928728E-12FF-3BE5-4946-505608DF3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80" y="1220352"/>
            <a:ext cx="8058272" cy="5375342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BBB1E2-DF89-BBA2-368D-F3BC9846C2D4}"/>
              </a:ext>
            </a:extLst>
          </p:cNvPr>
          <p:cNvSpPr txBox="1"/>
          <p:nvPr/>
        </p:nvSpPr>
        <p:spPr>
          <a:xfrm>
            <a:off x="8676908" y="2134275"/>
            <a:ext cx="3506549" cy="4232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12185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99" dirty="0">
                <a:solidFill>
                  <a:srgbClr val="101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Parliamentary delegations and the Inter-Parliamentary Union agree to cooperate on developing AGI regulations.</a:t>
            </a:r>
          </a:p>
          <a:p>
            <a:pPr defTabSz="121859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99" dirty="0">
              <a:solidFill>
                <a:srgbClr val="101C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85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99" dirty="0">
                <a:solidFill>
                  <a:srgbClr val="101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2023</a:t>
            </a:r>
          </a:p>
        </p:txBody>
      </p:sp>
    </p:spTree>
    <p:extLst>
      <p:ext uri="{BB962C8B-B14F-4D97-AF65-F5344CB8AC3E}">
        <p14:creationId xmlns:p14="http://schemas.microsoft.com/office/powerpoint/2010/main" val="46273809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125C6-A38F-DDEC-6C21-C2F79C1FB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62307"/>
            <a:ext cx="10360978" cy="785374"/>
          </a:xfrm>
        </p:spPr>
        <p:txBody>
          <a:bodyPr/>
          <a:lstStyle/>
          <a:p>
            <a:r>
              <a:rPr lang="en-US" sz="3998" dirty="0">
                <a:latin typeface="Arial" panose="020B0604020202020204" pitchFamily="34" charset="0"/>
                <a:cs typeface="Arial" panose="020B0604020202020204" pitchFamily="34" charset="0"/>
              </a:rPr>
              <a:t>US-China Agree on Safe AI Cooperation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47EA37-9BAF-88E7-453C-6693724EA5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334" y="1220351"/>
            <a:ext cx="9617709" cy="54099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735C60-6F70-63A7-1F12-DBAFB0CEAE56}"/>
              </a:ext>
            </a:extLst>
          </p:cNvPr>
          <p:cNvSpPr txBox="1"/>
          <p:nvPr/>
        </p:nvSpPr>
        <p:spPr>
          <a:xfrm>
            <a:off x="9697043" y="1372672"/>
            <a:ext cx="2494958" cy="54099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12185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98" dirty="0">
                <a:solidFill>
                  <a:srgbClr val="101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November 2023</a:t>
            </a:r>
          </a:p>
          <a:p>
            <a:pPr defTabSz="121859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598" dirty="0">
              <a:solidFill>
                <a:srgbClr val="101C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85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9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Secrete</a:t>
            </a:r>
            <a:r>
              <a:rPr lang="en-US" sz="3598" dirty="0">
                <a:solidFill>
                  <a:srgbClr val="101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meetings June and October 2023 </a:t>
            </a:r>
          </a:p>
          <a:p>
            <a:pPr defTabSz="12185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99" dirty="0">
                <a:solidFill>
                  <a:srgbClr val="101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(possibly on-going)</a:t>
            </a:r>
          </a:p>
          <a:p>
            <a:pPr defTabSz="121859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598" dirty="0">
              <a:solidFill>
                <a:srgbClr val="101C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859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598" dirty="0">
              <a:solidFill>
                <a:srgbClr val="101C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74617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1654A-CF6E-2E98-7D5F-EC3EB086E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076290-74ED-228B-0FEA-FCB9D8CED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9999" y="1184701"/>
            <a:ext cx="4572000" cy="304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6B4549-050A-F6BD-ADA3-5766759C580E}"/>
              </a:ext>
            </a:extLst>
          </p:cNvPr>
          <p:cNvSpPr txBox="1"/>
          <p:nvPr/>
        </p:nvSpPr>
        <p:spPr>
          <a:xfrm>
            <a:off x="595458" y="4232701"/>
            <a:ext cx="11001081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OECD announced June 3t, 2025 that it is going to create indicators to measure progress towards AGI. </a:t>
            </a:r>
          </a:p>
          <a:p>
            <a:pPr algn="ctr"/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Introducing the OECD AI Capability Indicators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https://doi.org/10.1787/be745f04-en</a:t>
            </a:r>
          </a:p>
        </p:txBody>
      </p:sp>
    </p:spTree>
    <p:extLst>
      <p:ext uri="{BB962C8B-B14F-4D97-AF65-F5344CB8AC3E}">
        <p14:creationId xmlns:p14="http://schemas.microsoft.com/office/powerpoint/2010/main" val="7009250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7BEF4-8345-FC06-6044-20EEBA280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14" y="611068"/>
            <a:ext cx="11957172" cy="5984626"/>
          </a:xfrm>
        </p:spPr>
        <p:txBody>
          <a:bodyPr/>
          <a:lstStyle/>
          <a:p>
            <a:pPr marL="0" indent="0" algn="ctr">
              <a:buNone/>
            </a:pPr>
            <a:endParaRPr lang="en-US" sz="5397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4798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3AE4F9-96A5-3DE6-F60A-A492F21CB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6715"/>
            <a:ext cx="5334398" cy="69013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7DEDE2-5164-DBE3-CD3B-DB20058B6617}"/>
              </a:ext>
            </a:extLst>
          </p:cNvPr>
          <p:cNvSpPr txBox="1"/>
          <p:nvPr/>
        </p:nvSpPr>
        <p:spPr>
          <a:xfrm>
            <a:off x="5562878" y="1356702"/>
            <a:ext cx="6264673" cy="5075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8590" fontAlgn="base">
              <a:spcBef>
                <a:spcPct val="0"/>
              </a:spcBef>
              <a:spcAft>
                <a:spcPct val="0"/>
              </a:spcAft>
            </a:pPr>
            <a:r>
              <a:rPr lang="en-US" sz="3598" dirty="0">
                <a:solidFill>
                  <a:srgbClr val="101C4B"/>
                </a:solidFill>
                <a:latin typeface="Calibri" pitchFamily="34" charset="0"/>
                <a:cs typeface="Arial" charset="0"/>
              </a:rPr>
              <a:t>The </a:t>
            </a:r>
            <a:r>
              <a:rPr lang="en-US" sz="3598" b="1" i="1" dirty="0">
                <a:solidFill>
                  <a:srgbClr val="101C4B"/>
                </a:solidFill>
                <a:latin typeface="Calibri" pitchFamily="34" charset="0"/>
                <a:cs typeface="Arial" charset="0"/>
              </a:rPr>
              <a:t>State of the Future 20.0 </a:t>
            </a:r>
            <a:r>
              <a:rPr lang="en-US" sz="3598" dirty="0">
                <a:solidFill>
                  <a:srgbClr val="101C4B"/>
                </a:solidFill>
                <a:latin typeface="Calibri" pitchFamily="34" charset="0"/>
                <a:cs typeface="Arial" charset="0"/>
              </a:rPr>
              <a:t>is a whopping 555-page (print) 525- PDF) overview of the current situation and prospects for the future of the world</a:t>
            </a:r>
          </a:p>
          <a:p>
            <a:pPr defTabSz="1218590" fontAlgn="base">
              <a:spcBef>
                <a:spcPct val="0"/>
              </a:spcBef>
              <a:spcAft>
                <a:spcPct val="0"/>
              </a:spcAft>
            </a:pPr>
            <a:endParaRPr lang="en-US" sz="3598" dirty="0">
              <a:solidFill>
                <a:srgbClr val="101C4B"/>
              </a:solidFill>
              <a:latin typeface="Calibri" pitchFamily="34" charset="0"/>
              <a:cs typeface="Arial" charset="0"/>
            </a:endParaRPr>
          </a:p>
          <a:p>
            <a:pPr defTabSz="1218590" fontAlgn="base">
              <a:spcBef>
                <a:spcPct val="0"/>
              </a:spcBef>
              <a:spcAft>
                <a:spcPct val="0"/>
              </a:spcAft>
            </a:pPr>
            <a:r>
              <a:rPr lang="en-US" sz="3598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https://millennium-project.org/publications/state-of-the-future-version-20-0/</a:t>
            </a:r>
            <a:endParaRPr lang="en-US" sz="2799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38231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CF0C7-D2DE-EF70-23D6-296921499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77C5EF-6D32-4351-EA9C-CDA178BFF4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9436"/>
            <a:ext cx="12192000" cy="686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487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KedjvP_0.n3c8FbL5RE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E0wS_Xpeka8GKueXrXfw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A8eI34Gw0iy9nh6OaOv4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kRMAQcsUyhErIoukaAg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_XHKxuQ0.od.D6M9A0J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KedjvP_0.n3c8FbL5RE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E0wS_Xpeka8GKueXrXfw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kRMAQcsUyhErIoukaAg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_XHKxuQ0.od.D6M9A0J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AG_Vorlage_weiss_NEU">
  <a:themeElements>
    <a:clrScheme name="Bertelsmann_Farben">
      <a:dk1>
        <a:srgbClr val="101C4B"/>
      </a:dk1>
      <a:lt1>
        <a:srgbClr val="FFFFFF"/>
      </a:lt1>
      <a:dk2>
        <a:srgbClr val="576081"/>
      </a:dk2>
      <a:lt2>
        <a:srgbClr val="101C4B"/>
      </a:lt2>
      <a:accent1>
        <a:srgbClr val="878DA5"/>
      </a:accent1>
      <a:accent2>
        <a:srgbClr val="B7BAC9"/>
      </a:accent2>
      <a:accent3>
        <a:srgbClr val="E7E8ED"/>
      </a:accent3>
      <a:accent4>
        <a:srgbClr val="8F000E"/>
      </a:accent4>
      <a:accent5>
        <a:srgbClr val="DA5800"/>
      </a:accent5>
      <a:accent6>
        <a:srgbClr val="E99B66"/>
      </a:accent6>
      <a:hlink>
        <a:srgbClr val="DA5800"/>
      </a:hlink>
      <a:folHlink>
        <a:srgbClr val="E99B66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gray">
        <a:noFill/>
        <a:ln w="9525">
          <a:solidFill>
            <a:schemeClr val="tx1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square" rtlCol="0">
        <a:noAutofit/>
      </a:bodyPr>
      <a:lstStyle>
        <a:defPPr algn="l">
          <a:defRPr dirty="0" err="1" smtClean="0"/>
        </a:defPPr>
      </a:lstStyle>
    </a:txDef>
  </a:objectDefaults>
  <a:extraClrSchemeLst>
    <a:extraClrScheme>
      <a:clrScheme name="Standarddesign 1">
        <a:dk1>
          <a:srgbClr val="FFFFFF"/>
        </a:dk1>
        <a:lt1>
          <a:srgbClr val="FFFFFF"/>
        </a:lt1>
        <a:dk2>
          <a:srgbClr val="576081"/>
        </a:dk2>
        <a:lt2>
          <a:srgbClr val="101C4B"/>
        </a:lt2>
        <a:accent1>
          <a:srgbClr val="878DA5"/>
        </a:accent1>
        <a:accent2>
          <a:srgbClr val="B7BAC9"/>
        </a:accent2>
        <a:accent3>
          <a:srgbClr val="FFFFFF"/>
        </a:accent3>
        <a:accent4>
          <a:srgbClr val="DADADA"/>
        </a:accent4>
        <a:accent5>
          <a:srgbClr val="C3C5CF"/>
        </a:accent5>
        <a:accent6>
          <a:srgbClr val="A6A8B6"/>
        </a:accent6>
        <a:hlink>
          <a:srgbClr val="DA5800"/>
        </a:hlink>
        <a:folHlink>
          <a:srgbClr val="E99B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BeAG_Vorlage_weiss_NEU">
  <a:themeElements>
    <a:clrScheme name="Bertelsmann_Farben">
      <a:dk1>
        <a:srgbClr val="101C4B"/>
      </a:dk1>
      <a:lt1>
        <a:srgbClr val="FFFFFF"/>
      </a:lt1>
      <a:dk2>
        <a:srgbClr val="576081"/>
      </a:dk2>
      <a:lt2>
        <a:srgbClr val="101C4B"/>
      </a:lt2>
      <a:accent1>
        <a:srgbClr val="878DA5"/>
      </a:accent1>
      <a:accent2>
        <a:srgbClr val="B7BAC9"/>
      </a:accent2>
      <a:accent3>
        <a:srgbClr val="E7E8ED"/>
      </a:accent3>
      <a:accent4>
        <a:srgbClr val="8F000E"/>
      </a:accent4>
      <a:accent5>
        <a:srgbClr val="DA5800"/>
      </a:accent5>
      <a:accent6>
        <a:srgbClr val="E99B66"/>
      </a:accent6>
      <a:hlink>
        <a:srgbClr val="DA5800"/>
      </a:hlink>
      <a:folHlink>
        <a:srgbClr val="E99B66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gray">
        <a:noFill/>
        <a:ln w="9525">
          <a:solidFill>
            <a:schemeClr val="tx1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square" rtlCol="0">
        <a:noAutofit/>
      </a:bodyPr>
      <a:lstStyle>
        <a:defPPr algn="l">
          <a:defRPr dirty="0" err="1" smtClean="0"/>
        </a:defPPr>
      </a:lstStyle>
    </a:txDef>
  </a:objectDefaults>
  <a:extraClrSchemeLst>
    <a:extraClrScheme>
      <a:clrScheme name="Standarddesign 1">
        <a:dk1>
          <a:srgbClr val="FFFFFF"/>
        </a:dk1>
        <a:lt1>
          <a:srgbClr val="FFFFFF"/>
        </a:lt1>
        <a:dk2>
          <a:srgbClr val="576081"/>
        </a:dk2>
        <a:lt2>
          <a:srgbClr val="101C4B"/>
        </a:lt2>
        <a:accent1>
          <a:srgbClr val="878DA5"/>
        </a:accent1>
        <a:accent2>
          <a:srgbClr val="B7BAC9"/>
        </a:accent2>
        <a:accent3>
          <a:srgbClr val="FFFFFF"/>
        </a:accent3>
        <a:accent4>
          <a:srgbClr val="DADADA"/>
        </a:accent4>
        <a:accent5>
          <a:srgbClr val="C3C5CF"/>
        </a:accent5>
        <a:accent6>
          <a:srgbClr val="A6A8B6"/>
        </a:accent6>
        <a:hlink>
          <a:srgbClr val="DA5800"/>
        </a:hlink>
        <a:folHlink>
          <a:srgbClr val="E99B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1955</TotalTime>
  <Words>502</Words>
  <Application>Microsoft Office PowerPoint</Application>
  <PresentationFormat>Widescreen</PresentationFormat>
  <Paragraphs>59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Corbel</vt:lpstr>
      <vt:lpstr>Symbol</vt:lpstr>
      <vt:lpstr>Office Theme</vt:lpstr>
      <vt:lpstr>BeAG_Vorlage_weiss_NEU</vt:lpstr>
      <vt:lpstr>8_BeAG_Vorlage_weiss_NEU</vt:lpstr>
      <vt:lpstr>think-cell Slide</vt:lpstr>
      <vt:lpstr>PowerPoint Presentation</vt:lpstr>
      <vt:lpstr>PowerPoint Presentation</vt:lpstr>
      <vt:lpstr>UN Security Council sessions on AI  2023, 2024, 2025</vt:lpstr>
      <vt:lpstr>UN GA Adopted Two Resolutions on AI</vt:lpstr>
      <vt:lpstr>Parliaments agree on safe AGI cooperation</vt:lpstr>
      <vt:lpstr>US-China Agree on Safe AI Cooperation</vt:lpstr>
      <vt:lpstr>PowerPoint Presentation</vt:lpstr>
      <vt:lpstr>PowerPoint Presentation</vt:lpstr>
      <vt:lpstr>PowerPoint Presentation</vt:lpstr>
      <vt:lpstr>Governance of the Transition to  Artificial General Intelligence (AGI)   Urgent Considerations for the UN General Assembly  https://uncpga.world/wp-content/uploads/2025/06/AGI-UNCPGA-Report-SPANISH.pdf </vt:lpstr>
      <vt:lpstr>UN General Assembly on AGI should discuss</vt:lpstr>
      <vt:lpstr>  https://doi.org/10.1515/9783111674995  </vt:lpstr>
      <vt:lpstr>What Do We Need now?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Jerome Glenn</dc:creator>
  <cp:lastModifiedBy>Jerome Glenn</cp:lastModifiedBy>
  <cp:revision>55</cp:revision>
  <dcterms:created xsi:type="dcterms:W3CDTF">2025-03-31T19:42:00Z</dcterms:created>
  <dcterms:modified xsi:type="dcterms:W3CDTF">2025-10-03T18:22:07Z</dcterms:modified>
</cp:coreProperties>
</file>