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74" r:id="rId3"/>
    <p:sldId id="258" r:id="rId4"/>
    <p:sldId id="267" r:id="rId5"/>
    <p:sldId id="275" r:id="rId6"/>
    <p:sldId id="260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FE0DE-D60B-478E-B187-73D975B7BD8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1FD2F67-3615-4BA0-B664-C063B6835C02}">
      <dgm:prSet phldrT="[Texto]"/>
      <dgm:spPr/>
      <dgm:t>
        <a:bodyPr/>
        <a:lstStyle/>
        <a:p>
          <a:r>
            <a:rPr lang="es-AR" dirty="0" smtClean="0"/>
            <a:t>Global</a:t>
          </a:r>
          <a:endParaRPr lang="es-AR" dirty="0"/>
        </a:p>
      </dgm:t>
    </dgm:pt>
    <dgm:pt modelId="{549BFFFE-145A-4AB3-BB5E-8FF138F93C04}" type="parTrans" cxnId="{C5986E0A-06BA-4DC4-B407-52BB130D6E22}">
      <dgm:prSet/>
      <dgm:spPr/>
      <dgm:t>
        <a:bodyPr/>
        <a:lstStyle/>
        <a:p>
          <a:endParaRPr lang="es-AR"/>
        </a:p>
      </dgm:t>
    </dgm:pt>
    <dgm:pt modelId="{6EC36DA8-D3DD-441E-B8B3-8AC6494DBF9D}" type="sibTrans" cxnId="{C5986E0A-06BA-4DC4-B407-52BB130D6E22}">
      <dgm:prSet/>
      <dgm:spPr/>
      <dgm:t>
        <a:bodyPr/>
        <a:lstStyle/>
        <a:p>
          <a:endParaRPr lang="es-AR"/>
        </a:p>
      </dgm:t>
    </dgm:pt>
    <dgm:pt modelId="{F80F1F98-1C89-444E-8AA6-DE54E933F4CF}">
      <dgm:prSet phldrT="[Texto]"/>
      <dgm:spPr/>
      <dgm:t>
        <a:bodyPr/>
        <a:lstStyle/>
        <a:p>
          <a:r>
            <a:rPr lang="es-AR" dirty="0" smtClean="0"/>
            <a:t>Nacional Local</a:t>
          </a:r>
          <a:endParaRPr lang="es-AR" dirty="0"/>
        </a:p>
      </dgm:t>
    </dgm:pt>
    <dgm:pt modelId="{BB9A1985-DD2D-4164-9C2E-487546EAFDF4}" type="parTrans" cxnId="{6C4C4368-1316-44B8-B188-D7DA3CD33831}">
      <dgm:prSet/>
      <dgm:spPr/>
      <dgm:t>
        <a:bodyPr/>
        <a:lstStyle/>
        <a:p>
          <a:endParaRPr lang="es-AR"/>
        </a:p>
      </dgm:t>
    </dgm:pt>
    <dgm:pt modelId="{99E9C2C8-D6C5-477F-81B2-F773585912C6}" type="sibTrans" cxnId="{6C4C4368-1316-44B8-B188-D7DA3CD33831}">
      <dgm:prSet/>
      <dgm:spPr/>
      <dgm:t>
        <a:bodyPr/>
        <a:lstStyle/>
        <a:p>
          <a:endParaRPr lang="es-AR"/>
        </a:p>
      </dgm:t>
    </dgm:pt>
    <dgm:pt modelId="{D6313C8E-13D7-4C42-B657-7A51F541B4E8}">
      <dgm:prSet phldrT="[Texto]"/>
      <dgm:spPr/>
      <dgm:t>
        <a:bodyPr/>
        <a:lstStyle/>
        <a:p>
          <a:r>
            <a:rPr lang="es-AR" dirty="0" smtClean="0"/>
            <a:t>Individual Personal</a:t>
          </a:r>
          <a:endParaRPr lang="es-AR" dirty="0"/>
        </a:p>
      </dgm:t>
    </dgm:pt>
    <dgm:pt modelId="{5068CA6D-5BFC-44D5-A5D0-1AC1EC4786A8}" type="parTrans" cxnId="{E25978F8-D702-4181-B75B-5263B162EF66}">
      <dgm:prSet/>
      <dgm:spPr/>
      <dgm:t>
        <a:bodyPr/>
        <a:lstStyle/>
        <a:p>
          <a:endParaRPr lang="es-AR"/>
        </a:p>
      </dgm:t>
    </dgm:pt>
    <dgm:pt modelId="{81F457AE-4A1C-454B-A64B-84D79A4697D9}" type="sibTrans" cxnId="{E25978F8-D702-4181-B75B-5263B162EF66}">
      <dgm:prSet/>
      <dgm:spPr/>
      <dgm:t>
        <a:bodyPr/>
        <a:lstStyle/>
        <a:p>
          <a:endParaRPr lang="es-AR"/>
        </a:p>
      </dgm:t>
    </dgm:pt>
    <dgm:pt modelId="{E3621D8C-3790-4537-B628-6450A97646CD}" type="pres">
      <dgm:prSet presAssocID="{CFBFE0DE-D60B-478E-B187-73D975B7BD8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7B576E9F-0682-4EE6-A47C-98EC78D45B0D}" type="pres">
      <dgm:prSet presAssocID="{D1FD2F67-3615-4BA0-B664-C063B6835C02}" presName="Accent1" presStyleCnt="0"/>
      <dgm:spPr/>
    </dgm:pt>
    <dgm:pt modelId="{13E542F2-A25B-4FCB-8FE3-6CE65DB47637}" type="pres">
      <dgm:prSet presAssocID="{D1FD2F67-3615-4BA0-B664-C063B6835C02}" presName="Accent" presStyleLbl="node1" presStyleIdx="0" presStyleCnt="3"/>
      <dgm:spPr/>
    </dgm:pt>
    <dgm:pt modelId="{F3492A79-82FF-4940-A9B3-07E806C6D26B}" type="pres">
      <dgm:prSet presAssocID="{D1FD2F67-3615-4BA0-B664-C063B6835C0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40FD26F-4506-4F03-AA74-7EFC42CA3C45}" type="pres">
      <dgm:prSet presAssocID="{F80F1F98-1C89-444E-8AA6-DE54E933F4CF}" presName="Accent2" presStyleCnt="0"/>
      <dgm:spPr/>
    </dgm:pt>
    <dgm:pt modelId="{FE5AD84E-198B-450F-83AF-10942070D493}" type="pres">
      <dgm:prSet presAssocID="{F80F1F98-1C89-444E-8AA6-DE54E933F4CF}" presName="Accent" presStyleLbl="node1" presStyleIdx="1" presStyleCnt="3"/>
      <dgm:spPr/>
    </dgm:pt>
    <dgm:pt modelId="{7DB1A2D7-CBE0-482F-A161-F878037844FF}" type="pres">
      <dgm:prSet presAssocID="{F80F1F98-1C89-444E-8AA6-DE54E933F4C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7F9F263-1F6D-4A68-B9B4-279833CF1FB3}" type="pres">
      <dgm:prSet presAssocID="{D6313C8E-13D7-4C42-B657-7A51F541B4E8}" presName="Accent3" presStyleCnt="0"/>
      <dgm:spPr/>
    </dgm:pt>
    <dgm:pt modelId="{DCA74D75-D0E4-4987-832B-C606E6E62D32}" type="pres">
      <dgm:prSet presAssocID="{D6313C8E-13D7-4C42-B657-7A51F541B4E8}" presName="Accent" presStyleLbl="node1" presStyleIdx="2" presStyleCnt="3"/>
      <dgm:spPr/>
    </dgm:pt>
    <dgm:pt modelId="{2892829E-427A-4FF5-886C-A6EF786E1E00}" type="pres">
      <dgm:prSet presAssocID="{D6313C8E-13D7-4C42-B657-7A51F541B4E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2C105EF-B7EF-4172-B89C-48C0EB64B3FB}" type="presOf" srcId="{F80F1F98-1C89-444E-8AA6-DE54E933F4CF}" destId="{7DB1A2D7-CBE0-482F-A161-F878037844FF}" srcOrd="0" destOrd="0" presId="urn:microsoft.com/office/officeart/2009/layout/CircleArrowProcess"/>
    <dgm:cxn modelId="{6C4C4368-1316-44B8-B188-D7DA3CD33831}" srcId="{CFBFE0DE-D60B-478E-B187-73D975B7BD8A}" destId="{F80F1F98-1C89-444E-8AA6-DE54E933F4CF}" srcOrd="1" destOrd="0" parTransId="{BB9A1985-DD2D-4164-9C2E-487546EAFDF4}" sibTransId="{99E9C2C8-D6C5-477F-81B2-F773585912C6}"/>
    <dgm:cxn modelId="{E25978F8-D702-4181-B75B-5263B162EF66}" srcId="{CFBFE0DE-D60B-478E-B187-73D975B7BD8A}" destId="{D6313C8E-13D7-4C42-B657-7A51F541B4E8}" srcOrd="2" destOrd="0" parTransId="{5068CA6D-5BFC-44D5-A5D0-1AC1EC4786A8}" sibTransId="{81F457AE-4A1C-454B-A64B-84D79A4697D9}"/>
    <dgm:cxn modelId="{3D80CA37-50D8-4701-905B-594266684E31}" type="presOf" srcId="{D1FD2F67-3615-4BA0-B664-C063B6835C02}" destId="{F3492A79-82FF-4940-A9B3-07E806C6D26B}" srcOrd="0" destOrd="0" presId="urn:microsoft.com/office/officeart/2009/layout/CircleArrowProcess"/>
    <dgm:cxn modelId="{68D86D79-3205-4478-B027-141B4CC8FB7D}" type="presOf" srcId="{CFBFE0DE-D60B-478E-B187-73D975B7BD8A}" destId="{E3621D8C-3790-4537-B628-6450A97646CD}" srcOrd="0" destOrd="0" presId="urn:microsoft.com/office/officeart/2009/layout/CircleArrowProcess"/>
    <dgm:cxn modelId="{C5986E0A-06BA-4DC4-B407-52BB130D6E22}" srcId="{CFBFE0DE-D60B-478E-B187-73D975B7BD8A}" destId="{D1FD2F67-3615-4BA0-B664-C063B6835C02}" srcOrd="0" destOrd="0" parTransId="{549BFFFE-145A-4AB3-BB5E-8FF138F93C04}" sibTransId="{6EC36DA8-D3DD-441E-B8B3-8AC6494DBF9D}"/>
    <dgm:cxn modelId="{F6CE0441-C5C7-449C-9CDE-BF61780D9F55}" type="presOf" srcId="{D6313C8E-13D7-4C42-B657-7A51F541B4E8}" destId="{2892829E-427A-4FF5-886C-A6EF786E1E00}" srcOrd="0" destOrd="0" presId="urn:microsoft.com/office/officeart/2009/layout/CircleArrowProcess"/>
    <dgm:cxn modelId="{6C8BA1F4-8A7F-4613-9BDE-4C7BA7A5554F}" type="presParOf" srcId="{E3621D8C-3790-4537-B628-6450A97646CD}" destId="{7B576E9F-0682-4EE6-A47C-98EC78D45B0D}" srcOrd="0" destOrd="0" presId="urn:microsoft.com/office/officeart/2009/layout/CircleArrowProcess"/>
    <dgm:cxn modelId="{67BC78AC-2CD0-45CC-ADDC-F198E5EDBC7F}" type="presParOf" srcId="{7B576E9F-0682-4EE6-A47C-98EC78D45B0D}" destId="{13E542F2-A25B-4FCB-8FE3-6CE65DB47637}" srcOrd="0" destOrd="0" presId="urn:microsoft.com/office/officeart/2009/layout/CircleArrowProcess"/>
    <dgm:cxn modelId="{67BF4714-CE34-4A18-A1E5-29BEC01CC6CF}" type="presParOf" srcId="{E3621D8C-3790-4537-B628-6450A97646CD}" destId="{F3492A79-82FF-4940-A9B3-07E806C6D26B}" srcOrd="1" destOrd="0" presId="urn:microsoft.com/office/officeart/2009/layout/CircleArrowProcess"/>
    <dgm:cxn modelId="{1B178ACD-B719-4D43-894C-E2EC266C85C2}" type="presParOf" srcId="{E3621D8C-3790-4537-B628-6450A97646CD}" destId="{740FD26F-4506-4F03-AA74-7EFC42CA3C45}" srcOrd="2" destOrd="0" presId="urn:microsoft.com/office/officeart/2009/layout/CircleArrowProcess"/>
    <dgm:cxn modelId="{C4411BBF-28D8-481E-9DA5-BF85EA2E6462}" type="presParOf" srcId="{740FD26F-4506-4F03-AA74-7EFC42CA3C45}" destId="{FE5AD84E-198B-450F-83AF-10942070D493}" srcOrd="0" destOrd="0" presId="urn:microsoft.com/office/officeart/2009/layout/CircleArrowProcess"/>
    <dgm:cxn modelId="{727243A3-F67E-4B04-9FA2-01919AB9895F}" type="presParOf" srcId="{E3621D8C-3790-4537-B628-6450A97646CD}" destId="{7DB1A2D7-CBE0-482F-A161-F878037844FF}" srcOrd="3" destOrd="0" presId="urn:microsoft.com/office/officeart/2009/layout/CircleArrowProcess"/>
    <dgm:cxn modelId="{C0117164-3EBC-431F-888A-6A10E3122924}" type="presParOf" srcId="{E3621D8C-3790-4537-B628-6450A97646CD}" destId="{47F9F263-1F6D-4A68-B9B4-279833CF1FB3}" srcOrd="4" destOrd="0" presId="urn:microsoft.com/office/officeart/2009/layout/CircleArrowProcess"/>
    <dgm:cxn modelId="{0021090A-E823-49B1-BB39-99D0DFCA5C9B}" type="presParOf" srcId="{47F9F263-1F6D-4A68-B9B4-279833CF1FB3}" destId="{DCA74D75-D0E4-4987-832B-C606E6E62D32}" srcOrd="0" destOrd="0" presId="urn:microsoft.com/office/officeart/2009/layout/CircleArrowProcess"/>
    <dgm:cxn modelId="{1587BB34-8DA5-49BF-9D9B-38AA13357A27}" type="presParOf" srcId="{E3621D8C-3790-4537-B628-6450A97646CD}" destId="{2892829E-427A-4FF5-886C-A6EF786E1E0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542F2-A25B-4FCB-8FE3-6CE65DB47637}">
      <dsp:nvSpPr>
        <dsp:cNvPr id="0" name=""/>
        <dsp:cNvSpPr/>
      </dsp:nvSpPr>
      <dsp:spPr>
        <a:xfrm>
          <a:off x="1135725" y="0"/>
          <a:ext cx="1490353" cy="149058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92A79-82FF-4940-A9B3-07E806C6D26B}">
      <dsp:nvSpPr>
        <dsp:cNvPr id="0" name=""/>
        <dsp:cNvSpPr/>
      </dsp:nvSpPr>
      <dsp:spPr>
        <a:xfrm>
          <a:off x="1465142" y="538144"/>
          <a:ext cx="828160" cy="41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Global</a:t>
          </a:r>
          <a:endParaRPr lang="es-AR" sz="1500" kern="1200" dirty="0"/>
        </a:p>
      </dsp:txBody>
      <dsp:txXfrm>
        <a:off x="1465142" y="538144"/>
        <a:ext cx="828160" cy="413981"/>
      </dsp:txXfrm>
    </dsp:sp>
    <dsp:sp modelId="{FE5AD84E-198B-450F-83AF-10942070D493}">
      <dsp:nvSpPr>
        <dsp:cNvPr id="0" name=""/>
        <dsp:cNvSpPr/>
      </dsp:nvSpPr>
      <dsp:spPr>
        <a:xfrm>
          <a:off x="721785" y="856448"/>
          <a:ext cx="1490353" cy="14905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1A2D7-CBE0-482F-A161-F878037844FF}">
      <dsp:nvSpPr>
        <dsp:cNvPr id="0" name=""/>
        <dsp:cNvSpPr/>
      </dsp:nvSpPr>
      <dsp:spPr>
        <a:xfrm>
          <a:off x="1052881" y="1399547"/>
          <a:ext cx="828160" cy="41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Nacional Local</a:t>
          </a:r>
          <a:endParaRPr lang="es-AR" sz="1500" kern="1200" dirty="0"/>
        </a:p>
      </dsp:txBody>
      <dsp:txXfrm>
        <a:off x="1052881" y="1399547"/>
        <a:ext cx="828160" cy="413981"/>
      </dsp:txXfrm>
    </dsp:sp>
    <dsp:sp modelId="{DCA74D75-D0E4-4987-832B-C606E6E62D32}">
      <dsp:nvSpPr>
        <dsp:cNvPr id="0" name=""/>
        <dsp:cNvSpPr/>
      </dsp:nvSpPr>
      <dsp:spPr>
        <a:xfrm>
          <a:off x="1241799" y="1815386"/>
          <a:ext cx="1280444" cy="128095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2829E-427A-4FF5-886C-A6EF786E1E00}">
      <dsp:nvSpPr>
        <dsp:cNvPr id="0" name=""/>
        <dsp:cNvSpPr/>
      </dsp:nvSpPr>
      <dsp:spPr>
        <a:xfrm>
          <a:off x="1467101" y="2262188"/>
          <a:ext cx="828160" cy="413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Individual Personal</a:t>
          </a:r>
          <a:endParaRPr lang="es-AR" sz="1500" kern="1200" dirty="0"/>
        </a:p>
      </dsp:txBody>
      <dsp:txXfrm>
        <a:off x="1467101" y="2262188"/>
        <a:ext cx="828160" cy="413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CB57-231E-4144-92B4-35B17C1E42D1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74206-D732-43FA-B930-7AD060CDAA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981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4206-D732-43FA-B930-7AD060CDAA60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087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4206-D732-43FA-B930-7AD060CDAA60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912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4206-D732-43FA-B930-7AD060CDAA60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68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4206-D732-43FA-B930-7AD060CDAA60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821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E0BAD2-96FB-4647-A48B-554A8DCD28F3}" type="datetimeFigureOut">
              <a:rPr lang="es-AR" smtClean="0"/>
              <a:t>22/7/2025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16CD48-CF7B-4E14-BC15-BC33F5461AC1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"DESAFÍO IAG: ÉTICA, DERECHOS Y SER HUMANO EN UN MUNDO IA"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683568" y="170080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análisis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multidimensional: </a:t>
            </a:r>
          </a:p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Global; Nacional/Local;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Individual o Personal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8403" y="3712043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Dr. MIGUEL ANGEL GUTIERREZ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3525316"/>
            <a:ext cx="8229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31146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Quienes somos | fev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/>
          <a:stretch/>
        </p:blipFill>
        <p:spPr bwMode="auto">
          <a:xfrm>
            <a:off x="1259632" y="4655126"/>
            <a:ext cx="1728192" cy="148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0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¿Preguntas? ¿Opiniones? ¿Gritos de Protesta?…  </a:t>
            </a: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9347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71800" y="1772816"/>
            <a:ext cx="423705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s-AR" sz="3600" dirty="0"/>
          </a:p>
          <a:p>
            <a:pPr algn="ctr"/>
            <a:r>
              <a:rPr lang="es-AR" sz="3600" dirty="0"/>
              <a:t>¡</a:t>
            </a:r>
            <a:r>
              <a:rPr lang="es-AR" sz="3600" dirty="0" smtClean="0"/>
              <a:t>Muchas gracias!</a:t>
            </a:r>
          </a:p>
          <a:p>
            <a:pPr algn="ctr"/>
            <a:r>
              <a:rPr lang="es-AR" sz="3600" dirty="0" smtClean="0"/>
              <a:t>Ahora</a:t>
            </a:r>
            <a:r>
              <a:rPr lang="es-AR" sz="3600" dirty="0"/>
              <a:t>, me gustaría </a:t>
            </a:r>
            <a:endParaRPr lang="es-AR" sz="3600" dirty="0" smtClean="0"/>
          </a:p>
          <a:p>
            <a:pPr algn="ctr"/>
            <a:r>
              <a:rPr lang="es-AR" sz="3600" dirty="0" smtClean="0"/>
              <a:t>escucharlos 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21227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body" idx="1"/>
          </p:nvPr>
        </p:nvSpPr>
        <p:spPr>
          <a:xfrm>
            <a:off x="467544" y="16736"/>
            <a:ext cx="8305800" cy="420435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s-MX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La </a:t>
            </a:r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Inteligencia Artificial General (IAG) representa un salto cualitativo respecto a la IA actual. Su capacidad de aprender, adaptarse y resolver problemas de forma flexible, similar a la inteligencia humana, la convierte en una tecnología de potencial transformador, pero también en un desafío ético sin precedentes. </a:t>
            </a:r>
            <a:endParaRPr lang="es-MX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s-MX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 </a:t>
            </a:r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hablamos solo de herramientas, sino de sistemas con autonomía que pueden tener impactos irreversibles. La ética, por tanto, se convierte en un pilar fundamental para su desarrollo y despliegue</a:t>
            </a:r>
            <a:r>
              <a:rPr lang="es-MX" b="1" dirty="0"/>
              <a:t>.</a:t>
            </a:r>
            <a:endParaRPr lang="es-AR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IAG como punto de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inflexión</a:t>
            </a:r>
            <a:r>
              <a:rPr lang="es-MX" sz="2800" dirty="0" smtClean="0"/>
              <a:t/>
            </a:r>
            <a:br>
              <a:rPr lang="es-MX" sz="2800" dirty="0" smtClean="0"/>
            </a:b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97094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r="1721"/>
          <a:stretch/>
        </p:blipFill>
        <p:spPr bwMode="auto">
          <a:xfrm>
            <a:off x="329938" y="4725145"/>
            <a:ext cx="8185989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082845"/>
              </p:ext>
            </p:extLst>
          </p:nvPr>
        </p:nvGraphicFramePr>
        <p:xfrm>
          <a:off x="456083" y="1124744"/>
          <a:ext cx="805984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922"/>
                <a:gridCol w="4029922"/>
              </a:tblGrid>
              <a:tr h="922395"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IA actual: Especializada en tareas concretas (reconocimiento facial, </a:t>
                      </a:r>
                      <a:r>
                        <a:rPr lang="es-MX" sz="1600" dirty="0" err="1" smtClean="0"/>
                        <a:t>chatbots</a:t>
                      </a:r>
                      <a:r>
                        <a:rPr lang="es-MX" sz="1600" dirty="0" smtClean="0"/>
                        <a:t>, recomendaciones).</a:t>
                      </a:r>
                    </a:p>
                    <a:p>
                      <a:pPr algn="l"/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IAG: Software con inteligencia similar o superior a la humana en diversas tareas cognitivas. Capaz de aprender, adaptarse y resolver problemas de forma flexible.</a:t>
                      </a:r>
                      <a:endParaRPr lang="es-AR" sz="1600" dirty="0"/>
                    </a:p>
                  </a:txBody>
                  <a:tcPr/>
                </a:tc>
              </a:tr>
              <a:tr h="1133228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/>
                        <a:t>Potencial Transformador de la IAG</a:t>
                      </a:r>
                      <a:r>
                        <a:rPr lang="es-MX" sz="1600" dirty="0" smtClean="0"/>
                        <a:t>: </a:t>
                      </a:r>
                      <a:r>
                        <a:rPr lang="es-MX" sz="1600" b="0" dirty="0" smtClean="0">
                          <a:effectLst/>
                        </a:rPr>
                        <a:t>Aceleración de descubrimientos científicos.</a:t>
                      </a:r>
                      <a:r>
                        <a:rPr lang="es-MX" sz="1600" b="0" baseline="0" dirty="0" smtClean="0">
                          <a:effectLst/>
                        </a:rPr>
                        <a:t> </a:t>
                      </a:r>
                      <a:r>
                        <a:rPr lang="es-MX" sz="1600" b="0" dirty="0" smtClean="0">
                          <a:effectLst/>
                        </a:rPr>
                        <a:t>Revolución industrial y económica. Aumento de productividad. </a:t>
                      </a:r>
                      <a:r>
                        <a:rPr lang="es-MX" sz="1600" dirty="0" smtClean="0"/>
                        <a:t>Creación de nuevos mercados.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La IAG como punto de inflexión.</a:t>
                      </a:r>
                    </a:p>
                    <a:p>
                      <a:pPr algn="l"/>
                      <a:r>
                        <a:rPr lang="es-MX" sz="1600" dirty="0" smtClean="0"/>
                        <a:t>No es solo una herramienta; puede tomar acciones autónomas e irreversibles.</a:t>
                      </a:r>
                    </a:p>
                    <a:p>
                      <a:pPr algn="l"/>
                      <a:r>
                        <a:rPr lang="es-MX" sz="1600" dirty="0" smtClean="0"/>
                        <a:t>Necesidad urgente de abordar sus implicaciones éticas.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la IAG y Por Qué es Diferente?</a:t>
            </a:r>
            <a:endParaRPr lang="es-A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398596" y="3933056"/>
            <a:ext cx="6048672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/>
              <a:t>Diferencia con la IA futura</a:t>
            </a:r>
            <a:r>
              <a:rPr lang="es-MX" dirty="0" smtClean="0"/>
              <a:t>: IAG: Alcanza toda conducta animal y de la naturaleza. Riesgo: Supervivencia humana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660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8784976" cy="864096"/>
          </a:xfrm>
        </p:spPr>
        <p:txBody>
          <a:bodyPr>
            <a:normAutofit/>
          </a:bodyPr>
          <a:lstStyle/>
          <a:p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Desafío Ético a Múltiples Escalas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0960" y="2060848"/>
            <a:ext cx="45365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La ética no es un agregado, es el núcleo del desarrollo de la IAG.</a:t>
            </a:r>
          </a:p>
          <a:p>
            <a:r>
              <a:rPr lang="es-MX" sz="2000" dirty="0" smtClean="0"/>
              <a:t>Tres niveles de análisis: Global: </a:t>
            </a:r>
            <a:r>
              <a:rPr lang="es-MX" sz="1600" dirty="0" smtClean="0"/>
              <a:t>Poder, Gobernanza, Equidad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Nacional-Local: </a:t>
            </a:r>
            <a:r>
              <a:rPr lang="es-MX" sz="1600" dirty="0" smtClean="0"/>
              <a:t>Marco legal, Empleo, Cohesión social.</a:t>
            </a:r>
          </a:p>
          <a:p>
            <a:r>
              <a:rPr lang="es-MX" sz="2000" dirty="0" smtClean="0"/>
              <a:t>Individual-Personal: </a:t>
            </a:r>
            <a:r>
              <a:rPr lang="es-MX" sz="1600" dirty="0" smtClean="0"/>
              <a:t>Derechos personalismos, Identidad, Autonomía, Bienestar</a:t>
            </a:r>
            <a:endParaRPr lang="es-AR" sz="16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03333748"/>
              </p:ext>
            </p:extLst>
          </p:nvPr>
        </p:nvGraphicFramePr>
        <p:xfrm>
          <a:off x="5796136" y="1700808"/>
          <a:ext cx="334786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67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8235" y="692696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u="sng" dirty="0"/>
              <a:t>A nivel global, </a:t>
            </a:r>
            <a:r>
              <a:rPr lang="es-MX" sz="1600" b="1" u="sng" dirty="0" smtClean="0"/>
              <a:t>la </a:t>
            </a:r>
            <a:r>
              <a:rPr lang="es-MX" sz="1600" b="1" u="sng" dirty="0"/>
              <a:t>IAG </a:t>
            </a:r>
            <a:r>
              <a:rPr lang="es-MX" sz="1600" dirty="0" smtClean="0"/>
              <a:t>impacta en </a:t>
            </a:r>
            <a:r>
              <a:rPr lang="es-MX" sz="1600" dirty="0"/>
              <a:t>desafíos de gobernanza, de </a:t>
            </a:r>
            <a:r>
              <a:rPr lang="es-MX" sz="1600" dirty="0" smtClean="0"/>
              <a:t>concentración </a:t>
            </a:r>
            <a:r>
              <a:rPr lang="es-MX" sz="1600" dirty="0"/>
              <a:t>de poder y </a:t>
            </a:r>
            <a:r>
              <a:rPr lang="es-MX" sz="1600" dirty="0" smtClean="0"/>
              <a:t>de aumento de la desigualdad. Necesidad </a:t>
            </a:r>
            <a:r>
              <a:rPr lang="es-MX" sz="1600" dirty="0"/>
              <a:t>de Gobernanza Global y Estándares Éticos: </a:t>
            </a:r>
            <a:endParaRPr lang="es-MX" sz="1600" dirty="0" smtClean="0"/>
          </a:p>
          <a:p>
            <a:r>
              <a:rPr lang="es-MX" sz="1600" dirty="0" smtClean="0"/>
              <a:t>La </a:t>
            </a:r>
            <a:r>
              <a:rPr lang="es-MX" sz="1600" dirty="0"/>
              <a:t>IAG no conoce fronteras. </a:t>
            </a:r>
            <a:r>
              <a:rPr lang="es-MX" sz="1400" dirty="0"/>
              <a:t>Si un </a:t>
            </a:r>
            <a:r>
              <a:rPr lang="es-MX" sz="1400" dirty="0" err="1" smtClean="0"/>
              <a:t>dllo</a:t>
            </a:r>
            <a:r>
              <a:rPr lang="es-MX" sz="1400" dirty="0" smtClean="0"/>
              <a:t>. IAG no considera </a:t>
            </a:r>
            <a:r>
              <a:rPr lang="es-MX" sz="1400" dirty="0"/>
              <a:t>sus implicaciones éticas, los riesgos se </a:t>
            </a:r>
            <a:r>
              <a:rPr lang="es-MX" sz="1400" dirty="0" smtClean="0"/>
              <a:t>globalizan. </a:t>
            </a:r>
            <a:r>
              <a:rPr lang="es-MX" sz="1400" dirty="0"/>
              <a:t>Existe </a:t>
            </a:r>
            <a:r>
              <a:rPr lang="es-MX" sz="1400" dirty="0" smtClean="0"/>
              <a:t>consenso en </a:t>
            </a:r>
            <a:r>
              <a:rPr lang="es-MX" sz="1400" dirty="0"/>
              <a:t>la urgencia de establecer marcos de gobernanza internacional, </a:t>
            </a:r>
            <a:r>
              <a:rPr lang="es-MX" sz="1400" dirty="0" smtClean="0"/>
              <a:t>bajo </a:t>
            </a:r>
            <a:r>
              <a:rPr lang="es-MX" sz="1400" dirty="0"/>
              <a:t>el paraguas de las ONU. Esto incluye</a:t>
            </a:r>
            <a:r>
              <a:rPr lang="es-MX" sz="1400" dirty="0" smtClean="0"/>
              <a:t>:</a:t>
            </a:r>
          </a:p>
          <a:p>
            <a:r>
              <a:rPr lang="es-MX" sz="1600" dirty="0" smtClean="0"/>
              <a:t> </a:t>
            </a:r>
            <a:r>
              <a:rPr lang="es-MX" sz="1600" b="1" u="sng" dirty="0"/>
              <a:t>Acuerdos científicos sobre riesgos y mitigación</a:t>
            </a:r>
            <a:r>
              <a:rPr lang="es-MX" sz="1400" dirty="0"/>
              <a:t>: Establecer una comprensión compartida de los peligros potenciales de la IAG y cómo minimizarlos. </a:t>
            </a:r>
            <a:endParaRPr lang="es-MX" sz="1400" dirty="0" smtClean="0"/>
          </a:p>
          <a:p>
            <a:r>
              <a:rPr lang="es-MX" sz="1400" b="1" dirty="0" smtClean="0"/>
              <a:t>Consenso </a:t>
            </a:r>
            <a:r>
              <a:rPr lang="es-MX" sz="1400" b="1" dirty="0"/>
              <a:t>político y coordinación de políticas</a:t>
            </a:r>
            <a:r>
              <a:rPr lang="es-MX" sz="1400" dirty="0"/>
              <a:t>: Desarrollar un enfoque unificado para la regulación, normas y salvaguardas que impidan usos malintencionados o accidentales. </a:t>
            </a:r>
            <a:endParaRPr lang="es-MX" sz="1400" dirty="0" smtClean="0"/>
          </a:p>
          <a:p>
            <a:r>
              <a:rPr lang="es-MX" sz="1400" b="1" u="sng" dirty="0" smtClean="0"/>
              <a:t>Creación </a:t>
            </a:r>
            <a:r>
              <a:rPr lang="es-MX" sz="1400" b="1" u="sng" dirty="0"/>
              <a:t>de organismos internacionales</a:t>
            </a:r>
            <a:r>
              <a:rPr lang="es-MX" sz="1400" dirty="0"/>
              <a:t>: </a:t>
            </a:r>
            <a:r>
              <a:rPr lang="es-MX" sz="1200" dirty="0"/>
              <a:t>Se ha propuesto un "Observatorio Global de la IAG", un sistema de certificación </a:t>
            </a:r>
            <a:r>
              <a:rPr lang="es-MX" sz="1200" dirty="0" smtClean="0"/>
              <a:t>segura</a:t>
            </a:r>
            <a:r>
              <a:rPr lang="es-MX" sz="1200" dirty="0"/>
              <a:t>, una Convención de la ONU sobre IAG y una agencia </a:t>
            </a:r>
            <a:r>
              <a:rPr lang="es-MX" sz="1200" dirty="0" smtClean="0"/>
              <a:t>internacional para </a:t>
            </a:r>
            <a:r>
              <a:rPr lang="es-MX" sz="1200" dirty="0"/>
              <a:t>IAG </a:t>
            </a:r>
            <a:endParaRPr lang="es-MX" sz="1200" dirty="0" smtClean="0"/>
          </a:p>
          <a:p>
            <a:r>
              <a:rPr lang="es-MX" sz="1200" dirty="0" smtClean="0"/>
              <a:t>Diálogo </a:t>
            </a:r>
            <a:r>
              <a:rPr lang="es-MX" sz="1200" dirty="0"/>
              <a:t>global inclusivo: </a:t>
            </a:r>
            <a:r>
              <a:rPr lang="es-MX" sz="1200" dirty="0" smtClean="0"/>
              <a:t>Es </a:t>
            </a:r>
            <a:r>
              <a:rPr lang="es-MX" sz="1200" dirty="0"/>
              <a:t>fundamental que todas las naciones, no solo las potencias tecnológicas, participen en la definición de estas reglas para asegurar que los beneficios sean universales y los riesgos, controlados. </a:t>
            </a:r>
          </a:p>
          <a:p>
            <a:r>
              <a:rPr lang="es-MX" sz="1600" u="sng" dirty="0"/>
              <a:t>Concentración de Poder y Desigualdad</a:t>
            </a:r>
            <a:r>
              <a:rPr lang="es-MX" sz="1600" dirty="0"/>
              <a:t>: </a:t>
            </a:r>
            <a:r>
              <a:rPr lang="es-MX" sz="1400" dirty="0"/>
              <a:t>El desarrollo de la IAG está actualmente concentrado en unas pocas empresas y naciones con grandes recursos. Esto genera el riesgo de una nueva brecha global: Monopolio tecnológico y económico: Quienes dominen la IAG podrían ejercer un poder sin precedentes sobre la economía global, el conocimiento y la infraestructura crítica, llevando a una profunda desigualdad entre "quienes se monten en la ola" y "quienes la pierdan". </a:t>
            </a:r>
            <a:endParaRPr lang="es-MX" sz="1400" dirty="0" smtClean="0"/>
          </a:p>
          <a:p>
            <a:r>
              <a:rPr lang="es-MX" sz="1600" u="sng" dirty="0" smtClean="0"/>
              <a:t>Sesgos </a:t>
            </a:r>
            <a:r>
              <a:rPr lang="es-MX" sz="1600" u="sng" dirty="0"/>
              <a:t>algorítmicos a escala global</a:t>
            </a:r>
            <a:r>
              <a:rPr lang="es-MX" sz="1600" dirty="0"/>
              <a:t>: </a:t>
            </a:r>
            <a:r>
              <a:rPr lang="es-MX" sz="1400" dirty="0"/>
              <a:t>Si los datos de entrenamiento de la IAG provienen principalmente de ciertas culturas o grupos demográficos, los sesgos inherentes se amplificarán y perpetuarán a nivel mundial, afectando la justicia y la equidad en decisiones automatizadas que impacten a millones de personas. </a:t>
            </a:r>
            <a:endParaRPr lang="es-MX" sz="1400" dirty="0" smtClean="0"/>
          </a:p>
          <a:p>
            <a:r>
              <a:rPr lang="es-MX" sz="1600" u="sng" dirty="0" smtClean="0"/>
              <a:t>Amenazas </a:t>
            </a:r>
            <a:r>
              <a:rPr lang="es-MX" sz="1600" u="sng" dirty="0"/>
              <a:t>a la soberanía y estabilidad internacional</a:t>
            </a:r>
            <a:r>
              <a:rPr lang="es-MX" sz="1600" dirty="0"/>
              <a:t>: </a:t>
            </a:r>
            <a:r>
              <a:rPr lang="es-MX" sz="1400" dirty="0"/>
              <a:t>La IAG podría ser utilizada en ciberguerra, desinformación o sistemas de armas autónomos, lo que plantea serios dilemas éticos sobre la responsabilidad en conflictos y el respeto por la soberanía de los estados.</a:t>
            </a:r>
          </a:p>
        </p:txBody>
      </p:sp>
    </p:spTree>
    <p:extLst>
      <p:ext uri="{BB962C8B-B14F-4D97-AF65-F5344CB8AC3E}">
        <p14:creationId xmlns:p14="http://schemas.microsoft.com/office/powerpoint/2010/main" val="2182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2060848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Gobernanza global</a:t>
            </a:r>
            <a:r>
              <a:rPr lang="es-MX" dirty="0" smtClean="0"/>
              <a:t>: La IAG no tiene fronteras, requiere cooperación internacional. </a:t>
            </a:r>
          </a:p>
          <a:p>
            <a:r>
              <a:rPr lang="es-MX" b="1" dirty="0" smtClean="0"/>
              <a:t>Concentración de poder</a:t>
            </a:r>
            <a:r>
              <a:rPr lang="es-MX" dirty="0" smtClean="0"/>
              <a:t>: Riesgo de monopolio tecnológico y económico. </a:t>
            </a:r>
            <a:r>
              <a:rPr lang="es-MX" b="1" dirty="0" smtClean="0"/>
              <a:t>Desigualdad global</a:t>
            </a:r>
            <a:r>
              <a:rPr lang="es-MX" dirty="0" smtClean="0"/>
              <a:t>: Aumento de la brecha entre naciones "líderes" y "rezagadas". </a:t>
            </a:r>
          </a:p>
          <a:p>
            <a:r>
              <a:rPr lang="es-MX" b="1" dirty="0" smtClean="0"/>
              <a:t>Sesgos algorítmicos</a:t>
            </a:r>
            <a:r>
              <a:rPr lang="es-MX" dirty="0" smtClean="0"/>
              <a:t>: La IAG entrena con datos de ciertas culturas, amplificando sesgos a escala mundial. 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772400" cy="720080"/>
          </a:xfrm>
        </p:spPr>
        <p:txBody>
          <a:bodyPr>
            <a:norm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Desafío Global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956336" cy="296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8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es-MX" sz="3200" dirty="0" smtClean="0"/>
              <a:t>Nivel Nacional-Local: Ética, Ley y Cohesión Social</a:t>
            </a:r>
            <a:endParaRPr lang="es-AR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560840" cy="504056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1600" b="1" dirty="0" smtClean="0">
                <a:solidFill>
                  <a:schemeClr val="tx1"/>
                </a:solidFill>
              </a:rPr>
              <a:t>Regulación y Marco Legal Nacional</a:t>
            </a:r>
            <a:r>
              <a:rPr lang="es-MX" sz="1600" dirty="0">
                <a:solidFill>
                  <a:schemeClr val="tx1"/>
                </a:solidFill>
              </a:rPr>
              <a:t>. </a:t>
            </a:r>
            <a:endParaRPr lang="es-MX" sz="1600" dirty="0" smtClean="0">
              <a:solidFill>
                <a:schemeClr val="tx1"/>
              </a:solidFill>
            </a:endParaRPr>
          </a:p>
          <a:p>
            <a:r>
              <a:rPr lang="es-MX" sz="1600" dirty="0" smtClean="0">
                <a:solidFill>
                  <a:schemeClr val="tx1"/>
                </a:solidFill>
              </a:rPr>
              <a:t>Protección </a:t>
            </a:r>
            <a:r>
              <a:rPr lang="es-MX" sz="1600" dirty="0">
                <a:solidFill>
                  <a:schemeClr val="tx1"/>
                </a:solidFill>
              </a:rPr>
              <a:t>de datos y privacidad</a:t>
            </a:r>
            <a:r>
              <a:rPr lang="es-MX" sz="1400" dirty="0">
                <a:solidFill>
                  <a:schemeClr val="tx1"/>
                </a:solidFill>
              </a:rPr>
              <a:t>: Necesidad de leyes robustas ante la masiva recopilación de datos.</a:t>
            </a:r>
          </a:p>
          <a:p>
            <a:pPr algn="l"/>
            <a:r>
              <a:rPr lang="es-MX" sz="1600" dirty="0" smtClean="0">
                <a:solidFill>
                  <a:schemeClr val="tx1"/>
                </a:solidFill>
              </a:rPr>
              <a:t>Responsabilidad y </a:t>
            </a:r>
            <a:r>
              <a:rPr lang="es-MX" sz="1600" dirty="0" err="1" smtClean="0">
                <a:solidFill>
                  <a:schemeClr val="tx1"/>
                </a:solidFill>
              </a:rPr>
              <a:t>auditabilidad</a:t>
            </a:r>
            <a:r>
              <a:rPr lang="es-MX" sz="1600" dirty="0" smtClean="0">
                <a:solidFill>
                  <a:schemeClr val="tx1"/>
                </a:solidFill>
              </a:rPr>
              <a:t>: </a:t>
            </a:r>
            <a:r>
              <a:rPr lang="es-MX" sz="1400" dirty="0" smtClean="0">
                <a:solidFill>
                  <a:schemeClr val="tx1"/>
                </a:solidFill>
              </a:rPr>
              <a:t>¿Quién es responsable cuando la IAG comete errores? Necesidad de trazabilidad y </a:t>
            </a:r>
            <a:r>
              <a:rPr lang="es-MX" sz="1400" dirty="0" err="1" smtClean="0">
                <a:solidFill>
                  <a:schemeClr val="tx1"/>
                </a:solidFill>
              </a:rPr>
              <a:t>explicabilidad</a:t>
            </a:r>
            <a:r>
              <a:rPr lang="es-MX" sz="1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s-MX" sz="1600" dirty="0" smtClean="0">
                <a:solidFill>
                  <a:schemeClr val="tx1"/>
                </a:solidFill>
              </a:rPr>
              <a:t>Transparencia: </a:t>
            </a:r>
            <a:r>
              <a:rPr lang="es-MX" sz="1400" dirty="0" smtClean="0">
                <a:solidFill>
                  <a:schemeClr val="tx1"/>
                </a:solidFill>
              </a:rPr>
              <a:t>Comprender cómo la IAG toma decisiones que afectan a los ciudadanos.</a:t>
            </a:r>
          </a:p>
          <a:p>
            <a:pPr algn="l"/>
            <a:r>
              <a:rPr lang="es-MX" sz="1600" dirty="0" smtClean="0">
                <a:solidFill>
                  <a:schemeClr val="tx1"/>
                </a:solidFill>
              </a:rPr>
              <a:t>Derechos Humanos: </a:t>
            </a:r>
            <a:r>
              <a:rPr lang="es-MX" sz="1400" dirty="0" smtClean="0">
                <a:solidFill>
                  <a:schemeClr val="tx1"/>
                </a:solidFill>
              </a:rPr>
              <a:t>Incorporar principios de no discriminación y equidad en el diseño y uso de la IAG.</a:t>
            </a:r>
          </a:p>
          <a:p>
            <a:pPr algn="l"/>
            <a:r>
              <a:rPr lang="es-MX" sz="1600" b="1" dirty="0" smtClean="0">
                <a:solidFill>
                  <a:schemeClr val="tx1"/>
                </a:solidFill>
              </a:rPr>
              <a:t>Impacto Ético en el Empleo y la Economía Local.</a:t>
            </a:r>
          </a:p>
          <a:p>
            <a:pPr algn="l"/>
            <a:r>
              <a:rPr lang="es-MX" sz="1600" dirty="0" smtClean="0">
                <a:solidFill>
                  <a:schemeClr val="tx1"/>
                </a:solidFill>
              </a:rPr>
              <a:t>Transformación laboral</a:t>
            </a:r>
            <a:r>
              <a:rPr lang="es-MX" sz="1400" dirty="0" smtClean="0">
                <a:solidFill>
                  <a:schemeClr val="tx1"/>
                </a:solidFill>
              </a:rPr>
              <a:t>: Automatización de tareas cognitivas.</a:t>
            </a:r>
          </a:p>
          <a:p>
            <a:pPr algn="l"/>
            <a:r>
              <a:rPr lang="es-MX" sz="1400" dirty="0" smtClean="0">
                <a:solidFill>
                  <a:schemeClr val="tx1"/>
                </a:solidFill>
              </a:rPr>
              <a:t>Desafío: Necesidad de políticas de reconversión, formación y nuevas oportunidades.</a:t>
            </a:r>
          </a:p>
          <a:p>
            <a:pPr algn="l"/>
            <a:r>
              <a:rPr lang="es-MX" sz="1600" dirty="0" smtClean="0">
                <a:solidFill>
                  <a:schemeClr val="tx1"/>
                </a:solidFill>
              </a:rPr>
              <a:t>Brecha digital: </a:t>
            </a:r>
            <a:r>
              <a:rPr lang="es-MX" sz="1400" dirty="0" smtClean="0">
                <a:solidFill>
                  <a:schemeClr val="tx1"/>
                </a:solidFill>
              </a:rPr>
              <a:t>Riesgo de aumento de desigualdades socioeconómicas a nivel local si no hay acceso equitativo a la IAG</a:t>
            </a:r>
            <a:r>
              <a:rPr lang="es-MX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MX" sz="1600" b="1" dirty="0" smtClean="0">
                <a:solidFill>
                  <a:schemeClr val="tx1"/>
                </a:solidFill>
              </a:rPr>
              <a:t>Cohesión Social y Desinformación. </a:t>
            </a:r>
            <a:r>
              <a:rPr lang="es-MX" sz="1600" dirty="0" smtClean="0">
                <a:solidFill>
                  <a:schemeClr val="tx1"/>
                </a:solidFill>
              </a:rPr>
              <a:t>Desinformación y "</a:t>
            </a:r>
            <a:r>
              <a:rPr lang="es-MX" sz="1600" dirty="0" err="1" smtClean="0">
                <a:solidFill>
                  <a:schemeClr val="tx1"/>
                </a:solidFill>
              </a:rPr>
              <a:t>deepfakes</a:t>
            </a:r>
            <a:r>
              <a:rPr lang="es-MX" sz="1600" dirty="0" smtClean="0">
                <a:solidFill>
                  <a:schemeClr val="tx1"/>
                </a:solidFill>
              </a:rPr>
              <a:t>": </a:t>
            </a:r>
            <a:r>
              <a:rPr lang="es-MX" sz="1400" dirty="0" smtClean="0">
                <a:solidFill>
                  <a:schemeClr val="tx1"/>
                </a:solidFill>
              </a:rPr>
              <a:t>Amenaza para la democracia y la confianza pública Riesgo </a:t>
            </a:r>
            <a:r>
              <a:rPr lang="es-MX" sz="1400" dirty="0">
                <a:solidFill>
                  <a:schemeClr val="tx1"/>
                </a:solidFill>
              </a:rPr>
              <a:t>de una "Sociedad Artificial Total": </a:t>
            </a:r>
            <a:r>
              <a:rPr lang="es-MX" sz="1400" dirty="0" smtClean="0">
                <a:solidFill>
                  <a:schemeClr val="tx1"/>
                </a:solidFill>
              </a:rPr>
              <a:t>Virtualización excesiva que erosiona el tejido social y las relaciones reales.</a:t>
            </a:r>
            <a:endParaRPr lang="es-A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Individual y Personal - El Impacto en el Ser Humano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59832" y="1412776"/>
            <a:ext cx="560128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/>
              <a:t>Autonomía </a:t>
            </a:r>
            <a:r>
              <a:rPr lang="es-MX" b="1" dirty="0"/>
              <a:t>y Pensamiento Crítico</a:t>
            </a:r>
            <a:r>
              <a:rPr lang="es-MX" dirty="0"/>
              <a:t>: Riesgo de delegar la responsabilidad de pensar en la IAG</a:t>
            </a:r>
            <a:r>
              <a:rPr lang="es-MX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MX" b="1" dirty="0" smtClean="0"/>
              <a:t>Relaciones </a:t>
            </a:r>
            <a:r>
              <a:rPr lang="es-MX" b="1" dirty="0"/>
              <a:t>Humanas: </a:t>
            </a:r>
            <a:r>
              <a:rPr lang="es-MX" dirty="0"/>
              <a:t>La comunicación se vuelve superficial. Se pierde el "rostro" y la vivencia moral que se forman en la interacción</a:t>
            </a:r>
            <a:r>
              <a:rPr lang="es-MX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MX" b="1" dirty="0" smtClean="0"/>
              <a:t>Identidad </a:t>
            </a:r>
            <a:r>
              <a:rPr lang="es-MX" b="1" dirty="0"/>
              <a:t>y Bienestar: </a:t>
            </a:r>
            <a:r>
              <a:rPr lang="es-MX" dirty="0"/>
              <a:t>El riesgo de la manipulación sutil a través de la personalización y la creación de "burbujas de información</a:t>
            </a:r>
            <a:r>
              <a:rPr lang="es-MX" dirty="0" smtClean="0"/>
              <a:t>".</a:t>
            </a:r>
          </a:p>
          <a:p>
            <a:pPr>
              <a:lnSpc>
                <a:spcPct val="150000"/>
              </a:lnSpc>
            </a:pPr>
            <a:r>
              <a:rPr lang="es-MX" b="1" dirty="0" smtClean="0"/>
              <a:t>Creatividad </a:t>
            </a:r>
            <a:r>
              <a:rPr lang="es-MX" b="1" dirty="0"/>
              <a:t>y Autoría: </a:t>
            </a:r>
            <a:r>
              <a:rPr lang="es-MX" dirty="0"/>
              <a:t>El desafío de la originalidad cuando la IAG puede crear contenido.</a:t>
            </a:r>
            <a:endParaRPr lang="es-AR" dirty="0"/>
          </a:p>
        </p:txBody>
      </p:sp>
      <p:pic>
        <p:nvPicPr>
          <p:cNvPr id="2052" name="Picture 4" descr="Página/12 :: Sociedad :: Pensador atac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10007"/>
          <a:stretch/>
        </p:blipFill>
        <p:spPr bwMode="auto">
          <a:xfrm>
            <a:off x="539552" y="2800484"/>
            <a:ext cx="235329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9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36912" y="116632"/>
            <a:ext cx="5486400" cy="3314749"/>
          </a:xfrm>
        </p:spPr>
        <p:txBody>
          <a:bodyPr>
            <a:normAutofit/>
          </a:bodyPr>
          <a:lstStyle/>
          <a:p>
            <a:r>
              <a:rPr lang="es-MX" sz="2000" dirty="0" smtClean="0"/>
              <a:t>No </a:t>
            </a:r>
            <a:r>
              <a:rPr lang="es-MX" sz="2000" dirty="0"/>
              <a:t>se puede ignorar la tecnología, pero se debe </a:t>
            </a:r>
            <a:r>
              <a:rPr lang="es-MX" sz="2000" dirty="0" smtClean="0"/>
              <a:t>universalizarla. </a:t>
            </a:r>
          </a:p>
          <a:p>
            <a:r>
              <a:rPr lang="es-MX" sz="2000" dirty="0" smtClean="0"/>
              <a:t>El </a:t>
            </a:r>
            <a:r>
              <a:rPr lang="es-MX" sz="2000" dirty="0"/>
              <a:t>objetivo: Reconstruir las relaciones humanas para adquirir una inteligencia e identidad colectiva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La </a:t>
            </a:r>
            <a:r>
              <a:rPr lang="es-MX" sz="2000" dirty="0"/>
              <a:t>supervivencia depende de cambios </a:t>
            </a:r>
            <a:r>
              <a:rPr lang="es-MX" sz="2000" dirty="0" smtClean="0"/>
              <a:t>profundos: Nuestra </a:t>
            </a:r>
            <a:r>
              <a:rPr lang="es-MX" sz="2000" dirty="0"/>
              <a:t>forma de pensar</a:t>
            </a:r>
            <a:r>
              <a:rPr lang="es-MX" sz="2000" dirty="0" smtClean="0"/>
              <a:t>. Nuestra </a:t>
            </a:r>
            <a:r>
              <a:rPr lang="es-MX" sz="2000" dirty="0"/>
              <a:t>forma de relacionarnos</a:t>
            </a:r>
            <a:r>
              <a:rPr lang="es-MX" sz="2000" dirty="0" smtClean="0"/>
              <a:t>. Nuestra </a:t>
            </a:r>
            <a:r>
              <a:rPr lang="es-MX" sz="2000" dirty="0"/>
              <a:t>forma de vivir</a:t>
            </a:r>
            <a:r>
              <a:rPr lang="es-MX" sz="2000" dirty="0" smtClean="0"/>
              <a:t>.</a:t>
            </a:r>
          </a:p>
          <a:p>
            <a:endParaRPr lang="es-MX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Conclusión: </a:t>
            </a:r>
            <a:r>
              <a:rPr lang="es-MX" dirty="0"/>
              <a:t>El Camino a Seguir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475384" cy="1371600"/>
          </a:xfrm>
        </p:spPr>
        <p:txBody>
          <a:bodyPr/>
          <a:lstStyle/>
          <a:p>
            <a:pPr algn="ctr"/>
            <a:r>
              <a:rPr lang="es-MX" dirty="0"/>
              <a:t>Hacia </a:t>
            </a:r>
            <a:r>
              <a:rPr lang="es-MX" dirty="0" smtClean="0"/>
              <a:t>una:  Democratización </a:t>
            </a:r>
            <a:r>
              <a:rPr lang="es-MX" dirty="0"/>
              <a:t>de la Inteligencia Artificial</a:t>
            </a:r>
          </a:p>
          <a:p>
            <a:endParaRPr lang="es-A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3356992"/>
            <a:ext cx="3700463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5157192"/>
            <a:ext cx="471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Mensaje Final: </a:t>
            </a:r>
            <a:r>
              <a:rPr lang="es-MX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 a tiempo, pero no hay tiempo que perder. La humanidad debe priorizarse a sí</a:t>
            </a:r>
          </a:p>
        </p:txBody>
      </p:sp>
    </p:spTree>
    <p:extLst>
      <p:ext uri="{BB962C8B-B14F-4D97-AF65-F5344CB8AC3E}">
        <p14:creationId xmlns:p14="http://schemas.microsoft.com/office/powerpoint/2010/main" val="2425581945"/>
      </p:ext>
    </p:extLst>
  </p:cSld>
  <p:clrMapOvr>
    <a:masterClrMapping/>
  </p:clrMapOvr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719</TotalTime>
  <Words>1121</Words>
  <Application>Microsoft Office PowerPoint</Application>
  <PresentationFormat>Presentación en pantalla (4:3)</PresentationFormat>
  <Paragraphs>70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Paja</vt:lpstr>
      <vt:lpstr>"DESAFÍO IAG: ÉTICA, DERECHOS Y SER HUMANO EN UN MUNDO IA"</vt:lpstr>
      <vt:lpstr>La IAG como punto de inflexión </vt:lpstr>
      <vt:lpstr>Presentación de PowerPoint</vt:lpstr>
      <vt:lpstr>Un Desafío Ético a Múltiples Escalas</vt:lpstr>
      <vt:lpstr>Presentación de PowerPoint</vt:lpstr>
      <vt:lpstr>El Desafío Global </vt:lpstr>
      <vt:lpstr>Nivel Nacional-Local: Ética, Ley y Cohesión Social</vt:lpstr>
      <vt:lpstr>Nivel Individual y Personal - El Impacto en el Ser Humano</vt:lpstr>
      <vt:lpstr>Conclusión: El Camino a Seguir</vt:lpstr>
      <vt:lpstr>¿Preguntas? ¿Opiniones? ¿Gritos de Protesta?…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</dc:creator>
  <cp:lastModifiedBy>Miguel</cp:lastModifiedBy>
  <cp:revision>28</cp:revision>
  <dcterms:created xsi:type="dcterms:W3CDTF">2025-07-14T16:23:41Z</dcterms:created>
  <dcterms:modified xsi:type="dcterms:W3CDTF">2025-07-22T14:40:49Z</dcterms:modified>
</cp:coreProperties>
</file>