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7"/>
  </p:notesMasterIdLst>
  <p:sldIdLst>
    <p:sldId id="1081" r:id="rId4"/>
    <p:sldId id="1069" r:id="rId5"/>
    <p:sldId id="1062" r:id="rId6"/>
    <p:sldId id="1066" r:id="rId7"/>
    <p:sldId id="1063" r:id="rId8"/>
    <p:sldId id="1065" r:id="rId9"/>
    <p:sldId id="1082" r:id="rId10"/>
    <p:sldId id="1051" r:id="rId11"/>
    <p:sldId id="1078" r:id="rId12"/>
    <p:sldId id="256" r:id="rId13"/>
    <p:sldId id="1075" r:id="rId14"/>
    <p:sldId id="1087" r:id="rId15"/>
    <p:sldId id="10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9B211-97A2-444F-A53E-7EACC647435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C693E-F9E4-430F-8537-E5F4C96BEB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7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D1E47-E33C-4EF5-9268-A8D1F11A292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굴림" pitchFamily="34" charset="-127"/>
                <a:cs typeface="Arial" pitchFamily="34" charset="0"/>
              </a:rPr>
              <a:pPr marL="0" marR="0" lvl="0" indent="0" algn="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굴림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5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2715-B331-7989-E2A7-5DDADD0D0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41E27-0D6F-4973-1A94-B53C39030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BC20C-833F-76B2-288D-52EFE623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AD2B-8EBF-CAE9-0A0A-0D6CD711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979EA-5BB0-52DF-58C9-9D0918C6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0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7CB9-7878-8178-F986-BB38437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D3EAD-1FD4-90AC-90AD-376D57673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D6A53-3B84-E0C6-3096-70786E4E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6DC50-7F8A-3832-0B31-BA8BCE89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B9C5E-82DF-2773-31A4-F13FD64B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8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0136A-1F3D-6933-CD5C-F30632EAC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E9B08-114B-BD87-A94E-69EA422D6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8CF14-B1BF-2C19-7C52-9974B26B1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D4734-34CE-683C-627C-5C767D72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AE604-128E-F953-512C-8862CBBD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3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30" y="0"/>
          <a:ext cx="15866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4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" y="0"/>
                        <a:ext cx="15866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8" descr="Master_Seite_02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65" y="4249699"/>
            <a:ext cx="10763324" cy="1142999"/>
          </a:xfrm>
        </p:spPr>
        <p:txBody>
          <a:bodyPr/>
          <a:lstStyle>
            <a:lvl1pPr marL="0" indent="0">
              <a:buFontTx/>
              <a:buNone/>
              <a:tabLst/>
              <a:defRPr sz="2299"/>
            </a:lvl1pPr>
          </a:lstStyle>
          <a:p>
            <a:r>
              <a:rPr lang="en-US" altLang="de-DE"/>
              <a:t>Click to edit Master subtitle style</a:t>
            </a:r>
            <a:endParaRPr lang="de-DE" altLang="de-DE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1965" y="2420911"/>
            <a:ext cx="10763324" cy="1676401"/>
          </a:xfrm>
          <a:prstGeom prst="rect">
            <a:avLst/>
          </a:prstGeom>
          <a:noFill/>
        </p:spPr>
        <p:txBody>
          <a:bodyPr lIns="91330" tIns="46743" rIns="91330" bIns="45669" anchor="t"/>
          <a:lstStyle>
            <a:lvl1pPr>
              <a:defRPr sz="4598" b="0"/>
            </a:lvl1pPr>
          </a:lstStyle>
          <a:p>
            <a:r>
              <a:rPr lang="en-US" altLang="de-DE"/>
              <a:t>Click to edit Master title style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20319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60658"/>
            <a:ext cx="12192000" cy="785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599"/>
              </a:spcBef>
              <a:defRPr/>
            </a:lvl1pPr>
            <a:lvl2pPr>
              <a:lnSpc>
                <a:spcPct val="100000"/>
              </a:lnSpc>
              <a:spcBef>
                <a:spcPts val="599"/>
              </a:spcBef>
              <a:defRPr/>
            </a:lvl2pPr>
            <a:lvl3pPr marL="431266" marR="0" indent="-258765" algn="l" defTabSz="912851" rtl="0" eaLnBrk="1" fontAlgn="base" latinLnBrk="0" hangingPunct="1">
              <a:lnSpc>
                <a:spcPct val="100000"/>
              </a:lnSpc>
              <a:spcBef>
                <a:spcPts val="599"/>
              </a:spcBef>
              <a:spcAft>
                <a:spcPct val="0"/>
              </a:spcAft>
              <a:buClr>
                <a:schemeClr val="bg2"/>
              </a:buClr>
              <a:buSzTx/>
              <a:buFont typeface="Symbol" pitchFamily="18" charset="2"/>
              <a:buChar char="-"/>
              <a:tabLst/>
              <a:defRPr/>
            </a:lvl3pPr>
          </a:lstStyle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60163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60658"/>
            <a:ext cx="12192000" cy="785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72946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37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7" y="1600206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111E-7357-4282-9FA5-42FF281CE66F}" type="datetimeFigureOut">
              <a:rPr lang="en-US" altLang="ko-KR"/>
              <a:pPr>
                <a:defRPr/>
              </a:pPr>
              <a:t>10/10/2025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7681-73BF-494A-9823-7EAB52BE4D21}" type="slidenum">
              <a:rPr lang="en-US" altLang="ko-KR"/>
              <a:pPr>
                <a:defRPr/>
              </a:pPr>
              <a:t>‹Nº›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9962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9" y="0"/>
          <a:ext cx="15866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4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0"/>
                        <a:ext cx="15866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8" descr="Master_Seite_02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65" y="4249688"/>
            <a:ext cx="10763325" cy="1143000"/>
          </a:xfrm>
        </p:spPr>
        <p:txBody>
          <a:bodyPr/>
          <a:lstStyle>
            <a:lvl1pPr marL="0" indent="0">
              <a:buFontTx/>
              <a:buNone/>
              <a:tabLst/>
              <a:defRPr sz="2399"/>
            </a:lvl1pPr>
          </a:lstStyle>
          <a:p>
            <a:r>
              <a:rPr lang="en-US" altLang="de-DE"/>
              <a:t>Click to edit Master subtitle style</a:t>
            </a:r>
            <a:endParaRPr lang="de-DE" altLang="de-DE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1965" y="2420888"/>
            <a:ext cx="10763325" cy="1676400"/>
          </a:xfrm>
          <a:prstGeom prst="rect">
            <a:avLst/>
          </a:prstGeom>
          <a:noFill/>
        </p:spPr>
        <p:txBody>
          <a:bodyPr lIns="91440" tIns="46800" rIns="91440" bIns="45720" anchor="t"/>
          <a:lstStyle>
            <a:lvl1pPr>
              <a:defRPr sz="4498" b="0"/>
            </a:lvl1pPr>
          </a:lstStyle>
          <a:p>
            <a:r>
              <a:rPr lang="en-US" altLang="de-DE"/>
              <a:t>Click to edit Master title style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330899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60648"/>
            <a:ext cx="12192000" cy="7857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 marL="431784" marR="0" indent="-259070" algn="l" defTabSz="91394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Tx/>
              <a:buFont typeface="Symbol" pitchFamily="18" charset="2"/>
              <a:buChar char="-"/>
              <a:tabLst/>
              <a:defRPr/>
            </a:lvl3pPr>
          </a:lstStyle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09542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60648"/>
            <a:ext cx="12192000" cy="7857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86207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1420-1615-9EC4-A182-9297E275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FF54-26E8-7583-7BB7-C8B3D8C4D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E7AD7-3E59-FA47-1A26-E50588E7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15C0D-122C-B914-F782-9FE14A0F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8010E-93C5-81C7-54A6-BF88D5B3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0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B604-A5D3-AC66-DA5C-535EBC0E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C8EBB-A9D8-E74E-EC7D-B98F3C7E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3EC94-02D9-0669-22FB-ECAB27A3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4C06C-769E-DE8A-6F14-61369754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483F-DED2-AE2A-193D-C336FE75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3E6C-3305-60D8-0586-D880D14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ED165-BC08-18E0-B70B-3B8E5B33C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B2F72-3761-3147-40B1-FEB54CC2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9D81B-8E18-265E-59E0-D809A765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41093-EAF3-7278-3FD4-2C105BEE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BC9B7-71FC-7587-4E3C-41D75E42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6EA1-8E04-9D53-A311-5E0198CD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FEC29-A2B0-AC98-5653-4174A3B0D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0DC33-559E-3CFA-8D1B-C9CFF5F95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3561B-EDFA-B52E-1202-D8ACB9918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4705A-045F-9514-1E22-D3297FCD1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96995-974F-D7AE-FAD3-358C609B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0CF68-32A5-C762-0B2D-6E7BFB9F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B7173-C352-D2A4-4165-74C50F04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D662-047F-1786-C3C1-9C486D85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5AA50-E973-9BD0-45FE-7CEB384C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2404C-35E3-09F1-071C-FC291AA1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D9399-9392-9ADA-17F5-528D4EF7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0B74F-FAB7-108A-9AB6-DD95C7F0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64E5A-14F5-5597-D121-D93C772C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3E2B0-941F-9864-1DDF-98077E83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3533-1C1E-417F-4240-EC1B3942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2623A-079F-A421-1845-5EC1BE41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E19DE-9190-2A2A-67A1-F9FBD4969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1D552-C88D-D01A-1732-CB186A49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EA9A0-3F18-E561-39A6-6F956939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8CD7A-F4BD-B98E-F089-A4B45852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7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4F92-4DD4-7596-4A20-DDE4B2E71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F42DA-A613-79E3-4EA4-96F66F8B7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DF3C9-124C-E661-8310-00C204474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7FD99-E916-A8DC-4C89-6D1FDA34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EECC2-AE4A-BEE0-1584-DCC34AFB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7ECE7-FFA6-91C0-5679-B982EEB3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1.v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ags" Target="../tags/tag7.xml"/><Relationship Id="rId11" Type="http://schemas.openxmlformats.org/officeDocument/2006/relationships/oleObject" Target="../embeddings/oleObject3.bin"/><Relationship Id="rId5" Type="http://schemas.openxmlformats.org/officeDocument/2006/relationships/vmlDrawing" Target="../drawings/vmlDrawing3.vml"/><Relationship Id="rId10" Type="http://schemas.openxmlformats.org/officeDocument/2006/relationships/image" Target="../media/image2.jpeg"/><Relationship Id="rId4" Type="http://schemas.openxmlformats.org/officeDocument/2006/relationships/theme" Target="../theme/theme3.xml"/><Relationship Id="rId9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B3357-CE61-FEA1-9072-02126D74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ED576-A108-6E52-2DD3-D1AA48FB6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5E92E-B164-7694-CC95-943087200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2B19-4CE8-4691-9769-945B11C84BD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E9AC1-F959-27B4-1CC8-03EC46084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09767-BBDA-924A-2DDB-EFC5D767C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5C23-7C3E-4A00-9002-C0D648ECD0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kt 7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30" y="0"/>
          <a:ext cx="15866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1026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" y="0"/>
                        <a:ext cx="15866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Grafik 6" descr="Master_Seite_02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gray">
          <a:xfrm>
            <a:off x="666415" y="1628789"/>
            <a:ext cx="11044837" cy="46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69" rIns="91330" bIns="45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gray">
          <a:xfrm>
            <a:off x="14" y="260362"/>
            <a:ext cx="10343526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1269" tIns="45669" rIns="0" bIns="4674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37365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5pPr>
      <a:lvl6pPr marL="456427" algn="l" rtl="0" eaLnBrk="1" fontAlgn="base" hangingPunct="1">
        <a:spcBef>
          <a:spcPct val="0"/>
        </a:spcBef>
        <a:spcAft>
          <a:spcPct val="0"/>
        </a:spcAft>
        <a:defRPr sz="2299" b="1">
          <a:solidFill>
            <a:schemeClr val="bg2"/>
          </a:solidFill>
          <a:latin typeface="Arial" charset="0"/>
        </a:defRPr>
      </a:lvl6pPr>
      <a:lvl7pPr marL="912851" algn="l" rtl="0" eaLnBrk="1" fontAlgn="base" hangingPunct="1">
        <a:spcBef>
          <a:spcPct val="0"/>
        </a:spcBef>
        <a:spcAft>
          <a:spcPct val="0"/>
        </a:spcAft>
        <a:defRPr sz="2299" b="1">
          <a:solidFill>
            <a:schemeClr val="bg2"/>
          </a:solidFill>
          <a:latin typeface="Arial" charset="0"/>
        </a:defRPr>
      </a:lvl7pPr>
      <a:lvl8pPr marL="1369281" algn="l" rtl="0" eaLnBrk="1" fontAlgn="base" hangingPunct="1">
        <a:spcBef>
          <a:spcPct val="0"/>
        </a:spcBef>
        <a:spcAft>
          <a:spcPct val="0"/>
        </a:spcAft>
        <a:defRPr sz="2299" b="1">
          <a:solidFill>
            <a:schemeClr val="bg2"/>
          </a:solidFill>
          <a:latin typeface="Arial" charset="0"/>
        </a:defRPr>
      </a:lvl8pPr>
      <a:lvl9pPr marL="1825710" algn="l" rtl="0" eaLnBrk="1" fontAlgn="base" hangingPunct="1">
        <a:spcBef>
          <a:spcPct val="0"/>
        </a:spcBef>
        <a:spcAft>
          <a:spcPct val="0"/>
        </a:spcAft>
        <a:defRPr sz="2299" b="1">
          <a:solidFill>
            <a:schemeClr val="bg2"/>
          </a:solidFill>
          <a:latin typeface="Arial" charset="0"/>
        </a:defRPr>
      </a:lvl9pPr>
    </p:titleStyle>
    <p:bodyStyle>
      <a:lvl1pPr marL="342323" indent="-342323" algn="l" rtl="0" eaLnBrk="0" fontAlgn="base" hangingPunct="0">
        <a:spcBef>
          <a:spcPts val="599"/>
        </a:spcBef>
        <a:spcAft>
          <a:spcPct val="0"/>
        </a:spcAft>
        <a:buFont typeface="Arial" charset="0"/>
        <a:buChar char="•"/>
        <a:defRPr sz="1999">
          <a:solidFill>
            <a:schemeClr val="bg2"/>
          </a:solidFill>
          <a:latin typeface="+mn-lt"/>
          <a:ea typeface="+mn-ea"/>
          <a:cs typeface="+mn-cs"/>
        </a:defRPr>
      </a:lvl1pPr>
      <a:lvl2pPr marL="180670" indent="-180670" algn="l" rtl="0" eaLnBrk="0" fontAlgn="base" hangingPunct="0">
        <a:spcBef>
          <a:spcPts val="599"/>
        </a:spcBef>
        <a:spcAft>
          <a:spcPct val="0"/>
        </a:spcAft>
        <a:buClr>
          <a:schemeClr val="bg2"/>
        </a:buClr>
        <a:buFont typeface="Arial" charset="0"/>
        <a:buChar char="•"/>
        <a:defRPr sz="1999">
          <a:solidFill>
            <a:schemeClr val="bg2"/>
          </a:solidFill>
          <a:latin typeface="+mn-lt"/>
        </a:defRPr>
      </a:lvl2pPr>
      <a:lvl3pPr marL="431068" indent="-258329" algn="l" rtl="0" eaLnBrk="0" fontAlgn="base" hangingPunct="0">
        <a:spcBef>
          <a:spcPts val="599"/>
        </a:spcBef>
        <a:spcAft>
          <a:spcPct val="0"/>
        </a:spcAft>
        <a:buClr>
          <a:schemeClr val="bg2"/>
        </a:buClr>
        <a:buFont typeface="Symbol" pitchFamily="18" charset="2"/>
        <a:buChar char="-"/>
        <a:defRPr sz="1999">
          <a:solidFill>
            <a:schemeClr val="bg2"/>
          </a:solidFill>
          <a:latin typeface="+mn-lt"/>
        </a:defRPr>
      </a:lvl3pPr>
      <a:lvl4pPr marL="1123633" indent="-228214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 sz="1999">
          <a:solidFill>
            <a:schemeClr val="bg2"/>
          </a:solidFill>
          <a:latin typeface="+mn-lt"/>
        </a:defRPr>
      </a:lvl4pPr>
      <a:lvl5pPr marL="1542026" indent="-228214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 sz="1999">
          <a:solidFill>
            <a:schemeClr val="bg2"/>
          </a:solidFill>
          <a:latin typeface="+mn-lt"/>
        </a:defRPr>
      </a:lvl5pPr>
      <a:lvl6pPr marL="1998452" indent="-228214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>
          <a:solidFill>
            <a:schemeClr val="bg2"/>
          </a:solidFill>
          <a:latin typeface="+mn-lt"/>
        </a:defRPr>
      </a:lvl6pPr>
      <a:lvl7pPr marL="2454885" indent="-228214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>
          <a:solidFill>
            <a:schemeClr val="bg2"/>
          </a:solidFill>
          <a:latin typeface="+mn-lt"/>
        </a:defRPr>
      </a:lvl7pPr>
      <a:lvl8pPr marL="2911309" indent="-228214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>
          <a:solidFill>
            <a:schemeClr val="bg2"/>
          </a:solidFill>
          <a:latin typeface="+mn-lt"/>
        </a:defRPr>
      </a:lvl8pPr>
      <a:lvl9pPr marL="3367741" indent="-228214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265" algn="l"/>
        </a:tabLst>
        <a:defRPr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427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2851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69281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5710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2137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38566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4991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1417" algn="l" defTabSz="912851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kt 7" hidden="1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9" y="0"/>
          <a:ext cx="15866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2050" name="Objekt 7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0"/>
                        <a:ext cx="15866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Grafik 6" descr="Master_Seite_02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gray">
          <a:xfrm>
            <a:off x="666412" y="1628775"/>
            <a:ext cx="11044836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gray">
          <a:xfrm>
            <a:off x="1" y="260365"/>
            <a:ext cx="10343526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2000" tIns="4572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14431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99" b="1">
          <a:solidFill>
            <a:schemeClr val="bg2"/>
          </a:solidFill>
          <a:latin typeface="Corbel" pitchFamily="34" charset="0"/>
        </a:defRPr>
      </a:lvl5pPr>
      <a:lvl6pPr marL="456971" algn="l" rtl="0" eaLnBrk="1" fontAlgn="base" hangingPunct="1">
        <a:spcBef>
          <a:spcPct val="0"/>
        </a:spcBef>
        <a:spcAft>
          <a:spcPct val="0"/>
        </a:spcAft>
        <a:defRPr sz="2399" b="1">
          <a:solidFill>
            <a:schemeClr val="bg2"/>
          </a:solidFill>
          <a:latin typeface="Arial" charset="0"/>
        </a:defRPr>
      </a:lvl6pPr>
      <a:lvl7pPr marL="913943" algn="l" rtl="0" eaLnBrk="1" fontAlgn="base" hangingPunct="1">
        <a:spcBef>
          <a:spcPct val="0"/>
        </a:spcBef>
        <a:spcAft>
          <a:spcPct val="0"/>
        </a:spcAft>
        <a:defRPr sz="2399" b="1">
          <a:solidFill>
            <a:schemeClr val="bg2"/>
          </a:solidFill>
          <a:latin typeface="Arial" charset="0"/>
        </a:defRPr>
      </a:lvl7pPr>
      <a:lvl8pPr marL="1370914" algn="l" rtl="0" eaLnBrk="1" fontAlgn="base" hangingPunct="1">
        <a:spcBef>
          <a:spcPct val="0"/>
        </a:spcBef>
        <a:spcAft>
          <a:spcPct val="0"/>
        </a:spcAft>
        <a:defRPr sz="2399" b="1">
          <a:solidFill>
            <a:schemeClr val="bg2"/>
          </a:solidFill>
          <a:latin typeface="Arial" charset="0"/>
        </a:defRPr>
      </a:lvl8pPr>
      <a:lvl9pPr marL="1827886" algn="l" rtl="0" eaLnBrk="1" fontAlgn="base" hangingPunct="1">
        <a:spcBef>
          <a:spcPct val="0"/>
        </a:spcBef>
        <a:spcAft>
          <a:spcPct val="0"/>
        </a:spcAft>
        <a:defRPr sz="2399" b="1">
          <a:solidFill>
            <a:schemeClr val="bg2"/>
          </a:solidFill>
          <a:latin typeface="Arial" charset="0"/>
        </a:defRPr>
      </a:lvl9pPr>
    </p:titleStyle>
    <p:bodyStyle>
      <a:lvl1pPr marL="342729" indent="-342729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defRPr sz="1999">
          <a:solidFill>
            <a:schemeClr val="bg2"/>
          </a:solidFill>
          <a:latin typeface="+mn-lt"/>
          <a:ea typeface="+mn-ea"/>
          <a:cs typeface="+mn-cs"/>
        </a:defRPr>
      </a:lvl1pPr>
      <a:lvl2pPr marL="180885" indent="-180885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999">
          <a:solidFill>
            <a:schemeClr val="bg2"/>
          </a:solidFill>
          <a:latin typeface="+mn-lt"/>
        </a:defRPr>
      </a:lvl2pPr>
      <a:lvl3pPr marL="431584" indent="-258634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Font typeface="Symbol" pitchFamily="18" charset="2"/>
        <a:buChar char="-"/>
        <a:defRPr sz="1999">
          <a:solidFill>
            <a:schemeClr val="bg2"/>
          </a:solidFill>
          <a:latin typeface="+mn-lt"/>
        </a:defRPr>
      </a:lvl3pPr>
      <a:lvl4pPr marL="1124975" indent="-228486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4pPr>
      <a:lvl5pPr marL="1543866" indent="-228486" algn="l" rtl="0" eaLnBrk="0" fontAlgn="base" hangingPunct="0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5pPr>
      <a:lvl6pPr marL="2000837" indent="-228486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6pPr>
      <a:lvl7pPr marL="2457808" indent="-228486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7pPr>
      <a:lvl8pPr marL="2914780" indent="-228486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8pPr>
      <a:lvl9pPr marL="3371751" indent="-228486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–"/>
        <a:tabLst>
          <a:tab pos="285607" algn="l"/>
        </a:tabLst>
        <a:defRPr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uncpga.world/wp-content/uploads/2025/06/AGI-UNCPGA-Report-SPANISH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doi.org/10.1515/9783111674995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illennium-project.org/publications/state-of-the-future-version-20-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370F-D783-8797-433B-7979BD65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6F3A-494E-31E5-4117-B731E1C37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81" y="1620253"/>
            <a:ext cx="11044837" cy="4977089"/>
          </a:xfrm>
        </p:spPr>
        <p:txBody>
          <a:bodyPr/>
          <a:lstStyle/>
          <a:p>
            <a:pPr marL="0" indent="0" algn="ctr">
              <a:buNone/>
            </a:pPr>
            <a:r>
              <a:rPr lang="es-MX" sz="5400" b="1" dirty="0">
                <a:latin typeface="Arial" panose="020B0604020202020204" pitchFamily="34" charset="0"/>
                <a:cs typeface="Arial" panose="020B0604020202020204" pitchFamily="34" charset="0"/>
              </a:rPr>
              <a:t>Gobernanza Global de la Transición a la Inteligencia Artificial General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(IAG) 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4800" b="1" dirty="0"/>
              <a:t>Jerome C. Glenn, CEO</a:t>
            </a:r>
          </a:p>
          <a:p>
            <a:pPr marL="0" indent="0" algn="ctr">
              <a:buNone/>
            </a:pPr>
            <a:r>
              <a:rPr lang="en-US" sz="4800" b="1" dirty="0"/>
              <a:t>The Millennium Project</a:t>
            </a:r>
          </a:p>
        </p:txBody>
      </p:sp>
    </p:spTree>
    <p:extLst>
      <p:ext uri="{BB962C8B-B14F-4D97-AF65-F5344CB8AC3E}">
        <p14:creationId xmlns:p14="http://schemas.microsoft.com/office/powerpoint/2010/main" val="9360868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F053-8197-C15A-6BC9-16633BA00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8916"/>
            <a:ext cx="12192000" cy="3080083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Gobernanza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ransición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b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Inteligencia Artificial General (IAG) </a:t>
            </a:r>
            <a:b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Consideraciones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Urgentes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la</a:t>
            </a:r>
            <a:b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Asamblea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General de las </a:t>
            </a:r>
            <a:r>
              <a:rPr lang="en-US" sz="4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Naciones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Unidas</a:t>
            </a:r>
            <a:b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https://uncpga.world/wp-content/uploads/2025/06/AGI-UNCPGA-Report-SPANISH.pdf</a:t>
            </a:r>
            <a:r>
              <a:rPr lang="en-US" sz="2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9C90C-1AE6-F9E3-6194-1FA6B2FFB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432" y="3975378"/>
            <a:ext cx="6067136" cy="25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0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696BA2-8CED-B7AE-7CEB-0B3F12AD7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221D-69EF-4D15-A420-41B7DF63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0"/>
            <a:ext cx="11145253" cy="15560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Asamblea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de la ONU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IAG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debería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debatir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1E541-9EE4-21D6-7E65-31E42619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695450"/>
            <a:ext cx="11566358" cy="51625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Observatorio</a:t>
            </a:r>
            <a:r>
              <a:rPr lang="en-US" b="1" dirty="0"/>
              <a:t> Global de la IAG</a:t>
            </a:r>
            <a:r>
              <a:rPr lang="en-US" dirty="0"/>
              <a:t>: es </a:t>
            </a:r>
            <a:r>
              <a:rPr lang="en-US" dirty="0" err="1"/>
              <a:t>necesario</a:t>
            </a:r>
            <a:r>
              <a:rPr lang="en-US" dirty="0"/>
              <a:t> para </a:t>
            </a:r>
            <a:r>
              <a:rPr lang="en-US" dirty="0" err="1"/>
              <a:t>realizar</a:t>
            </a:r>
            <a:r>
              <a:rPr lang="en-US" dirty="0"/>
              <a:t> un </a:t>
            </a:r>
            <a:r>
              <a:rPr lang="es-MX" dirty="0"/>
              <a:t>seguimiento del progreso en la investigación y el desarrollo relacionados con la IAG, y proporcionar alertas tempranas sobre la seguridad de la IA a los Estados miembros.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Sistema </a:t>
            </a:r>
            <a:r>
              <a:rPr lang="en-US" b="1" dirty="0" err="1"/>
              <a:t>internacional</a:t>
            </a:r>
            <a:r>
              <a:rPr lang="en-US" b="1" dirty="0"/>
              <a:t> </a:t>
            </a:r>
            <a:r>
              <a:rPr lang="es-MX" b="1" dirty="0"/>
              <a:t>de mejores prácticas y certificación de IAG segura y confiable</a:t>
            </a:r>
            <a:r>
              <a:rPr lang="en-US" dirty="0"/>
              <a:t>: </a:t>
            </a:r>
            <a:r>
              <a:rPr lang="es-MX" dirty="0"/>
              <a:t>es necesario para identificar las mejores prácticas y proporcionar certificación para la seguridad, el desarrollo y el uso de la IAG. La verificación de la alineación de la IAG con los valores humanos, el comportamiento controlado y no engañoso, y el desarrollo seguro es esencial para la confianza internacional.</a:t>
            </a:r>
          </a:p>
          <a:p>
            <a:pPr marL="0" indent="0">
              <a:buNone/>
            </a:pPr>
            <a:r>
              <a:rPr lang="en-US" b="1" dirty="0" err="1"/>
              <a:t>Convención</a:t>
            </a:r>
            <a:r>
              <a:rPr lang="en-US" b="1" dirty="0"/>
              <a:t> Marco de las </a:t>
            </a:r>
            <a:r>
              <a:rPr lang="en-US" b="1" dirty="0" err="1"/>
              <a:t>Naciones</a:t>
            </a:r>
            <a:r>
              <a:rPr lang="en-US" b="1" dirty="0"/>
              <a:t> </a:t>
            </a:r>
            <a:r>
              <a:rPr lang="en-US" b="1" dirty="0" err="1"/>
              <a:t>Unidas</a:t>
            </a:r>
            <a:r>
              <a:rPr lang="en-US" b="1" dirty="0"/>
              <a:t> </a:t>
            </a:r>
            <a:r>
              <a:rPr lang="en-US" b="1" dirty="0" err="1"/>
              <a:t>sobre</a:t>
            </a:r>
            <a:r>
              <a:rPr lang="en-US" b="1" dirty="0"/>
              <a:t> la IAG</a:t>
            </a:r>
            <a:r>
              <a:rPr lang="en-US" dirty="0"/>
              <a:t>: </a:t>
            </a:r>
            <a:r>
              <a:rPr lang="es-MX" dirty="0"/>
              <a:t>es necesaria para establecer objetivos comunes y protocolos flexibles que permitan gestionar los riesgos de la IAG y garantizar una distribución equitativa de los beneficios a nivel mundial.</a:t>
            </a:r>
          </a:p>
          <a:p>
            <a:pPr marL="0" indent="0">
              <a:buNone/>
            </a:pPr>
            <a:r>
              <a:rPr lang="es-MX" b="1" dirty="0"/>
              <a:t>Estudio de viabilidad sobre una agencia de la ONU dedicada a la IAG: </a:t>
            </a:r>
            <a:r>
              <a:rPr lang="es-MX" dirty="0"/>
              <a:t>entendiendo que la gestión de la IAG es mucho más compleja que la gestión de los sistemas nucleares, como en el caso del OIEA.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01F9-3E86-0E89-7F52-3459E47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949" y="5334000"/>
            <a:ext cx="7486651" cy="840204"/>
          </a:xfrm>
        </p:spPr>
        <p:txBody>
          <a:bodyPr/>
          <a:lstStyle/>
          <a:p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https://doi.org/10.1515/9783111674995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55E2A-7A26-5E20-78A2-55559FA81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971413" cy="69554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C6BD0-E641-B932-78B7-3FE01DFECF49}"/>
              </a:ext>
            </a:extLst>
          </p:cNvPr>
          <p:cNvSpPr txBox="1"/>
          <p:nvPr/>
        </p:nvSpPr>
        <p:spPr>
          <a:xfrm>
            <a:off x="5219700" y="1524000"/>
            <a:ext cx="6819900" cy="381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Resumen ejecutivo</a:t>
            </a:r>
          </a:p>
          <a:p>
            <a:pPr algn="l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22 preguntas a 55 expertos en AGI</a:t>
            </a:r>
          </a:p>
          <a:p>
            <a:pPr algn="l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40 regulaciones evaluadas</a:t>
            </a:r>
          </a:p>
          <a:p>
            <a:pPr algn="l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5 modelos de gobernanza evaluados</a:t>
            </a:r>
          </a:p>
          <a:p>
            <a:pPr algn="l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Respuestas comparadas con la IA</a:t>
            </a:r>
          </a:p>
          <a:p>
            <a:pPr algn="l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Cuestiones sin resolver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104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AD4B-03B9-7F8B-2A83-9DC56176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3" y="260648"/>
            <a:ext cx="8662736" cy="785782"/>
          </a:xfrm>
        </p:spPr>
        <p:txBody>
          <a:bodyPr/>
          <a:lstStyle/>
          <a:p>
            <a:r>
              <a:rPr lang="en-US" sz="4798" dirty="0">
                <a:solidFill>
                  <a:srgbClr val="1822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4798" dirty="0" err="1">
                <a:solidFill>
                  <a:srgbClr val="1822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4798" dirty="0">
                <a:solidFill>
                  <a:srgbClr val="1822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8" dirty="0" err="1">
                <a:solidFill>
                  <a:srgbClr val="1822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necesitamos</a:t>
            </a:r>
            <a:r>
              <a:rPr lang="en-US" sz="4798" dirty="0">
                <a:solidFill>
                  <a:srgbClr val="1822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8" dirty="0" err="1">
                <a:solidFill>
                  <a:srgbClr val="1822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ahora</a:t>
            </a:r>
            <a:r>
              <a:rPr lang="en-US" sz="4798" dirty="0">
                <a:solidFill>
                  <a:srgbClr val="1822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71713-E91A-7E8A-05A2-ECEA9B84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94" y="1264470"/>
            <a:ext cx="11881012" cy="5439424"/>
          </a:xfrm>
        </p:spPr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198" b="1" dirty="0" err="1">
                <a:latin typeface="Arial" panose="020B0604020202020204" pitchFamily="34" charset="0"/>
                <a:cs typeface="Arial" panose="020B0604020202020204" pitchFamily="34" charset="0"/>
              </a:rPr>
              <a:t>Asamblea</a:t>
            </a:r>
            <a:r>
              <a:rPr lang="en-US" sz="3198" b="1" dirty="0">
                <a:latin typeface="Arial" panose="020B0604020202020204" pitchFamily="34" charset="0"/>
                <a:cs typeface="Arial" panose="020B0604020202020204" pitchFamily="34" charset="0"/>
              </a:rPr>
              <a:t> General de la ONU </a:t>
            </a:r>
            <a:r>
              <a:rPr lang="en-US" sz="3198" b="1" dirty="0" err="1">
                <a:latin typeface="Arial" panose="020B0604020202020204" pitchFamily="34" charset="0"/>
                <a:cs typeface="Arial" panose="020B0604020202020204" pitchFamily="34" charset="0"/>
              </a:rPr>
              <a:t>dedicada</a:t>
            </a:r>
            <a:r>
              <a:rPr lang="en-US" sz="31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latin typeface="Arial" panose="020B0604020202020204" pitchFamily="34" charset="0"/>
                <a:cs typeface="Arial" panose="020B0604020202020204" pitchFamily="34" charset="0"/>
              </a:rPr>
              <a:t>específicamente</a:t>
            </a:r>
            <a:r>
              <a:rPr lang="en-US" sz="3198" b="1" dirty="0">
                <a:latin typeface="Arial" panose="020B0604020202020204" pitchFamily="34" charset="0"/>
                <a:cs typeface="Arial" panose="020B0604020202020204" pitchFamily="34" charset="0"/>
              </a:rPr>
              <a:t> a la IAG,</a:t>
            </a:r>
            <a:r>
              <a:rPr lang="en-US" sz="3198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198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1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US" sz="3198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198" dirty="0" err="1">
                <a:latin typeface="Arial" panose="020B0604020202020204" pitchFamily="34" charset="0"/>
                <a:cs typeface="Arial" panose="020B0604020202020204" pitchFamily="34" charset="0"/>
              </a:rPr>
              <a:t>crear</a:t>
            </a:r>
            <a:r>
              <a:rPr lang="en-US" sz="31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1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latin typeface="Arial" panose="020B0604020202020204" pitchFamily="34" charset="0"/>
                <a:cs typeface="Arial" panose="020B0604020202020204" pitchFamily="34" charset="0"/>
              </a:rPr>
              <a:t>Agencia</a:t>
            </a:r>
            <a:r>
              <a:rPr lang="en-US" sz="31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dirty="0" err="1"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3198" dirty="0">
                <a:latin typeface="Arial" panose="020B0604020202020204" pitchFamily="34" charset="0"/>
                <a:cs typeface="Arial" panose="020B0604020202020204" pitchFamily="34" charset="0"/>
              </a:rPr>
              <a:t> de IAG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nacionales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conseción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licencias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IAG</a:t>
            </a:r>
          </a:p>
          <a:p>
            <a:pPr marL="88943" lvl="2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8943" lvl="2" indent="0">
              <a:buNone/>
            </a:pP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Deberíamos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8943" lvl="2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8943" lvl="2" indent="0">
              <a:buNone/>
            </a:pP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imposible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88943" lvl="2" indent="0">
              <a:buNone/>
            </a:pP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tenemos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intentarlo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88943" lvl="2" indent="0">
              <a:buNone/>
            </a:pP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– Geoffrey Hinton</a:t>
            </a:r>
          </a:p>
          <a:p>
            <a:pPr marL="88943" lvl="2" indent="0">
              <a:buNone/>
            </a:pP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postura</a:t>
            </a:r>
            <a:r>
              <a:rPr lang="en-US" sz="31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D8ED2-1649-B1E9-A2FD-CED831DD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49" y="4121730"/>
            <a:ext cx="3752851" cy="28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21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954E5D-C508-B9C6-D390-71444D857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9915AB-CF51-9ED8-8F9D-B2BA761A7FAD}"/>
              </a:ext>
            </a:extLst>
          </p:cNvPr>
          <p:cNvSpPr txBox="1"/>
          <p:nvPr/>
        </p:nvSpPr>
        <p:spPr>
          <a:xfrm>
            <a:off x="10636594" y="6435586"/>
            <a:ext cx="304641" cy="3046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endParaRPr lang="ko-KR" altLang="en-US" sz="1399" dirty="0" err="1">
              <a:solidFill>
                <a:srgbClr val="FFFFFF">
                  <a:lumMod val="50000"/>
                </a:srgbClr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4" name="직선 연결선[R] 3">
            <a:extLst>
              <a:ext uri="{FF2B5EF4-FFF2-40B4-BE49-F238E27FC236}">
                <a16:creationId xmlns:a16="http://schemas.microsoft.com/office/drawing/2014/main" id="{0C0EDCD8-446B-5AE2-6FDF-2E7CD16BEEB5}"/>
              </a:ext>
            </a:extLst>
          </p:cNvPr>
          <p:cNvCxnSpPr>
            <a:cxnSpLocks/>
          </p:cNvCxnSpPr>
          <p:nvPr/>
        </p:nvCxnSpPr>
        <p:spPr bwMode="gray">
          <a:xfrm>
            <a:off x="8227516" y="1267707"/>
            <a:ext cx="0" cy="533122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2EFD5D-D509-C760-E4AB-995A9C9958E0}"/>
              </a:ext>
            </a:extLst>
          </p:cNvPr>
          <p:cNvSpPr txBox="1"/>
          <p:nvPr/>
        </p:nvSpPr>
        <p:spPr>
          <a:xfrm>
            <a:off x="8664577" y="1966912"/>
            <a:ext cx="2894087" cy="776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ore-KR" sz="2399" b="1" dirty="0">
                <a:solidFill>
                  <a:srgbClr val="101C4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Inteligencia Artificial</a:t>
            </a:r>
            <a:r>
              <a:rPr lang="en-US" altLang="ko-Kore-KR" sz="2399" b="1" dirty="0">
                <a:solidFill>
                  <a:srgbClr val="101C4B">
                    <a:lumMod val="75000"/>
                    <a:lumOff val="25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altLang="ko-Kore-KR" sz="2399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Estrecha</a:t>
            </a:r>
            <a:endParaRPr lang="en-US" altLang="ko-Kore-KR" sz="2399" b="1" dirty="0">
              <a:solidFill>
                <a:srgbClr val="101C4B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EE7FC-A21F-2EF0-2512-654130FC116F}"/>
              </a:ext>
            </a:extLst>
          </p:cNvPr>
          <p:cNvSpPr txBox="1"/>
          <p:nvPr/>
        </p:nvSpPr>
        <p:spPr>
          <a:xfrm>
            <a:off x="8664578" y="3928808"/>
            <a:ext cx="2665609" cy="7766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ore-KR" sz="2399" b="1" dirty="0">
                <a:solidFill>
                  <a:srgbClr val="101C4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Inteligencia Artificial</a:t>
            </a:r>
            <a:r>
              <a:rPr lang="en-US" altLang="ko-Kore-KR" sz="2399" b="1" dirty="0">
                <a:solidFill>
                  <a:srgbClr val="101C4B">
                    <a:lumMod val="75000"/>
                    <a:lumOff val="25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altLang="ko-Kore-KR" sz="2399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General</a:t>
            </a:r>
            <a:r>
              <a:rPr lang="en-US" altLang="ko-Kore-KR" sz="2399" b="1" dirty="0">
                <a:solidFill>
                  <a:srgbClr val="101C4B">
                    <a:lumMod val="75000"/>
                    <a:lumOff val="25000"/>
                  </a:srgb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endParaRPr lang="en-US" altLang="ko-Kore-KR" sz="2399" b="1" dirty="0">
              <a:solidFill>
                <a:srgbClr val="101C4B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C6196-E873-86C1-BBFD-4DFBB9C1E383}"/>
              </a:ext>
            </a:extLst>
          </p:cNvPr>
          <p:cNvSpPr txBox="1"/>
          <p:nvPr/>
        </p:nvSpPr>
        <p:spPr>
          <a:xfrm>
            <a:off x="8686790" y="5244120"/>
            <a:ext cx="2894087" cy="776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ore-KR" sz="2399" b="1" dirty="0" err="1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Súper</a:t>
            </a:r>
            <a:r>
              <a:rPr lang="en-US" altLang="ko-Kore-KR" sz="2399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altLang="ko-Kore-KR" sz="2399" b="1" dirty="0">
                <a:solidFill>
                  <a:srgbClr val="101C4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Inteligencia Artificial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CD109FB-CE43-C37A-4DA5-E813CA9003B6}"/>
              </a:ext>
            </a:extLst>
          </p:cNvPr>
          <p:cNvSpPr/>
          <p:nvPr/>
        </p:nvSpPr>
        <p:spPr bwMode="auto">
          <a:xfrm>
            <a:off x="8147930" y="4159556"/>
            <a:ext cx="198745" cy="1987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2799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2BF3D1F-7D04-36E2-9623-A76860867FA4}"/>
              </a:ext>
            </a:extLst>
          </p:cNvPr>
          <p:cNvSpPr/>
          <p:nvPr/>
        </p:nvSpPr>
        <p:spPr bwMode="auto">
          <a:xfrm>
            <a:off x="8128143" y="2118069"/>
            <a:ext cx="198745" cy="1987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2799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6328DC0D-9710-FB5A-A33C-5B8BE1E71DFA}"/>
              </a:ext>
            </a:extLst>
          </p:cNvPr>
          <p:cNvSpPr/>
          <p:nvPr/>
        </p:nvSpPr>
        <p:spPr bwMode="auto">
          <a:xfrm>
            <a:off x="8150545" y="5393478"/>
            <a:ext cx="198745" cy="1987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2799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itel 22">
            <a:extLst>
              <a:ext uri="{FF2B5EF4-FFF2-40B4-BE49-F238E27FC236}">
                <a16:creationId xmlns:a16="http://schemas.microsoft.com/office/drawing/2014/main" id="{7D13E939-C225-8B5D-CA0E-947216A38CE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-69776" y="1800"/>
            <a:ext cx="10885259" cy="1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0951" tIns="45645" rIns="0" bIns="46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5pPr>
            <a:lvl6pPr marL="456655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2"/>
                </a:solidFill>
                <a:latin typeface="Arial" charset="0"/>
              </a:defRPr>
            </a:lvl6pPr>
            <a:lvl7pPr marL="913308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2"/>
                </a:solidFill>
                <a:latin typeface="Arial" charset="0"/>
              </a:defRPr>
            </a:lvl7pPr>
            <a:lvl8pPr marL="1369966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2"/>
                </a:solidFill>
                <a:latin typeface="Arial" charset="0"/>
              </a:defRPr>
            </a:lvl8pPr>
            <a:lvl9pPr marL="1826623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/>
            <a:r>
              <a:rPr lang="en-US" altLang="ko-Kore-KR" sz="4000" dirty="0">
                <a:solidFill>
                  <a:srgbClr val="8E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Tres </a:t>
            </a:r>
            <a:r>
              <a:rPr lang="en-US" altLang="ko-Kore-KR" sz="4000" dirty="0" err="1">
                <a:solidFill>
                  <a:srgbClr val="8E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formas</a:t>
            </a:r>
            <a:r>
              <a:rPr lang="en-US" altLang="ko-Kore-KR" sz="4000" dirty="0">
                <a:solidFill>
                  <a:srgbClr val="8E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de Inteligencia Artificial</a:t>
            </a:r>
            <a:endParaRPr lang="en-US" altLang="ko-Kore-KR" sz="40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49B06E8-0EA3-77AA-E9BB-E8C18E1781B3}"/>
              </a:ext>
            </a:extLst>
          </p:cNvPr>
          <p:cNvSpPr/>
          <p:nvPr/>
        </p:nvSpPr>
        <p:spPr bwMode="auto">
          <a:xfrm flipH="1">
            <a:off x="0" y="1199739"/>
            <a:ext cx="2891570" cy="5458140"/>
          </a:xfrm>
          <a:prstGeom prst="rect">
            <a:avLst/>
          </a:prstGeom>
          <a:gradFill>
            <a:gsLst>
              <a:gs pos="92000">
                <a:schemeClr val="bg1">
                  <a:alpha val="0"/>
                </a:schemeClr>
              </a:gs>
              <a:gs pos="0">
                <a:schemeClr val="tx1">
                  <a:lumMod val="50000"/>
                  <a:lumOff val="50000"/>
                  <a:alpha val="44836"/>
                </a:schemeClr>
              </a:gs>
            </a:gsLst>
            <a:lin ang="13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1799" dirty="0">
              <a:solidFill>
                <a:srgbClr val="101C4B">
                  <a:lumMod val="10000"/>
                  <a:lumOff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모서리가 둥근 직사각형 29">
            <a:extLst>
              <a:ext uri="{FF2B5EF4-FFF2-40B4-BE49-F238E27FC236}">
                <a16:creationId xmlns:a16="http://schemas.microsoft.com/office/drawing/2014/main" id="{EBCE4CF2-DD12-2C38-E4EC-ADE22E6DC476}"/>
              </a:ext>
            </a:extLst>
          </p:cNvPr>
          <p:cNvSpPr/>
          <p:nvPr/>
        </p:nvSpPr>
        <p:spPr bwMode="auto">
          <a:xfrm flipH="1">
            <a:off x="2185193" y="5100042"/>
            <a:ext cx="4033286" cy="1910928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98065" dist="295968" dir="282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sp3d>
            <a:bevelT w="0" h="0"/>
            <a:bevelB w="0" h="241300"/>
            <a:contourClr>
              <a:schemeClr val="bg1">
                <a:lumMod val="95000"/>
              </a:schemeClr>
            </a:contourClr>
          </a:sp3d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1799">
              <a:solidFill>
                <a:srgbClr val="101C4B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모서리가 둥근 직사각형 30">
            <a:extLst>
              <a:ext uri="{FF2B5EF4-FFF2-40B4-BE49-F238E27FC236}">
                <a16:creationId xmlns:a16="http://schemas.microsoft.com/office/drawing/2014/main" id="{40F5C3BB-D088-FE2F-8A31-ADB8BF53D690}"/>
              </a:ext>
            </a:extLst>
          </p:cNvPr>
          <p:cNvSpPr/>
          <p:nvPr/>
        </p:nvSpPr>
        <p:spPr bwMode="auto">
          <a:xfrm flipH="1">
            <a:off x="1399634" y="4676979"/>
            <a:ext cx="4033286" cy="1910928"/>
          </a:xfrm>
          <a:prstGeom prst="roundRect">
            <a:avLst>
              <a:gd name="adj" fmla="val 11457"/>
            </a:avLst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98065" dist="295968" dir="282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sp3d>
            <a:bevelT w="0" h="0"/>
            <a:bevelB w="0" h="241300"/>
            <a:contourClr>
              <a:schemeClr val="bg1">
                <a:lumMod val="95000"/>
              </a:schemeClr>
            </a:contourClr>
          </a:sp3d>
        </p:spPr>
        <p:txBody>
          <a:bodyPr vert="horz" wrap="none" lIns="89953" tIns="46776" rIns="89953" bIns="46776" numCol="1" rtlCol="0" anchor="ctr" anchorCtr="0" compatLnSpc="1">
            <a:prstTxWarp prst="textNoShape">
              <a:avLst/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ko-Kore-KR" altLang="en-US" sz="1799">
              <a:solidFill>
                <a:srgbClr val="101C4B"/>
              </a:solidFill>
              <a:latin typeface="Arial" charset="0"/>
              <a:cs typeface="Arial" charset="0"/>
            </a:endParaRPr>
          </a:p>
        </p:txBody>
      </p:sp>
      <p:pic>
        <p:nvPicPr>
          <p:cNvPr id="342018" name="Picture 2">
            <a:extLst>
              <a:ext uri="{FF2B5EF4-FFF2-40B4-BE49-F238E27FC236}">
                <a16:creationId xmlns:a16="http://schemas.microsoft.com/office/drawing/2014/main" id="{4F98420F-E2E8-F308-8C87-89EDBF872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2802" b="1295"/>
          <a:stretch/>
        </p:blipFill>
        <p:spPr bwMode="auto">
          <a:xfrm>
            <a:off x="861814" y="1798836"/>
            <a:ext cx="5358303" cy="3724269"/>
          </a:xfrm>
          <a:prstGeom prst="rect">
            <a:avLst/>
          </a:prstGeom>
          <a:noFill/>
          <a:ln>
            <a:noFill/>
          </a:ln>
          <a:effectLst>
            <a:outerShdw blurRad="314387" dist="234863" dir="8100000" algn="tr" rotWithShape="0">
              <a:prstClr val="black">
                <a:alpha val="32644"/>
              </a:prstClr>
            </a:outerShdw>
          </a:effectLst>
          <a:scene3d>
            <a:camera prst="isometricOffAxis1Right"/>
            <a:lightRig rig="threePt" dir="t"/>
          </a:scene3d>
          <a:sp3d extrusionH="31750">
            <a:bevelT w="152400" h="165100"/>
            <a:bevelB h="1524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826C9-FD32-9311-2942-956CE1185578}"/>
              </a:ext>
            </a:extLst>
          </p:cNvPr>
          <p:cNvSpPr txBox="1"/>
          <p:nvPr/>
        </p:nvSpPr>
        <p:spPr>
          <a:xfrm>
            <a:off x="7620000" y="3042480"/>
            <a:ext cx="4235116" cy="628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Ahora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estamos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aquí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5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D66E-36CF-8B07-D688-081E281C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8337"/>
            <a:ext cx="10091042" cy="1130968"/>
          </a:xfrm>
        </p:spPr>
        <p:txBody>
          <a:bodyPr/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Sesiones del Consejo de Seguridad de la ONU sobre 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2023, 2024, 2025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01DA5-5FAD-3E24-8944-893D6F60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86820"/>
            <a:ext cx="11694695" cy="51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664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39CC-44E6-4510-7372-DA6B8FAF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48604"/>
            <a:ext cx="11159171" cy="785374"/>
          </a:xfrm>
        </p:spPr>
        <p:txBody>
          <a:bodyPr/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ONU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Adoptó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resoluciones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</a:t>
            </a:r>
            <a:endParaRPr lang="en-US" sz="3998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9901C7-5C1B-FE28-081E-936634927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43" y="1220351"/>
            <a:ext cx="8322896" cy="5548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D7263-FD0F-0015-3CDD-4CF26041BE4D}"/>
              </a:ext>
            </a:extLst>
          </p:cNvPr>
          <p:cNvSpPr txBox="1"/>
          <p:nvPr/>
        </p:nvSpPr>
        <p:spPr>
          <a:xfrm>
            <a:off x="8460144" y="1220352"/>
            <a:ext cx="3731856" cy="5637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s-MX" sz="2000" b="1" dirty="0"/>
              <a:t>Resolución presentada por Estados Unidos</a:t>
            </a:r>
            <a:r>
              <a:rPr lang="en-US" sz="2000" b="1" dirty="0"/>
              <a:t>: </a:t>
            </a:r>
            <a:r>
              <a:rPr lang="en-US" sz="2000" dirty="0"/>
              <a:t>“</a:t>
            </a:r>
            <a:r>
              <a:rPr lang="es-MX" sz="2000" dirty="0"/>
              <a:t>Aprovechar las oportunidades que ofrecen los sistemas de inteligencia artificial seguros, protegidos y confiables para el desarrollo sostenible</a:t>
            </a:r>
            <a:r>
              <a:rPr lang="en-US" sz="2000" dirty="0"/>
              <a:t>”</a:t>
            </a:r>
          </a:p>
          <a:p>
            <a:pPr algn="l"/>
            <a:r>
              <a:rPr lang="en-US" sz="2000" dirty="0"/>
              <a:t>(A/78/L.49)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 err="1"/>
              <a:t>Resolución</a:t>
            </a:r>
            <a:r>
              <a:rPr lang="en-US" sz="2000" b="1" dirty="0"/>
              <a:t> </a:t>
            </a:r>
            <a:r>
              <a:rPr lang="en-US" sz="2000" b="1" dirty="0" err="1"/>
              <a:t>presentada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China </a:t>
            </a:r>
            <a:r>
              <a:rPr lang="en-US" sz="2000" dirty="0"/>
              <a:t>“</a:t>
            </a:r>
            <a:r>
              <a:rPr lang="es-MX" sz="2000" dirty="0"/>
              <a:t>Mejorar la cooperación internacional en materia de creación de capacidad en inteligencia artificial</a:t>
            </a:r>
            <a:r>
              <a:rPr lang="en-US" sz="2000" dirty="0"/>
              <a:t>” (A/78/L.86)</a:t>
            </a:r>
          </a:p>
          <a:p>
            <a:pPr algn="l"/>
            <a:endParaRPr lang="en-US" sz="2000" dirty="0"/>
          </a:p>
          <a:p>
            <a:pPr algn="l"/>
            <a:r>
              <a:rPr lang="es-MX" sz="2000" b="1" dirty="0"/>
              <a:t>A continuación, debemos abordar la gestión de la Inteligencia Artificial </a:t>
            </a:r>
            <a:r>
              <a:rPr lang="es-MX" sz="2000" b="1" dirty="0">
                <a:solidFill>
                  <a:srgbClr val="FF0000"/>
                </a:solidFill>
              </a:rPr>
              <a:t>General</a:t>
            </a:r>
            <a:r>
              <a:rPr lang="es-MX" sz="2000" b="1" dirty="0"/>
              <a:t> </a:t>
            </a:r>
            <a:r>
              <a:rPr lang="en-US" sz="2000" b="1" dirty="0"/>
              <a:t>(IAG)</a:t>
            </a:r>
          </a:p>
          <a:p>
            <a:pPr algn="l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343275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0E13-F76D-E9C9-37CE-BF5FF9CC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3789" y="434978"/>
            <a:ext cx="12192000" cy="785374"/>
          </a:xfrm>
        </p:spPr>
        <p:txBody>
          <a:bodyPr/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Los parlamentos acuerdan seguridad Cooperación IAG</a:t>
            </a:r>
            <a:endParaRPr lang="en-US" sz="39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928728E-12FF-3BE5-4946-505608DF3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80" y="1220352"/>
            <a:ext cx="8058272" cy="537534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BBB1E2-DF89-BBA2-368D-F3BC9846C2D4}"/>
              </a:ext>
            </a:extLst>
          </p:cNvPr>
          <p:cNvSpPr txBox="1"/>
          <p:nvPr/>
        </p:nvSpPr>
        <p:spPr>
          <a:xfrm>
            <a:off x="8676908" y="1791554"/>
            <a:ext cx="3506549" cy="4232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US" sz="2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delegaciones</a:t>
            </a: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Parlamentarias</a:t>
            </a: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la Unión </a:t>
            </a:r>
            <a:r>
              <a:rPr lang="en-US" sz="2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Interparlamentaria</a:t>
            </a: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acuerdan</a:t>
            </a: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cooperar</a:t>
            </a: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</a:t>
            </a: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</a:t>
            </a: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IAG.</a:t>
            </a: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99" dirty="0">
              <a:solidFill>
                <a:srgbClr val="101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en-US" sz="2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4A38365-FDD5-D73D-044C-376B92EE4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380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25C6-A38F-DDEC-6C21-C2F79C1F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34977"/>
            <a:ext cx="10360978" cy="785374"/>
          </a:xfrm>
        </p:spPr>
        <p:txBody>
          <a:bodyPr/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Estados Unidos y China acuerdan una cooperación segura en IA</a:t>
            </a:r>
            <a:endParaRPr lang="en-US" sz="39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47EA37-9BAF-88E7-453C-6693724EA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34" y="1220351"/>
            <a:ext cx="9617709" cy="5409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735C60-6F70-63A7-1F12-DBAFB0CEAE56}"/>
              </a:ext>
            </a:extLst>
          </p:cNvPr>
          <p:cNvSpPr txBox="1"/>
          <p:nvPr/>
        </p:nvSpPr>
        <p:spPr>
          <a:xfrm>
            <a:off x="9697043" y="1372672"/>
            <a:ext cx="2494958" cy="54099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8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en-US" sz="3598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598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r>
              <a:rPr lang="en-US" sz="3598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2023</a:t>
            </a: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98" dirty="0">
              <a:solidFill>
                <a:srgbClr val="101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8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ReunionesSecretas</a:t>
            </a:r>
            <a:r>
              <a:rPr lang="en-US" sz="3598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Junio y </a:t>
            </a:r>
            <a:r>
              <a:rPr lang="en-US" sz="3598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  <a:r>
              <a:rPr lang="en-US" sz="3598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2023 </a:t>
            </a: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posiblemente</a:t>
            </a:r>
            <a:r>
              <a:rPr lang="en-US" sz="1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99" dirty="0" err="1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sz="1999" dirty="0">
                <a:solidFill>
                  <a:srgbClr val="101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98" dirty="0">
              <a:solidFill>
                <a:srgbClr val="101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85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98" dirty="0">
              <a:solidFill>
                <a:srgbClr val="101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461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654A-CF6E-2E98-7D5F-EC3EB086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076290-74ED-228B-0FEA-FCB9D8CED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9" y="1184701"/>
            <a:ext cx="45720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B4549-050A-F6BD-ADA3-5766759C580E}"/>
              </a:ext>
            </a:extLst>
          </p:cNvPr>
          <p:cNvSpPr txBox="1"/>
          <p:nvPr/>
        </p:nvSpPr>
        <p:spPr>
          <a:xfrm>
            <a:off x="595458" y="4232701"/>
            <a:ext cx="1100108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OCDE anunció el 3 de junio de 2025 que creará indicadores para medir el progreso hacia la IAG. </a:t>
            </a:r>
          </a:p>
          <a:p>
            <a:pPr algn="ctr"/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Introducing the OECD AI Capability Indicators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https://doi.org/10.1787/be745f04-en</a:t>
            </a:r>
          </a:p>
        </p:txBody>
      </p:sp>
    </p:spTree>
    <p:extLst>
      <p:ext uri="{BB962C8B-B14F-4D97-AF65-F5344CB8AC3E}">
        <p14:creationId xmlns:p14="http://schemas.microsoft.com/office/powerpoint/2010/main" val="700925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7BEF4-8345-FC06-6044-20EEBA28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14" y="611068"/>
            <a:ext cx="11957172" cy="5984626"/>
          </a:xfrm>
        </p:spPr>
        <p:txBody>
          <a:bodyPr/>
          <a:lstStyle/>
          <a:p>
            <a:pPr marL="0" indent="0" algn="ctr">
              <a:buNone/>
            </a:pPr>
            <a:endParaRPr lang="en-US" sz="539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798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AE4F9-96A5-3DE6-F60A-A492F21C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715"/>
            <a:ext cx="5334398" cy="6901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7DEDE2-5164-DBE3-CD3B-DB20058B6617}"/>
              </a:ext>
            </a:extLst>
          </p:cNvPr>
          <p:cNvSpPr txBox="1"/>
          <p:nvPr/>
        </p:nvSpPr>
        <p:spPr>
          <a:xfrm>
            <a:off x="5572155" y="1509102"/>
            <a:ext cx="62646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en-US" sz="3200" b="1" i="1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State of the Future 20.0 </a:t>
            </a:r>
            <a:r>
              <a:rPr lang="en-US" sz="3200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es un extenso </a:t>
            </a:r>
            <a:r>
              <a:rPr lang="en-US" sz="3200" dirty="0" err="1">
                <a:solidFill>
                  <a:srgbClr val="101C4B"/>
                </a:solidFill>
                <a:latin typeface="Calibri" pitchFamily="34" charset="0"/>
                <a:cs typeface="Arial" charset="0"/>
              </a:rPr>
              <a:t>resumen</a:t>
            </a:r>
            <a:r>
              <a:rPr lang="en-US" sz="3200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 de 555 </a:t>
            </a:r>
            <a:r>
              <a:rPr lang="en-US" sz="3200" dirty="0" err="1">
                <a:solidFill>
                  <a:srgbClr val="101C4B"/>
                </a:solidFill>
                <a:latin typeface="Calibri" pitchFamily="34" charset="0"/>
                <a:cs typeface="Arial" charset="0"/>
              </a:rPr>
              <a:t>páginas</a:t>
            </a:r>
            <a:r>
              <a:rPr lang="en-US" sz="3200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 (</a:t>
            </a:r>
            <a:r>
              <a:rPr lang="en-US" sz="3200" dirty="0" err="1">
                <a:solidFill>
                  <a:srgbClr val="101C4B"/>
                </a:solidFill>
                <a:latin typeface="Calibri" pitchFamily="34" charset="0"/>
                <a:cs typeface="Arial" charset="0"/>
              </a:rPr>
              <a:t>impreso</a:t>
            </a:r>
            <a:r>
              <a:rPr lang="en-US" sz="3200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) y 525 </a:t>
            </a:r>
            <a:r>
              <a:rPr lang="en-US" sz="3200" dirty="0" err="1">
                <a:solidFill>
                  <a:srgbClr val="101C4B"/>
                </a:solidFill>
                <a:latin typeface="Calibri" pitchFamily="34" charset="0"/>
                <a:cs typeface="Arial" charset="0"/>
              </a:rPr>
              <a:t>páginas</a:t>
            </a:r>
            <a:r>
              <a:rPr lang="en-US" sz="3200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 (PDF) </a:t>
            </a:r>
            <a:r>
              <a:rPr lang="en-US" sz="3200" dirty="0" err="1">
                <a:solidFill>
                  <a:srgbClr val="101C4B"/>
                </a:solidFill>
                <a:latin typeface="Calibri" pitchFamily="34" charset="0"/>
                <a:cs typeface="Arial" charset="0"/>
              </a:rPr>
              <a:t>sobre</a:t>
            </a:r>
            <a:r>
              <a:rPr lang="en-US" sz="3200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 la </a:t>
            </a:r>
            <a:r>
              <a:rPr lang="en-US" sz="3200" dirty="0" err="1">
                <a:solidFill>
                  <a:srgbClr val="101C4B"/>
                </a:solidFill>
                <a:latin typeface="Calibri" pitchFamily="34" charset="0"/>
                <a:cs typeface="Arial" charset="0"/>
              </a:rPr>
              <a:t>situación</a:t>
            </a:r>
            <a:r>
              <a:rPr lang="en-US" sz="3200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 actual y las </a:t>
            </a:r>
            <a:r>
              <a:rPr lang="en-US" sz="3200" dirty="0" err="1">
                <a:solidFill>
                  <a:srgbClr val="101C4B"/>
                </a:solidFill>
                <a:latin typeface="Calibri" pitchFamily="34" charset="0"/>
                <a:cs typeface="Arial" charset="0"/>
              </a:rPr>
              <a:t>perspectivas</a:t>
            </a:r>
            <a:r>
              <a:rPr lang="en-US" sz="3200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 de </a:t>
            </a:r>
            <a:r>
              <a:rPr lang="en-US" sz="3200" dirty="0" err="1">
                <a:solidFill>
                  <a:srgbClr val="101C4B"/>
                </a:solidFill>
                <a:latin typeface="Calibri" pitchFamily="34" charset="0"/>
                <a:cs typeface="Arial" charset="0"/>
              </a:rPr>
              <a:t>futuro</a:t>
            </a:r>
            <a:r>
              <a:rPr lang="en-US" sz="3200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 del </a:t>
            </a:r>
            <a:r>
              <a:rPr lang="en-US" sz="3200" dirty="0" err="1">
                <a:solidFill>
                  <a:srgbClr val="101C4B"/>
                </a:solidFill>
                <a:latin typeface="Calibri" pitchFamily="34" charset="0"/>
                <a:cs typeface="Arial" charset="0"/>
              </a:rPr>
              <a:t>mundo</a:t>
            </a:r>
            <a:r>
              <a:rPr lang="en-US" sz="3200" dirty="0">
                <a:solidFill>
                  <a:srgbClr val="101C4B"/>
                </a:solidFill>
                <a:latin typeface="Calibri" pitchFamily="34" charset="0"/>
                <a:cs typeface="Arial" charset="0"/>
              </a:rPr>
              <a:t>. </a:t>
            </a:r>
          </a:p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101C4B"/>
              </a:solidFill>
              <a:latin typeface="Calibri" pitchFamily="34" charset="0"/>
              <a:cs typeface="Arial" charset="0"/>
            </a:endParaRPr>
          </a:p>
          <a:p>
            <a:pPr defTabSz="121859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https://millennium-project.org/publications/state-of-the-future-version-20-0/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823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F0C7-D2DE-EF70-23D6-29692149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77C5EF-6D32-4351-EA9C-CDA178BFF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436"/>
            <a:ext cx="12192000" cy="68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8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KedjvP_0.n3c8FbL5R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E0wS_Xpeka8GKueXrXf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8eI34Gw0iy9nh6OaOv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kRMAQcsUyhErIoukaA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_XHKxuQ0.od.D6M9A0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KedjvP_0.n3c8FbL5R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E0wS_Xpeka8GKueXrXf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kRMAQcsUyhErIoukaAg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_XHKxuQ0.od.D6M9A0J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AG_Vorlage_weiss_NEU">
  <a:themeElements>
    <a:clrScheme name="Bertelsmann_Farben">
      <a:dk1>
        <a:srgbClr val="101C4B"/>
      </a:dk1>
      <a:lt1>
        <a:srgbClr val="FFFFFF"/>
      </a:lt1>
      <a:dk2>
        <a:srgbClr val="576081"/>
      </a:dk2>
      <a:lt2>
        <a:srgbClr val="101C4B"/>
      </a:lt2>
      <a:accent1>
        <a:srgbClr val="878DA5"/>
      </a:accent1>
      <a:accent2>
        <a:srgbClr val="B7BAC9"/>
      </a:accent2>
      <a:accent3>
        <a:srgbClr val="E7E8ED"/>
      </a:accent3>
      <a:accent4>
        <a:srgbClr val="8F000E"/>
      </a:accent4>
      <a:accent5>
        <a:srgbClr val="DA5800"/>
      </a:accent5>
      <a:accent6>
        <a:srgbClr val="E99B66"/>
      </a:accent6>
      <a:hlink>
        <a:srgbClr val="DA5800"/>
      </a:hlink>
      <a:folHlink>
        <a:srgbClr val="E99B66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gray">
        <a:noFill/>
        <a:ln w="9525">
          <a:solidFill>
            <a:schemeClr val="tx1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>
    <a:extraClrScheme>
      <a:clrScheme name="Standarddesign 1">
        <a:dk1>
          <a:srgbClr val="FFFFFF"/>
        </a:dk1>
        <a:lt1>
          <a:srgbClr val="FFFFFF"/>
        </a:lt1>
        <a:dk2>
          <a:srgbClr val="576081"/>
        </a:dk2>
        <a:lt2>
          <a:srgbClr val="101C4B"/>
        </a:lt2>
        <a:accent1>
          <a:srgbClr val="878DA5"/>
        </a:accent1>
        <a:accent2>
          <a:srgbClr val="B7BAC9"/>
        </a:accent2>
        <a:accent3>
          <a:srgbClr val="FFFFFF"/>
        </a:accent3>
        <a:accent4>
          <a:srgbClr val="DADADA"/>
        </a:accent4>
        <a:accent5>
          <a:srgbClr val="C3C5CF"/>
        </a:accent5>
        <a:accent6>
          <a:srgbClr val="A6A8B6"/>
        </a:accent6>
        <a:hlink>
          <a:srgbClr val="DA5800"/>
        </a:hlink>
        <a:folHlink>
          <a:srgbClr val="E99B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BeAG_Vorlage_weiss_NEU">
  <a:themeElements>
    <a:clrScheme name="Bertelsmann_Farben">
      <a:dk1>
        <a:srgbClr val="101C4B"/>
      </a:dk1>
      <a:lt1>
        <a:srgbClr val="FFFFFF"/>
      </a:lt1>
      <a:dk2>
        <a:srgbClr val="576081"/>
      </a:dk2>
      <a:lt2>
        <a:srgbClr val="101C4B"/>
      </a:lt2>
      <a:accent1>
        <a:srgbClr val="878DA5"/>
      </a:accent1>
      <a:accent2>
        <a:srgbClr val="B7BAC9"/>
      </a:accent2>
      <a:accent3>
        <a:srgbClr val="E7E8ED"/>
      </a:accent3>
      <a:accent4>
        <a:srgbClr val="8F000E"/>
      </a:accent4>
      <a:accent5>
        <a:srgbClr val="DA5800"/>
      </a:accent5>
      <a:accent6>
        <a:srgbClr val="E99B66"/>
      </a:accent6>
      <a:hlink>
        <a:srgbClr val="DA5800"/>
      </a:hlink>
      <a:folHlink>
        <a:srgbClr val="E99B66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gray">
        <a:noFill/>
        <a:ln w="9525">
          <a:solidFill>
            <a:schemeClr val="tx1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>
    <a:extraClrScheme>
      <a:clrScheme name="Standarddesign 1">
        <a:dk1>
          <a:srgbClr val="FFFFFF"/>
        </a:dk1>
        <a:lt1>
          <a:srgbClr val="FFFFFF"/>
        </a:lt1>
        <a:dk2>
          <a:srgbClr val="576081"/>
        </a:dk2>
        <a:lt2>
          <a:srgbClr val="101C4B"/>
        </a:lt2>
        <a:accent1>
          <a:srgbClr val="878DA5"/>
        </a:accent1>
        <a:accent2>
          <a:srgbClr val="B7BAC9"/>
        </a:accent2>
        <a:accent3>
          <a:srgbClr val="FFFFFF"/>
        </a:accent3>
        <a:accent4>
          <a:srgbClr val="DADADA"/>
        </a:accent4>
        <a:accent5>
          <a:srgbClr val="C3C5CF"/>
        </a:accent5>
        <a:accent6>
          <a:srgbClr val="A6A8B6"/>
        </a:accent6>
        <a:hlink>
          <a:srgbClr val="DA5800"/>
        </a:hlink>
        <a:folHlink>
          <a:srgbClr val="E99B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617</Words>
  <Application>Microsoft Office PowerPoint</Application>
  <PresentationFormat>Panorámica</PresentationFormat>
  <Paragraphs>60</Paragraphs>
  <Slides>13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Symbol</vt:lpstr>
      <vt:lpstr>Office Theme</vt:lpstr>
      <vt:lpstr>BeAG_Vorlage_weiss_NEU</vt:lpstr>
      <vt:lpstr>8_BeAG_Vorlage_weiss_NEU</vt:lpstr>
      <vt:lpstr>think-cell Slide</vt:lpstr>
      <vt:lpstr>Presentación de PowerPoint</vt:lpstr>
      <vt:lpstr>Presentación de PowerPoint</vt:lpstr>
      <vt:lpstr>Sesiones del Consejo de Seguridad de la ONU sobre IA 2023, 2024, 2025</vt:lpstr>
      <vt:lpstr>AG ONU Adoptó dos resoluciones sobre IA</vt:lpstr>
      <vt:lpstr>Los parlamentos acuerdan seguridad Cooperación IAG</vt:lpstr>
      <vt:lpstr>Estados Unidos y China acuerdan una cooperación segura en IA</vt:lpstr>
      <vt:lpstr>Presentación de PowerPoint</vt:lpstr>
      <vt:lpstr>Presentación de PowerPoint</vt:lpstr>
      <vt:lpstr>Presentación de PowerPoint</vt:lpstr>
      <vt:lpstr>Gobernanza de la transición hacia la Inteligencia Artificial General (IAG)   Consideraciones Urgentes para la  Asamblea General de las Naciones Unidas  https://uncpga.world/wp-content/uploads/2025/06/AGI-UNCPGA-Report-SPANISH.pdf </vt:lpstr>
      <vt:lpstr>La Asamblea General de la ONU sobre la IAG debería debatir</vt:lpstr>
      <vt:lpstr>  https://doi.org/10.1515/9783111674995  </vt:lpstr>
      <vt:lpstr>¿Qué necesitamos ahora?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Jerome Glenn</dc:creator>
  <cp:lastModifiedBy>Giovanni Francesa Campos</cp:lastModifiedBy>
  <cp:revision>57</cp:revision>
  <dcterms:created xsi:type="dcterms:W3CDTF">2025-03-31T19:42:00Z</dcterms:created>
  <dcterms:modified xsi:type="dcterms:W3CDTF">2025-10-10T17:47:18Z</dcterms:modified>
</cp:coreProperties>
</file>