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530" r:id="rId2"/>
    <p:sldId id="528" r:id="rId3"/>
    <p:sldId id="527" r:id="rId4"/>
    <p:sldId id="257" r:id="rId5"/>
    <p:sldId id="548" r:id="rId6"/>
    <p:sldId id="526" r:id="rId7"/>
    <p:sldId id="547" r:id="rId8"/>
    <p:sldId id="535" r:id="rId9"/>
    <p:sldId id="531" r:id="rId10"/>
    <p:sldId id="536" r:id="rId11"/>
    <p:sldId id="537" r:id="rId12"/>
    <p:sldId id="538" r:id="rId13"/>
    <p:sldId id="539" r:id="rId14"/>
    <p:sldId id="540" r:id="rId15"/>
    <p:sldId id="541" r:id="rId16"/>
    <p:sldId id="532" r:id="rId17"/>
    <p:sldId id="542" r:id="rId18"/>
    <p:sldId id="533" r:id="rId19"/>
    <p:sldId id="534" r:id="rId20"/>
    <p:sldId id="544" r:id="rId21"/>
    <p:sldId id="543" r:id="rId22"/>
    <p:sldId id="545" r:id="rId23"/>
    <p:sldId id="546" r:id="rId24"/>
    <p:sldId id="256" r:id="rId2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5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0"/>
  </p:normalViewPr>
  <p:slideViewPr>
    <p:cSldViewPr snapToGrid="0">
      <p:cViewPr varScale="1">
        <p:scale>
          <a:sx n="113" d="100"/>
          <a:sy n="113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C5C96-697B-404D-89BD-CABC2F4C22F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68F2110-2370-41B8-A00E-01A6463C2034}">
      <dgm:prSet/>
      <dgm:spPr/>
      <dgm:t>
        <a:bodyPr/>
        <a:lstStyle/>
        <a:p>
          <a:r>
            <a:rPr lang="es-MX"/>
            <a:t>Consecuencias irreversibles</a:t>
          </a:r>
          <a:endParaRPr lang="en-US"/>
        </a:p>
      </dgm:t>
    </dgm:pt>
    <dgm:pt modelId="{65C9401A-65B6-4CDE-AF54-755BE5F3D9DD}" type="parTrans" cxnId="{5CFD064A-6E45-404E-968B-D0463C8AC512}">
      <dgm:prSet/>
      <dgm:spPr/>
      <dgm:t>
        <a:bodyPr/>
        <a:lstStyle/>
        <a:p>
          <a:endParaRPr lang="en-US"/>
        </a:p>
      </dgm:t>
    </dgm:pt>
    <dgm:pt modelId="{E299AECC-BE5A-4491-9EC5-8077E0512EA6}" type="sibTrans" cxnId="{5CFD064A-6E45-404E-968B-D0463C8AC512}">
      <dgm:prSet/>
      <dgm:spPr/>
      <dgm:t>
        <a:bodyPr/>
        <a:lstStyle/>
        <a:p>
          <a:endParaRPr lang="en-US"/>
        </a:p>
      </dgm:t>
    </dgm:pt>
    <dgm:pt modelId="{CF46CED0-2E3A-444B-86FF-9F2DD02E7D6D}">
      <dgm:prSet/>
      <dgm:spPr/>
      <dgm:t>
        <a:bodyPr/>
        <a:lstStyle/>
        <a:p>
          <a:r>
            <a:rPr lang="es-MX"/>
            <a:t>Armas de Destrucción Masiva</a:t>
          </a:r>
          <a:endParaRPr lang="en-US"/>
        </a:p>
      </dgm:t>
    </dgm:pt>
    <dgm:pt modelId="{F4AF0943-6607-48D5-BACB-C8F3F21E5631}" type="parTrans" cxnId="{C85DAFA5-E653-487D-9C3D-B52E2736CE9C}">
      <dgm:prSet/>
      <dgm:spPr/>
      <dgm:t>
        <a:bodyPr/>
        <a:lstStyle/>
        <a:p>
          <a:endParaRPr lang="en-US"/>
        </a:p>
      </dgm:t>
    </dgm:pt>
    <dgm:pt modelId="{D9E28808-5A31-4C77-87B2-C81F9052CBF5}" type="sibTrans" cxnId="{C85DAFA5-E653-487D-9C3D-B52E2736CE9C}">
      <dgm:prSet/>
      <dgm:spPr/>
      <dgm:t>
        <a:bodyPr/>
        <a:lstStyle/>
        <a:p>
          <a:endParaRPr lang="en-US"/>
        </a:p>
      </dgm:t>
    </dgm:pt>
    <dgm:pt modelId="{A8EC87B8-B5AE-438F-BFA1-E5503EA92AE6}">
      <dgm:prSet/>
      <dgm:spPr/>
      <dgm:t>
        <a:bodyPr/>
        <a:lstStyle/>
        <a:p>
          <a:r>
            <a:rPr lang="es-MX"/>
            <a:t>Vulnerabilidades Críticas de la Infraestructura</a:t>
          </a:r>
          <a:endParaRPr lang="en-US"/>
        </a:p>
      </dgm:t>
    </dgm:pt>
    <dgm:pt modelId="{DE5F2D31-A26D-4B6F-A3B2-E9BDD5461597}" type="parTrans" cxnId="{5480FD52-F953-4288-8B15-E57B572FBE8C}">
      <dgm:prSet/>
      <dgm:spPr/>
      <dgm:t>
        <a:bodyPr/>
        <a:lstStyle/>
        <a:p>
          <a:endParaRPr lang="en-US"/>
        </a:p>
      </dgm:t>
    </dgm:pt>
    <dgm:pt modelId="{C750C104-F664-4690-A946-6E963A190601}" type="sibTrans" cxnId="{5480FD52-F953-4288-8B15-E57B572FBE8C}">
      <dgm:prSet/>
      <dgm:spPr/>
      <dgm:t>
        <a:bodyPr/>
        <a:lstStyle/>
        <a:p>
          <a:endParaRPr lang="en-US"/>
        </a:p>
      </dgm:t>
    </dgm:pt>
    <dgm:pt modelId="{02E7A457-35FF-4BED-B1AE-BD999239158C}">
      <dgm:prSet/>
      <dgm:spPr/>
      <dgm:t>
        <a:bodyPr/>
        <a:lstStyle/>
        <a:p>
          <a:r>
            <a:rPr lang="es-MX"/>
            <a:t>Concentración de poder, desigualdad global e inestabilidad</a:t>
          </a:r>
          <a:endParaRPr lang="en-US"/>
        </a:p>
      </dgm:t>
    </dgm:pt>
    <dgm:pt modelId="{ED9A3438-8FCF-40CB-9AC8-A41F187DCD31}" type="parTrans" cxnId="{85B631CB-E67B-454D-B43F-DE7BBBD14081}">
      <dgm:prSet/>
      <dgm:spPr/>
      <dgm:t>
        <a:bodyPr/>
        <a:lstStyle/>
        <a:p>
          <a:endParaRPr lang="en-US"/>
        </a:p>
      </dgm:t>
    </dgm:pt>
    <dgm:pt modelId="{8266940F-95A9-4240-8EEF-3F216B2597C6}" type="sibTrans" cxnId="{85B631CB-E67B-454D-B43F-DE7BBBD14081}">
      <dgm:prSet/>
      <dgm:spPr/>
      <dgm:t>
        <a:bodyPr/>
        <a:lstStyle/>
        <a:p>
          <a:endParaRPr lang="en-US"/>
        </a:p>
      </dgm:t>
    </dgm:pt>
    <dgm:pt modelId="{84862490-C7ED-4E42-81BA-F88AA66C8498}">
      <dgm:prSet/>
      <dgm:spPr/>
      <dgm:t>
        <a:bodyPr/>
        <a:lstStyle/>
        <a:p>
          <a:r>
            <a:rPr lang="es-MX"/>
            <a:t>Riesgos existenciales</a:t>
          </a:r>
          <a:endParaRPr lang="en-US"/>
        </a:p>
      </dgm:t>
    </dgm:pt>
    <dgm:pt modelId="{97D4FFE7-7339-459B-A483-F9007C2F4417}" type="parTrans" cxnId="{39C63A06-C2D2-4D1F-8BB1-D4300C5B3CEB}">
      <dgm:prSet/>
      <dgm:spPr/>
      <dgm:t>
        <a:bodyPr/>
        <a:lstStyle/>
        <a:p>
          <a:endParaRPr lang="en-US"/>
        </a:p>
      </dgm:t>
    </dgm:pt>
    <dgm:pt modelId="{4784D137-4DDD-45FE-A334-83A5A0FE4A64}" type="sibTrans" cxnId="{39C63A06-C2D2-4D1F-8BB1-D4300C5B3CEB}">
      <dgm:prSet/>
      <dgm:spPr/>
      <dgm:t>
        <a:bodyPr/>
        <a:lstStyle/>
        <a:p>
          <a:endParaRPr lang="en-US"/>
        </a:p>
      </dgm:t>
    </dgm:pt>
    <dgm:pt modelId="{5C42EF42-97B0-4994-9CC8-EF717EE3C7AA}">
      <dgm:prSet/>
      <dgm:spPr/>
      <dgm:t>
        <a:bodyPr/>
        <a:lstStyle/>
        <a:p>
          <a:r>
            <a:rPr lang="es-MX"/>
            <a:t>Pérdida de extraordinarios beneficios futuros para toda la humanidad</a:t>
          </a:r>
          <a:endParaRPr lang="en-US"/>
        </a:p>
      </dgm:t>
    </dgm:pt>
    <dgm:pt modelId="{CE8B4FB4-818F-439B-A2AD-4FDF0A365EE0}" type="parTrans" cxnId="{837CD343-CADF-426C-90C8-EE42EF86C083}">
      <dgm:prSet/>
      <dgm:spPr/>
      <dgm:t>
        <a:bodyPr/>
        <a:lstStyle/>
        <a:p>
          <a:endParaRPr lang="en-US"/>
        </a:p>
      </dgm:t>
    </dgm:pt>
    <dgm:pt modelId="{6BB1683D-D88E-47A9-8BA6-1F6FCBE0AD1B}" type="sibTrans" cxnId="{837CD343-CADF-426C-90C8-EE42EF86C083}">
      <dgm:prSet/>
      <dgm:spPr/>
      <dgm:t>
        <a:bodyPr/>
        <a:lstStyle/>
        <a:p>
          <a:endParaRPr lang="en-US"/>
        </a:p>
      </dgm:t>
    </dgm:pt>
    <dgm:pt modelId="{FC46297A-5E6B-9B48-8BF5-E8A515660BE8}" type="pres">
      <dgm:prSet presAssocID="{253C5C96-697B-404D-89BD-CABC2F4C22F4}" presName="linear" presStyleCnt="0">
        <dgm:presLayoutVars>
          <dgm:animLvl val="lvl"/>
          <dgm:resizeHandles val="exact"/>
        </dgm:presLayoutVars>
      </dgm:prSet>
      <dgm:spPr/>
    </dgm:pt>
    <dgm:pt modelId="{BF1B3CC3-835C-7947-AB3C-C785DC91EF97}" type="pres">
      <dgm:prSet presAssocID="{668F2110-2370-41B8-A00E-01A6463C203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98CE321-AE11-3841-913D-2C3C1427B30F}" type="pres">
      <dgm:prSet presAssocID="{E299AECC-BE5A-4491-9EC5-8077E0512EA6}" presName="spacer" presStyleCnt="0"/>
      <dgm:spPr/>
    </dgm:pt>
    <dgm:pt modelId="{B5C7F8AE-678E-A34E-BD19-9722E5793289}" type="pres">
      <dgm:prSet presAssocID="{CF46CED0-2E3A-444B-86FF-9F2DD02E7D6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C93704B-96CD-304B-A49A-EE0FE18D5AD8}" type="pres">
      <dgm:prSet presAssocID="{D9E28808-5A31-4C77-87B2-C81F9052CBF5}" presName="spacer" presStyleCnt="0"/>
      <dgm:spPr/>
    </dgm:pt>
    <dgm:pt modelId="{B8AC8715-E6A2-2046-992C-3F1AD22F2143}" type="pres">
      <dgm:prSet presAssocID="{A8EC87B8-B5AE-438F-BFA1-E5503EA92AE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5BD6723-6D65-1E48-B1F9-7DB8AA6B47F2}" type="pres">
      <dgm:prSet presAssocID="{C750C104-F664-4690-A946-6E963A190601}" presName="spacer" presStyleCnt="0"/>
      <dgm:spPr/>
    </dgm:pt>
    <dgm:pt modelId="{B07535FD-3608-7048-B792-264E834BD5CC}" type="pres">
      <dgm:prSet presAssocID="{02E7A457-35FF-4BED-B1AE-BD999239158C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28DA92E-2522-4F4D-A1D2-C99784F58DD0}" type="pres">
      <dgm:prSet presAssocID="{8266940F-95A9-4240-8EEF-3F216B2597C6}" presName="spacer" presStyleCnt="0"/>
      <dgm:spPr/>
    </dgm:pt>
    <dgm:pt modelId="{6164EBA6-D813-5A4C-A6E2-D1E049388008}" type="pres">
      <dgm:prSet presAssocID="{84862490-C7ED-4E42-81BA-F88AA66C849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A81D669-84CD-9548-AA0F-C00C1E48849B}" type="pres">
      <dgm:prSet presAssocID="{4784D137-4DDD-45FE-A334-83A5A0FE4A64}" presName="spacer" presStyleCnt="0"/>
      <dgm:spPr/>
    </dgm:pt>
    <dgm:pt modelId="{50436BF5-5732-AC40-83A3-A19BAF21D1B8}" type="pres">
      <dgm:prSet presAssocID="{5C42EF42-97B0-4994-9CC8-EF717EE3C7AA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9C63A06-C2D2-4D1F-8BB1-D4300C5B3CEB}" srcId="{253C5C96-697B-404D-89BD-CABC2F4C22F4}" destId="{84862490-C7ED-4E42-81BA-F88AA66C8498}" srcOrd="4" destOrd="0" parTransId="{97D4FFE7-7339-459B-A483-F9007C2F4417}" sibTransId="{4784D137-4DDD-45FE-A334-83A5A0FE4A64}"/>
    <dgm:cxn modelId="{12E3C72A-20BC-ED49-B371-BB47D4D2CEC2}" type="presOf" srcId="{02E7A457-35FF-4BED-B1AE-BD999239158C}" destId="{B07535FD-3608-7048-B792-264E834BD5CC}" srcOrd="0" destOrd="0" presId="urn:microsoft.com/office/officeart/2005/8/layout/vList2"/>
    <dgm:cxn modelId="{C6289341-F2F1-8641-9FD7-C8562F09867A}" type="presOf" srcId="{5C42EF42-97B0-4994-9CC8-EF717EE3C7AA}" destId="{50436BF5-5732-AC40-83A3-A19BAF21D1B8}" srcOrd="0" destOrd="0" presId="urn:microsoft.com/office/officeart/2005/8/layout/vList2"/>
    <dgm:cxn modelId="{837CD343-CADF-426C-90C8-EE42EF86C083}" srcId="{253C5C96-697B-404D-89BD-CABC2F4C22F4}" destId="{5C42EF42-97B0-4994-9CC8-EF717EE3C7AA}" srcOrd="5" destOrd="0" parTransId="{CE8B4FB4-818F-439B-A2AD-4FDF0A365EE0}" sibTransId="{6BB1683D-D88E-47A9-8BA6-1F6FCBE0AD1B}"/>
    <dgm:cxn modelId="{5CFD064A-6E45-404E-968B-D0463C8AC512}" srcId="{253C5C96-697B-404D-89BD-CABC2F4C22F4}" destId="{668F2110-2370-41B8-A00E-01A6463C2034}" srcOrd="0" destOrd="0" parTransId="{65C9401A-65B6-4CDE-AF54-755BE5F3D9DD}" sibTransId="{E299AECC-BE5A-4491-9EC5-8077E0512EA6}"/>
    <dgm:cxn modelId="{5480FD52-F953-4288-8B15-E57B572FBE8C}" srcId="{253C5C96-697B-404D-89BD-CABC2F4C22F4}" destId="{A8EC87B8-B5AE-438F-BFA1-E5503EA92AE6}" srcOrd="2" destOrd="0" parTransId="{DE5F2D31-A26D-4B6F-A3B2-E9BDD5461597}" sibTransId="{C750C104-F664-4690-A946-6E963A190601}"/>
    <dgm:cxn modelId="{A488885D-9C51-B047-A51F-3A567BC08169}" type="presOf" srcId="{253C5C96-697B-404D-89BD-CABC2F4C22F4}" destId="{FC46297A-5E6B-9B48-8BF5-E8A515660BE8}" srcOrd="0" destOrd="0" presId="urn:microsoft.com/office/officeart/2005/8/layout/vList2"/>
    <dgm:cxn modelId="{A2DA046A-9347-344D-918A-F48C4454F098}" type="presOf" srcId="{84862490-C7ED-4E42-81BA-F88AA66C8498}" destId="{6164EBA6-D813-5A4C-A6E2-D1E049388008}" srcOrd="0" destOrd="0" presId="urn:microsoft.com/office/officeart/2005/8/layout/vList2"/>
    <dgm:cxn modelId="{03FF497B-7021-F74C-83CD-183BC3A00641}" type="presOf" srcId="{CF46CED0-2E3A-444B-86FF-9F2DD02E7D6D}" destId="{B5C7F8AE-678E-A34E-BD19-9722E5793289}" srcOrd="0" destOrd="0" presId="urn:microsoft.com/office/officeart/2005/8/layout/vList2"/>
    <dgm:cxn modelId="{F1426D92-642F-B34D-992E-C5EE40404C9A}" type="presOf" srcId="{A8EC87B8-B5AE-438F-BFA1-E5503EA92AE6}" destId="{B8AC8715-E6A2-2046-992C-3F1AD22F2143}" srcOrd="0" destOrd="0" presId="urn:microsoft.com/office/officeart/2005/8/layout/vList2"/>
    <dgm:cxn modelId="{FEC42597-9945-964C-93BB-A7775B32A5D3}" type="presOf" srcId="{668F2110-2370-41B8-A00E-01A6463C2034}" destId="{BF1B3CC3-835C-7947-AB3C-C785DC91EF97}" srcOrd="0" destOrd="0" presId="urn:microsoft.com/office/officeart/2005/8/layout/vList2"/>
    <dgm:cxn modelId="{C85DAFA5-E653-487D-9C3D-B52E2736CE9C}" srcId="{253C5C96-697B-404D-89BD-CABC2F4C22F4}" destId="{CF46CED0-2E3A-444B-86FF-9F2DD02E7D6D}" srcOrd="1" destOrd="0" parTransId="{F4AF0943-6607-48D5-BACB-C8F3F21E5631}" sibTransId="{D9E28808-5A31-4C77-87B2-C81F9052CBF5}"/>
    <dgm:cxn modelId="{85B631CB-E67B-454D-B43F-DE7BBBD14081}" srcId="{253C5C96-697B-404D-89BD-CABC2F4C22F4}" destId="{02E7A457-35FF-4BED-B1AE-BD999239158C}" srcOrd="3" destOrd="0" parTransId="{ED9A3438-8FCF-40CB-9AC8-A41F187DCD31}" sibTransId="{8266940F-95A9-4240-8EEF-3F216B2597C6}"/>
    <dgm:cxn modelId="{BECE98B5-8273-8A4E-9CFB-53508047DB9B}" type="presParOf" srcId="{FC46297A-5E6B-9B48-8BF5-E8A515660BE8}" destId="{BF1B3CC3-835C-7947-AB3C-C785DC91EF97}" srcOrd="0" destOrd="0" presId="urn:microsoft.com/office/officeart/2005/8/layout/vList2"/>
    <dgm:cxn modelId="{7C7151B8-116A-8C4A-95A2-857BF43F09E1}" type="presParOf" srcId="{FC46297A-5E6B-9B48-8BF5-E8A515660BE8}" destId="{F98CE321-AE11-3841-913D-2C3C1427B30F}" srcOrd="1" destOrd="0" presId="urn:microsoft.com/office/officeart/2005/8/layout/vList2"/>
    <dgm:cxn modelId="{7FC3032A-7DFE-5147-91C3-CE15C3B4B0DC}" type="presParOf" srcId="{FC46297A-5E6B-9B48-8BF5-E8A515660BE8}" destId="{B5C7F8AE-678E-A34E-BD19-9722E5793289}" srcOrd="2" destOrd="0" presId="urn:microsoft.com/office/officeart/2005/8/layout/vList2"/>
    <dgm:cxn modelId="{B03C1FF7-E615-504C-8375-0D7C6A867C94}" type="presParOf" srcId="{FC46297A-5E6B-9B48-8BF5-E8A515660BE8}" destId="{BC93704B-96CD-304B-A49A-EE0FE18D5AD8}" srcOrd="3" destOrd="0" presId="urn:microsoft.com/office/officeart/2005/8/layout/vList2"/>
    <dgm:cxn modelId="{25805C28-64CD-C449-90B0-C67CF2D0F27B}" type="presParOf" srcId="{FC46297A-5E6B-9B48-8BF5-E8A515660BE8}" destId="{B8AC8715-E6A2-2046-992C-3F1AD22F2143}" srcOrd="4" destOrd="0" presId="urn:microsoft.com/office/officeart/2005/8/layout/vList2"/>
    <dgm:cxn modelId="{67F301DD-9C71-9A44-8021-D798378AC316}" type="presParOf" srcId="{FC46297A-5E6B-9B48-8BF5-E8A515660BE8}" destId="{25BD6723-6D65-1E48-B1F9-7DB8AA6B47F2}" srcOrd="5" destOrd="0" presId="urn:microsoft.com/office/officeart/2005/8/layout/vList2"/>
    <dgm:cxn modelId="{E7A0C1F7-5899-0A4C-B6DF-074ABC8C4746}" type="presParOf" srcId="{FC46297A-5E6B-9B48-8BF5-E8A515660BE8}" destId="{B07535FD-3608-7048-B792-264E834BD5CC}" srcOrd="6" destOrd="0" presId="urn:microsoft.com/office/officeart/2005/8/layout/vList2"/>
    <dgm:cxn modelId="{7D4DE4DE-8B00-AD4E-92C5-BD51D96E8EC3}" type="presParOf" srcId="{FC46297A-5E6B-9B48-8BF5-E8A515660BE8}" destId="{B28DA92E-2522-4F4D-A1D2-C99784F58DD0}" srcOrd="7" destOrd="0" presId="urn:microsoft.com/office/officeart/2005/8/layout/vList2"/>
    <dgm:cxn modelId="{6CC612E5-94E8-AF46-A217-E4782177A64E}" type="presParOf" srcId="{FC46297A-5E6B-9B48-8BF5-E8A515660BE8}" destId="{6164EBA6-D813-5A4C-A6E2-D1E049388008}" srcOrd="8" destOrd="0" presId="urn:microsoft.com/office/officeart/2005/8/layout/vList2"/>
    <dgm:cxn modelId="{53C6BB4A-ECE3-BE4D-8931-2AF9A547FE4F}" type="presParOf" srcId="{FC46297A-5E6B-9B48-8BF5-E8A515660BE8}" destId="{9A81D669-84CD-9548-AA0F-C00C1E48849B}" srcOrd="9" destOrd="0" presId="urn:microsoft.com/office/officeart/2005/8/layout/vList2"/>
    <dgm:cxn modelId="{05B4DA90-3FEA-3E46-9F7F-E13118D907AB}" type="presParOf" srcId="{FC46297A-5E6B-9B48-8BF5-E8A515660BE8}" destId="{50436BF5-5732-AC40-83A3-A19BAF21D1B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C49E2A-BD03-4F0B-9CC6-9EBEA863776B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4C138E7-93BB-47FB-9C6F-39AED2FD8A66}">
      <dgm:prSet/>
      <dgm:spPr/>
      <dgm:t>
        <a:bodyPr/>
        <a:lstStyle/>
        <a:p>
          <a:r>
            <a:rPr lang="es-MX" dirty="0"/>
            <a:t>5) Proporcionar una </a:t>
          </a:r>
          <a:r>
            <a:rPr lang="es-MX" dirty="0">
              <a:highlight>
                <a:srgbClr val="FFFF00"/>
              </a:highlight>
            </a:rPr>
            <a:t>plataforma neutral e inclusiva</a:t>
          </a:r>
          <a:r>
            <a:rPr lang="es-MX" dirty="0"/>
            <a:t> para la cooperación internacional: </a:t>
          </a:r>
          <a:endParaRPr lang="en-US" dirty="0"/>
        </a:p>
      </dgm:t>
    </dgm:pt>
    <dgm:pt modelId="{ADFE0CC4-ABD1-42FE-82E7-CBA59B0AAB15}" type="parTrans" cxnId="{C85BBF33-5A4E-4554-83C9-35B72C0944DF}">
      <dgm:prSet/>
      <dgm:spPr/>
      <dgm:t>
        <a:bodyPr/>
        <a:lstStyle/>
        <a:p>
          <a:endParaRPr lang="en-US"/>
        </a:p>
      </dgm:t>
    </dgm:pt>
    <dgm:pt modelId="{EFDDEC17-785E-46EA-A323-CD5F9AB1B5C8}" type="sibTrans" cxnId="{C85BBF33-5A4E-4554-83C9-35B72C0944DF}">
      <dgm:prSet/>
      <dgm:spPr/>
      <dgm:t>
        <a:bodyPr/>
        <a:lstStyle/>
        <a:p>
          <a:endParaRPr lang="en-US"/>
        </a:p>
      </dgm:t>
    </dgm:pt>
    <dgm:pt modelId="{DEA88317-7CD7-4E80-B687-99BD803B53A3}">
      <dgm:prSet/>
      <dgm:spPr/>
      <dgm:t>
        <a:bodyPr/>
        <a:lstStyle/>
        <a:p>
          <a:r>
            <a:rPr lang="es-MX" dirty="0"/>
            <a:t>establecer </a:t>
          </a:r>
          <a:r>
            <a:rPr lang="es-MX" dirty="0">
              <a:highlight>
                <a:srgbClr val="FFFF00"/>
              </a:highlight>
            </a:rPr>
            <a:t>estándares globales</a:t>
          </a:r>
          <a:r>
            <a:rPr lang="es-MX" dirty="0"/>
            <a:t>, </a:t>
          </a:r>
          <a:endParaRPr lang="en-US" dirty="0"/>
        </a:p>
      </dgm:t>
    </dgm:pt>
    <dgm:pt modelId="{30A80EDB-571F-4A96-8570-751D1BD90262}" type="parTrans" cxnId="{5E0AB455-4096-43F4-AB9B-9361F645CEDB}">
      <dgm:prSet/>
      <dgm:spPr/>
      <dgm:t>
        <a:bodyPr/>
        <a:lstStyle/>
        <a:p>
          <a:endParaRPr lang="en-US"/>
        </a:p>
      </dgm:t>
    </dgm:pt>
    <dgm:pt modelId="{7314B332-E7F4-4CD9-8529-B329B07E124A}" type="sibTrans" cxnId="{5E0AB455-4096-43F4-AB9B-9361F645CEDB}">
      <dgm:prSet/>
      <dgm:spPr/>
      <dgm:t>
        <a:bodyPr/>
        <a:lstStyle/>
        <a:p>
          <a:endParaRPr lang="en-US"/>
        </a:p>
      </dgm:t>
    </dgm:pt>
    <dgm:pt modelId="{7F1E862A-5C79-4A98-853F-D0DB60EEF1A5}">
      <dgm:prSet/>
      <dgm:spPr/>
      <dgm:t>
        <a:bodyPr/>
        <a:lstStyle/>
        <a:p>
          <a:r>
            <a:rPr lang="es-MX" dirty="0"/>
            <a:t>construir un </a:t>
          </a:r>
          <a:r>
            <a:rPr lang="es-MX" dirty="0">
              <a:highlight>
                <a:srgbClr val="FFFF00"/>
              </a:highlight>
            </a:rPr>
            <a:t>marco legal </a:t>
          </a:r>
          <a:r>
            <a:rPr lang="es-MX" dirty="0"/>
            <a:t>internacional y </a:t>
          </a:r>
          <a:endParaRPr lang="en-US" dirty="0"/>
        </a:p>
      </dgm:t>
    </dgm:pt>
    <dgm:pt modelId="{9BD41CA8-7B18-482A-86E1-0C843B3CE4AF}" type="parTrans" cxnId="{D2ED13C3-3984-47B9-95CB-0112B9EE1434}">
      <dgm:prSet/>
      <dgm:spPr/>
      <dgm:t>
        <a:bodyPr/>
        <a:lstStyle/>
        <a:p>
          <a:endParaRPr lang="en-US"/>
        </a:p>
      </dgm:t>
    </dgm:pt>
    <dgm:pt modelId="{D3B920DD-6486-49D7-B6A3-FA2660410C78}" type="sibTrans" cxnId="{D2ED13C3-3984-47B9-95CB-0112B9EE1434}">
      <dgm:prSet/>
      <dgm:spPr/>
      <dgm:t>
        <a:bodyPr/>
        <a:lstStyle/>
        <a:p>
          <a:endParaRPr lang="en-US"/>
        </a:p>
      </dgm:t>
    </dgm:pt>
    <dgm:pt modelId="{E62FAABB-348C-4E53-830E-B29963EB7B52}">
      <dgm:prSet/>
      <dgm:spPr/>
      <dgm:t>
        <a:bodyPr/>
        <a:lstStyle/>
        <a:p>
          <a:r>
            <a:rPr lang="es-MX" dirty="0"/>
            <a:t>crear </a:t>
          </a:r>
          <a:r>
            <a:rPr lang="es-MX" dirty="0">
              <a:highlight>
                <a:srgbClr val="FFFF00"/>
              </a:highlight>
            </a:rPr>
            <a:t>incentivos </a:t>
          </a:r>
          <a:r>
            <a:rPr lang="es-MX" dirty="0"/>
            <a:t>para su cumplimiento;</a:t>
          </a:r>
          <a:endParaRPr lang="en-US" dirty="0"/>
        </a:p>
      </dgm:t>
    </dgm:pt>
    <dgm:pt modelId="{79E69BFE-7E8F-4A86-8BE1-10845C6972CE}" type="parTrans" cxnId="{14CB299D-50A1-4AA6-BA40-5D061D1B91F4}">
      <dgm:prSet/>
      <dgm:spPr/>
      <dgm:t>
        <a:bodyPr/>
        <a:lstStyle/>
        <a:p>
          <a:endParaRPr lang="en-US"/>
        </a:p>
      </dgm:t>
    </dgm:pt>
    <dgm:pt modelId="{E63C9D60-9FA0-4DBB-B386-D0B85ADF3AA1}" type="sibTrans" cxnId="{14CB299D-50A1-4AA6-BA40-5D061D1B91F4}">
      <dgm:prSet/>
      <dgm:spPr/>
      <dgm:t>
        <a:bodyPr/>
        <a:lstStyle/>
        <a:p>
          <a:endParaRPr lang="en-US"/>
        </a:p>
      </dgm:t>
    </dgm:pt>
    <dgm:pt modelId="{10549474-07CD-49D6-B7E8-068390A64C17}">
      <dgm:prSet/>
      <dgm:spPr/>
      <dgm:t>
        <a:bodyPr/>
        <a:lstStyle/>
        <a:p>
          <a:r>
            <a:rPr lang="es-MX" dirty="0"/>
            <a:t>asi como, fomentar la </a:t>
          </a:r>
          <a:r>
            <a:rPr lang="es-MX" dirty="0">
              <a:highlight>
                <a:srgbClr val="FFFF00"/>
              </a:highlight>
            </a:rPr>
            <a:t>confianza</a:t>
          </a:r>
          <a:r>
            <a:rPr lang="es-MX" dirty="0"/>
            <a:t> entre las naciones</a:t>
          </a:r>
          <a:endParaRPr lang="en-US" dirty="0"/>
        </a:p>
      </dgm:t>
    </dgm:pt>
    <dgm:pt modelId="{44C79CE7-B256-4C7C-B7C6-92B73355A6FF}" type="parTrans" cxnId="{995A6692-C6B0-45CE-9EE7-38534724CE98}">
      <dgm:prSet/>
      <dgm:spPr/>
      <dgm:t>
        <a:bodyPr/>
        <a:lstStyle/>
        <a:p>
          <a:endParaRPr lang="en-US"/>
        </a:p>
      </dgm:t>
    </dgm:pt>
    <dgm:pt modelId="{93778AAA-EDDF-41D3-ABD8-3A711460F03C}" type="sibTrans" cxnId="{995A6692-C6B0-45CE-9EE7-38534724CE98}">
      <dgm:prSet/>
      <dgm:spPr/>
      <dgm:t>
        <a:bodyPr/>
        <a:lstStyle/>
        <a:p>
          <a:endParaRPr lang="en-US"/>
        </a:p>
      </dgm:t>
    </dgm:pt>
    <dgm:pt modelId="{7B3DACC0-4FFF-47B3-88D6-04C7B5548B93}">
      <dgm:prSet/>
      <dgm:spPr/>
      <dgm:t>
        <a:bodyPr/>
        <a:lstStyle/>
        <a:p>
          <a:r>
            <a:rPr lang="es-MX" dirty="0"/>
            <a:t>para </a:t>
          </a:r>
          <a:r>
            <a:rPr lang="es-MX" dirty="0">
              <a:highlight>
                <a:srgbClr val="FFFF00"/>
              </a:highlight>
            </a:rPr>
            <a:t>garantizar</a:t>
          </a:r>
          <a:r>
            <a:rPr lang="es-MX" dirty="0"/>
            <a:t> el </a:t>
          </a:r>
          <a:r>
            <a:rPr lang="es-MX" dirty="0">
              <a:highlight>
                <a:srgbClr val="FFFF00"/>
              </a:highlight>
            </a:rPr>
            <a:t>acceso global </a:t>
          </a:r>
          <a:r>
            <a:rPr lang="es-MX" dirty="0"/>
            <a:t>a los beneficios de la IAG.</a:t>
          </a:r>
          <a:endParaRPr lang="en-US" dirty="0"/>
        </a:p>
      </dgm:t>
    </dgm:pt>
    <dgm:pt modelId="{31D7F9B7-6B4E-4280-9236-A13CDD45E0CD}" type="parTrans" cxnId="{70CE1255-01CB-4608-805A-668A4379A24A}">
      <dgm:prSet/>
      <dgm:spPr/>
      <dgm:t>
        <a:bodyPr/>
        <a:lstStyle/>
        <a:p>
          <a:endParaRPr lang="en-US"/>
        </a:p>
      </dgm:t>
    </dgm:pt>
    <dgm:pt modelId="{6F919548-54B7-4326-9CE3-BF8FA292E9BA}" type="sibTrans" cxnId="{70CE1255-01CB-4608-805A-668A4379A24A}">
      <dgm:prSet/>
      <dgm:spPr/>
      <dgm:t>
        <a:bodyPr/>
        <a:lstStyle/>
        <a:p>
          <a:endParaRPr lang="en-US"/>
        </a:p>
      </dgm:t>
    </dgm:pt>
    <dgm:pt modelId="{163DE30D-F5A5-6A4D-8CFC-8BA09BF60CB1}" type="pres">
      <dgm:prSet presAssocID="{D3C49E2A-BD03-4F0B-9CC6-9EBEA863776B}" presName="vert0" presStyleCnt="0">
        <dgm:presLayoutVars>
          <dgm:dir/>
          <dgm:animOne val="branch"/>
          <dgm:animLvl val="lvl"/>
        </dgm:presLayoutVars>
      </dgm:prSet>
      <dgm:spPr/>
    </dgm:pt>
    <dgm:pt modelId="{1DB6BCAF-DFD5-3648-B1B2-96DADB45704B}" type="pres">
      <dgm:prSet presAssocID="{84C138E7-93BB-47FB-9C6F-39AED2FD8A66}" presName="thickLine" presStyleLbl="alignNode1" presStyleIdx="0" presStyleCnt="6"/>
      <dgm:spPr/>
    </dgm:pt>
    <dgm:pt modelId="{80D3437C-BDF4-C647-B72A-163E8F813754}" type="pres">
      <dgm:prSet presAssocID="{84C138E7-93BB-47FB-9C6F-39AED2FD8A66}" presName="horz1" presStyleCnt="0"/>
      <dgm:spPr/>
    </dgm:pt>
    <dgm:pt modelId="{8A99C8BF-33B8-D74C-91FB-35A218051BC3}" type="pres">
      <dgm:prSet presAssocID="{84C138E7-93BB-47FB-9C6F-39AED2FD8A66}" presName="tx1" presStyleLbl="revTx" presStyleIdx="0" presStyleCnt="6"/>
      <dgm:spPr/>
    </dgm:pt>
    <dgm:pt modelId="{6124C8A1-12FA-BB44-9AA7-D756121F9DCC}" type="pres">
      <dgm:prSet presAssocID="{84C138E7-93BB-47FB-9C6F-39AED2FD8A66}" presName="vert1" presStyleCnt="0"/>
      <dgm:spPr/>
    </dgm:pt>
    <dgm:pt modelId="{1C38EF51-81A3-9A4D-BB73-9585A36B7B1C}" type="pres">
      <dgm:prSet presAssocID="{DEA88317-7CD7-4E80-B687-99BD803B53A3}" presName="thickLine" presStyleLbl="alignNode1" presStyleIdx="1" presStyleCnt="6"/>
      <dgm:spPr/>
    </dgm:pt>
    <dgm:pt modelId="{74E59379-D664-BD4E-B4C7-83E821BB815C}" type="pres">
      <dgm:prSet presAssocID="{DEA88317-7CD7-4E80-B687-99BD803B53A3}" presName="horz1" presStyleCnt="0"/>
      <dgm:spPr/>
    </dgm:pt>
    <dgm:pt modelId="{B2ABDDA8-823A-E249-A276-6FA3BD16215F}" type="pres">
      <dgm:prSet presAssocID="{DEA88317-7CD7-4E80-B687-99BD803B53A3}" presName="tx1" presStyleLbl="revTx" presStyleIdx="1" presStyleCnt="6"/>
      <dgm:spPr/>
    </dgm:pt>
    <dgm:pt modelId="{5B01E825-5A85-FE4A-A9FB-A86C79FB4B7F}" type="pres">
      <dgm:prSet presAssocID="{DEA88317-7CD7-4E80-B687-99BD803B53A3}" presName="vert1" presStyleCnt="0"/>
      <dgm:spPr/>
    </dgm:pt>
    <dgm:pt modelId="{CA04AC46-E64F-7C4B-A926-C67336D5363B}" type="pres">
      <dgm:prSet presAssocID="{7F1E862A-5C79-4A98-853F-D0DB60EEF1A5}" presName="thickLine" presStyleLbl="alignNode1" presStyleIdx="2" presStyleCnt="6"/>
      <dgm:spPr/>
    </dgm:pt>
    <dgm:pt modelId="{C24EC46D-DABB-624C-95AB-DE600E7181CF}" type="pres">
      <dgm:prSet presAssocID="{7F1E862A-5C79-4A98-853F-D0DB60EEF1A5}" presName="horz1" presStyleCnt="0"/>
      <dgm:spPr/>
    </dgm:pt>
    <dgm:pt modelId="{C8EF0402-6818-924B-A994-9F9CCB98E37C}" type="pres">
      <dgm:prSet presAssocID="{7F1E862A-5C79-4A98-853F-D0DB60EEF1A5}" presName="tx1" presStyleLbl="revTx" presStyleIdx="2" presStyleCnt="6"/>
      <dgm:spPr/>
    </dgm:pt>
    <dgm:pt modelId="{BC12FF88-B04E-4745-94F2-3F214AD3DBD5}" type="pres">
      <dgm:prSet presAssocID="{7F1E862A-5C79-4A98-853F-D0DB60EEF1A5}" presName="vert1" presStyleCnt="0"/>
      <dgm:spPr/>
    </dgm:pt>
    <dgm:pt modelId="{710E89AD-A569-D641-85B3-136FB34E5C4A}" type="pres">
      <dgm:prSet presAssocID="{E62FAABB-348C-4E53-830E-B29963EB7B52}" presName="thickLine" presStyleLbl="alignNode1" presStyleIdx="3" presStyleCnt="6"/>
      <dgm:spPr/>
    </dgm:pt>
    <dgm:pt modelId="{3371DF10-0E83-AF4C-9C7C-7B429A60F953}" type="pres">
      <dgm:prSet presAssocID="{E62FAABB-348C-4E53-830E-B29963EB7B52}" presName="horz1" presStyleCnt="0"/>
      <dgm:spPr/>
    </dgm:pt>
    <dgm:pt modelId="{07FE7DFC-E1AE-3448-A567-9A843F948657}" type="pres">
      <dgm:prSet presAssocID="{E62FAABB-348C-4E53-830E-B29963EB7B52}" presName="tx1" presStyleLbl="revTx" presStyleIdx="3" presStyleCnt="6"/>
      <dgm:spPr/>
    </dgm:pt>
    <dgm:pt modelId="{189389DD-512F-A74E-A5ED-7148416EF3FF}" type="pres">
      <dgm:prSet presAssocID="{E62FAABB-348C-4E53-830E-B29963EB7B52}" presName="vert1" presStyleCnt="0"/>
      <dgm:spPr/>
    </dgm:pt>
    <dgm:pt modelId="{05953BA7-4A99-3F4C-B379-2D9A3FB317F0}" type="pres">
      <dgm:prSet presAssocID="{10549474-07CD-49D6-B7E8-068390A64C17}" presName="thickLine" presStyleLbl="alignNode1" presStyleIdx="4" presStyleCnt="6"/>
      <dgm:spPr/>
    </dgm:pt>
    <dgm:pt modelId="{9BC09EE1-9B4C-A546-9198-EB7F23E2C319}" type="pres">
      <dgm:prSet presAssocID="{10549474-07CD-49D6-B7E8-068390A64C17}" presName="horz1" presStyleCnt="0"/>
      <dgm:spPr/>
    </dgm:pt>
    <dgm:pt modelId="{C58C3D38-83C3-F542-A555-89C69ED592BF}" type="pres">
      <dgm:prSet presAssocID="{10549474-07CD-49D6-B7E8-068390A64C17}" presName="tx1" presStyleLbl="revTx" presStyleIdx="4" presStyleCnt="6"/>
      <dgm:spPr/>
    </dgm:pt>
    <dgm:pt modelId="{3FDC3DC0-AE42-6F4F-ACB2-54ACB7984C28}" type="pres">
      <dgm:prSet presAssocID="{10549474-07CD-49D6-B7E8-068390A64C17}" presName="vert1" presStyleCnt="0"/>
      <dgm:spPr/>
    </dgm:pt>
    <dgm:pt modelId="{A7FF3A94-7298-1C42-A2FE-0B6AB5EE1D8C}" type="pres">
      <dgm:prSet presAssocID="{7B3DACC0-4FFF-47B3-88D6-04C7B5548B93}" presName="thickLine" presStyleLbl="alignNode1" presStyleIdx="5" presStyleCnt="6"/>
      <dgm:spPr/>
    </dgm:pt>
    <dgm:pt modelId="{BBEA8F08-BC0D-A04A-BE7C-9A776420B6CE}" type="pres">
      <dgm:prSet presAssocID="{7B3DACC0-4FFF-47B3-88D6-04C7B5548B93}" presName="horz1" presStyleCnt="0"/>
      <dgm:spPr/>
    </dgm:pt>
    <dgm:pt modelId="{F72F0620-35FC-0E4F-A5A7-17DD0D8649E0}" type="pres">
      <dgm:prSet presAssocID="{7B3DACC0-4FFF-47B3-88D6-04C7B5548B93}" presName="tx1" presStyleLbl="revTx" presStyleIdx="5" presStyleCnt="6"/>
      <dgm:spPr/>
    </dgm:pt>
    <dgm:pt modelId="{7C77C6F3-0F87-7A45-AD64-6F86044EC7CE}" type="pres">
      <dgm:prSet presAssocID="{7B3DACC0-4FFF-47B3-88D6-04C7B5548B93}" presName="vert1" presStyleCnt="0"/>
      <dgm:spPr/>
    </dgm:pt>
  </dgm:ptLst>
  <dgm:cxnLst>
    <dgm:cxn modelId="{C85BBF33-5A4E-4554-83C9-35B72C0944DF}" srcId="{D3C49E2A-BD03-4F0B-9CC6-9EBEA863776B}" destId="{84C138E7-93BB-47FB-9C6F-39AED2FD8A66}" srcOrd="0" destOrd="0" parTransId="{ADFE0CC4-ABD1-42FE-82E7-CBA59B0AAB15}" sibTransId="{EFDDEC17-785E-46EA-A323-CD5F9AB1B5C8}"/>
    <dgm:cxn modelId="{CE305E36-1A68-C34D-B869-5B3AEEE9921A}" type="presOf" srcId="{10549474-07CD-49D6-B7E8-068390A64C17}" destId="{C58C3D38-83C3-F542-A555-89C69ED592BF}" srcOrd="0" destOrd="0" presId="urn:microsoft.com/office/officeart/2008/layout/LinedList"/>
    <dgm:cxn modelId="{70CE1255-01CB-4608-805A-668A4379A24A}" srcId="{D3C49E2A-BD03-4F0B-9CC6-9EBEA863776B}" destId="{7B3DACC0-4FFF-47B3-88D6-04C7B5548B93}" srcOrd="5" destOrd="0" parTransId="{31D7F9B7-6B4E-4280-9236-A13CDD45E0CD}" sibTransId="{6F919548-54B7-4326-9CE3-BF8FA292E9BA}"/>
    <dgm:cxn modelId="{5E0AB455-4096-43F4-AB9B-9361F645CEDB}" srcId="{D3C49E2A-BD03-4F0B-9CC6-9EBEA863776B}" destId="{DEA88317-7CD7-4E80-B687-99BD803B53A3}" srcOrd="1" destOrd="0" parTransId="{30A80EDB-571F-4A96-8570-751D1BD90262}" sibTransId="{7314B332-E7F4-4CD9-8529-B329B07E124A}"/>
    <dgm:cxn modelId="{489DB666-9D34-F94E-9D9F-3F07A8354AFF}" type="presOf" srcId="{DEA88317-7CD7-4E80-B687-99BD803B53A3}" destId="{B2ABDDA8-823A-E249-A276-6FA3BD16215F}" srcOrd="0" destOrd="0" presId="urn:microsoft.com/office/officeart/2008/layout/LinedList"/>
    <dgm:cxn modelId="{995A6692-C6B0-45CE-9EE7-38534724CE98}" srcId="{D3C49E2A-BD03-4F0B-9CC6-9EBEA863776B}" destId="{10549474-07CD-49D6-B7E8-068390A64C17}" srcOrd="4" destOrd="0" parTransId="{44C79CE7-B256-4C7C-B7C6-92B73355A6FF}" sibTransId="{93778AAA-EDDF-41D3-ABD8-3A711460F03C}"/>
    <dgm:cxn modelId="{14CB299D-50A1-4AA6-BA40-5D061D1B91F4}" srcId="{D3C49E2A-BD03-4F0B-9CC6-9EBEA863776B}" destId="{E62FAABB-348C-4E53-830E-B29963EB7B52}" srcOrd="3" destOrd="0" parTransId="{79E69BFE-7E8F-4A86-8BE1-10845C6972CE}" sibTransId="{E63C9D60-9FA0-4DBB-B386-D0B85ADF3AA1}"/>
    <dgm:cxn modelId="{C093D1AA-30B2-684E-BEA8-0DEB43B06EE0}" type="presOf" srcId="{7B3DACC0-4FFF-47B3-88D6-04C7B5548B93}" destId="{F72F0620-35FC-0E4F-A5A7-17DD0D8649E0}" srcOrd="0" destOrd="0" presId="urn:microsoft.com/office/officeart/2008/layout/LinedList"/>
    <dgm:cxn modelId="{D2ED13C3-3984-47B9-95CB-0112B9EE1434}" srcId="{D3C49E2A-BD03-4F0B-9CC6-9EBEA863776B}" destId="{7F1E862A-5C79-4A98-853F-D0DB60EEF1A5}" srcOrd="2" destOrd="0" parTransId="{9BD41CA8-7B18-482A-86E1-0C843B3CE4AF}" sibTransId="{D3B920DD-6486-49D7-B6A3-FA2660410C78}"/>
    <dgm:cxn modelId="{BB3D46D1-CA70-9D45-8BA2-419EBE09DAD5}" type="presOf" srcId="{E62FAABB-348C-4E53-830E-B29963EB7B52}" destId="{07FE7DFC-E1AE-3448-A567-9A843F948657}" srcOrd="0" destOrd="0" presId="urn:microsoft.com/office/officeart/2008/layout/LinedList"/>
    <dgm:cxn modelId="{AF49CEF1-9E2C-EF47-9DCD-80157826C93F}" type="presOf" srcId="{D3C49E2A-BD03-4F0B-9CC6-9EBEA863776B}" destId="{163DE30D-F5A5-6A4D-8CFC-8BA09BF60CB1}" srcOrd="0" destOrd="0" presId="urn:microsoft.com/office/officeart/2008/layout/LinedList"/>
    <dgm:cxn modelId="{ED6729F7-6756-1440-B678-0644D9C5E2A7}" type="presOf" srcId="{7F1E862A-5C79-4A98-853F-D0DB60EEF1A5}" destId="{C8EF0402-6818-924B-A994-9F9CCB98E37C}" srcOrd="0" destOrd="0" presId="urn:microsoft.com/office/officeart/2008/layout/LinedList"/>
    <dgm:cxn modelId="{CCA547F8-86EF-A84E-96F1-2645258C2A1C}" type="presOf" srcId="{84C138E7-93BB-47FB-9C6F-39AED2FD8A66}" destId="{8A99C8BF-33B8-D74C-91FB-35A218051BC3}" srcOrd="0" destOrd="0" presId="urn:microsoft.com/office/officeart/2008/layout/LinedList"/>
    <dgm:cxn modelId="{2E533EA1-BAC3-B642-A4BE-296C8EA26483}" type="presParOf" srcId="{163DE30D-F5A5-6A4D-8CFC-8BA09BF60CB1}" destId="{1DB6BCAF-DFD5-3648-B1B2-96DADB45704B}" srcOrd="0" destOrd="0" presId="urn:microsoft.com/office/officeart/2008/layout/LinedList"/>
    <dgm:cxn modelId="{76C150B0-9007-C346-93AA-A3EA8FF51C28}" type="presParOf" srcId="{163DE30D-F5A5-6A4D-8CFC-8BA09BF60CB1}" destId="{80D3437C-BDF4-C647-B72A-163E8F813754}" srcOrd="1" destOrd="0" presId="urn:microsoft.com/office/officeart/2008/layout/LinedList"/>
    <dgm:cxn modelId="{08754AB4-8E8E-D14B-848E-3216BB0C8AFE}" type="presParOf" srcId="{80D3437C-BDF4-C647-B72A-163E8F813754}" destId="{8A99C8BF-33B8-D74C-91FB-35A218051BC3}" srcOrd="0" destOrd="0" presId="urn:microsoft.com/office/officeart/2008/layout/LinedList"/>
    <dgm:cxn modelId="{9117E72E-6598-0246-87B8-D551315D5B8A}" type="presParOf" srcId="{80D3437C-BDF4-C647-B72A-163E8F813754}" destId="{6124C8A1-12FA-BB44-9AA7-D756121F9DCC}" srcOrd="1" destOrd="0" presId="urn:microsoft.com/office/officeart/2008/layout/LinedList"/>
    <dgm:cxn modelId="{CEC3441F-8049-CF4E-AC7E-017B1FD9EEC1}" type="presParOf" srcId="{163DE30D-F5A5-6A4D-8CFC-8BA09BF60CB1}" destId="{1C38EF51-81A3-9A4D-BB73-9585A36B7B1C}" srcOrd="2" destOrd="0" presId="urn:microsoft.com/office/officeart/2008/layout/LinedList"/>
    <dgm:cxn modelId="{BE294BDF-4158-8347-A63C-497DA054D7EB}" type="presParOf" srcId="{163DE30D-F5A5-6A4D-8CFC-8BA09BF60CB1}" destId="{74E59379-D664-BD4E-B4C7-83E821BB815C}" srcOrd="3" destOrd="0" presId="urn:microsoft.com/office/officeart/2008/layout/LinedList"/>
    <dgm:cxn modelId="{3D1E01AC-471A-D341-BEB6-CC7ACF67502F}" type="presParOf" srcId="{74E59379-D664-BD4E-B4C7-83E821BB815C}" destId="{B2ABDDA8-823A-E249-A276-6FA3BD16215F}" srcOrd="0" destOrd="0" presId="urn:microsoft.com/office/officeart/2008/layout/LinedList"/>
    <dgm:cxn modelId="{400DC0A6-9A18-0F42-992E-B2A20062A8A9}" type="presParOf" srcId="{74E59379-D664-BD4E-B4C7-83E821BB815C}" destId="{5B01E825-5A85-FE4A-A9FB-A86C79FB4B7F}" srcOrd="1" destOrd="0" presId="urn:microsoft.com/office/officeart/2008/layout/LinedList"/>
    <dgm:cxn modelId="{F9D50488-524F-7E4E-9D1A-69F1D5FCD972}" type="presParOf" srcId="{163DE30D-F5A5-6A4D-8CFC-8BA09BF60CB1}" destId="{CA04AC46-E64F-7C4B-A926-C67336D5363B}" srcOrd="4" destOrd="0" presId="urn:microsoft.com/office/officeart/2008/layout/LinedList"/>
    <dgm:cxn modelId="{5BC770E2-2B46-374E-AB02-97F809375513}" type="presParOf" srcId="{163DE30D-F5A5-6A4D-8CFC-8BA09BF60CB1}" destId="{C24EC46D-DABB-624C-95AB-DE600E7181CF}" srcOrd="5" destOrd="0" presId="urn:microsoft.com/office/officeart/2008/layout/LinedList"/>
    <dgm:cxn modelId="{8AF02E1D-7F5E-2F49-9B77-2F1CCB4C877A}" type="presParOf" srcId="{C24EC46D-DABB-624C-95AB-DE600E7181CF}" destId="{C8EF0402-6818-924B-A994-9F9CCB98E37C}" srcOrd="0" destOrd="0" presId="urn:microsoft.com/office/officeart/2008/layout/LinedList"/>
    <dgm:cxn modelId="{062AC810-9760-564B-B55B-ED39A9582E5F}" type="presParOf" srcId="{C24EC46D-DABB-624C-95AB-DE600E7181CF}" destId="{BC12FF88-B04E-4745-94F2-3F214AD3DBD5}" srcOrd="1" destOrd="0" presId="urn:microsoft.com/office/officeart/2008/layout/LinedList"/>
    <dgm:cxn modelId="{56FD1AB4-7AE8-6D47-B2FD-C939EB0ED513}" type="presParOf" srcId="{163DE30D-F5A5-6A4D-8CFC-8BA09BF60CB1}" destId="{710E89AD-A569-D641-85B3-136FB34E5C4A}" srcOrd="6" destOrd="0" presId="urn:microsoft.com/office/officeart/2008/layout/LinedList"/>
    <dgm:cxn modelId="{0F54158D-8245-504E-BFD0-6EF3ED0E7AEF}" type="presParOf" srcId="{163DE30D-F5A5-6A4D-8CFC-8BA09BF60CB1}" destId="{3371DF10-0E83-AF4C-9C7C-7B429A60F953}" srcOrd="7" destOrd="0" presId="urn:microsoft.com/office/officeart/2008/layout/LinedList"/>
    <dgm:cxn modelId="{A7903398-E9E1-2F46-A091-816840B519A6}" type="presParOf" srcId="{3371DF10-0E83-AF4C-9C7C-7B429A60F953}" destId="{07FE7DFC-E1AE-3448-A567-9A843F948657}" srcOrd="0" destOrd="0" presId="urn:microsoft.com/office/officeart/2008/layout/LinedList"/>
    <dgm:cxn modelId="{C2AE2914-898E-CE42-894A-6AA264CFE3D5}" type="presParOf" srcId="{3371DF10-0E83-AF4C-9C7C-7B429A60F953}" destId="{189389DD-512F-A74E-A5ED-7148416EF3FF}" srcOrd="1" destOrd="0" presId="urn:microsoft.com/office/officeart/2008/layout/LinedList"/>
    <dgm:cxn modelId="{D606761C-3423-3844-818D-5572A91D9397}" type="presParOf" srcId="{163DE30D-F5A5-6A4D-8CFC-8BA09BF60CB1}" destId="{05953BA7-4A99-3F4C-B379-2D9A3FB317F0}" srcOrd="8" destOrd="0" presId="urn:microsoft.com/office/officeart/2008/layout/LinedList"/>
    <dgm:cxn modelId="{7C05B3A8-7D99-3048-9465-44D6A98372B1}" type="presParOf" srcId="{163DE30D-F5A5-6A4D-8CFC-8BA09BF60CB1}" destId="{9BC09EE1-9B4C-A546-9198-EB7F23E2C319}" srcOrd="9" destOrd="0" presId="urn:microsoft.com/office/officeart/2008/layout/LinedList"/>
    <dgm:cxn modelId="{7B19BA8C-E6AF-4442-AAEA-931FFE1DF697}" type="presParOf" srcId="{9BC09EE1-9B4C-A546-9198-EB7F23E2C319}" destId="{C58C3D38-83C3-F542-A555-89C69ED592BF}" srcOrd="0" destOrd="0" presId="urn:microsoft.com/office/officeart/2008/layout/LinedList"/>
    <dgm:cxn modelId="{4BD81D7A-DF42-EC4B-B187-A569F9D2B796}" type="presParOf" srcId="{9BC09EE1-9B4C-A546-9198-EB7F23E2C319}" destId="{3FDC3DC0-AE42-6F4F-ACB2-54ACB7984C28}" srcOrd="1" destOrd="0" presId="urn:microsoft.com/office/officeart/2008/layout/LinedList"/>
    <dgm:cxn modelId="{E25541B4-1D40-DA4A-80D6-32B06E8A8855}" type="presParOf" srcId="{163DE30D-F5A5-6A4D-8CFC-8BA09BF60CB1}" destId="{A7FF3A94-7298-1C42-A2FE-0B6AB5EE1D8C}" srcOrd="10" destOrd="0" presId="urn:microsoft.com/office/officeart/2008/layout/LinedList"/>
    <dgm:cxn modelId="{586DB0D2-CAD9-B743-B010-D61A9994EC6E}" type="presParOf" srcId="{163DE30D-F5A5-6A4D-8CFC-8BA09BF60CB1}" destId="{BBEA8F08-BC0D-A04A-BE7C-9A776420B6CE}" srcOrd="11" destOrd="0" presId="urn:microsoft.com/office/officeart/2008/layout/LinedList"/>
    <dgm:cxn modelId="{18317ED9-54DE-C445-AF44-A7CA8BDD7ECB}" type="presParOf" srcId="{BBEA8F08-BC0D-A04A-BE7C-9A776420B6CE}" destId="{F72F0620-35FC-0E4F-A5A7-17DD0D8649E0}" srcOrd="0" destOrd="0" presId="urn:microsoft.com/office/officeart/2008/layout/LinedList"/>
    <dgm:cxn modelId="{8045C3E1-3455-0042-B314-C276C4B37CFB}" type="presParOf" srcId="{BBEA8F08-BC0D-A04A-BE7C-9A776420B6CE}" destId="{7C77C6F3-0F87-7A45-AD64-6F86044EC7C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B3CC3-835C-7947-AB3C-C785DC91EF97}">
      <dsp:nvSpPr>
        <dsp:cNvPr id="0" name=""/>
        <dsp:cNvSpPr/>
      </dsp:nvSpPr>
      <dsp:spPr>
        <a:xfrm>
          <a:off x="0" y="101516"/>
          <a:ext cx="6900512" cy="8384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Consecuencias irreversibles</a:t>
          </a:r>
          <a:endParaRPr lang="en-US" sz="2100" kern="1200"/>
        </a:p>
      </dsp:txBody>
      <dsp:txXfrm>
        <a:off x="40930" y="142446"/>
        <a:ext cx="6818652" cy="756591"/>
      </dsp:txXfrm>
    </dsp:sp>
    <dsp:sp modelId="{B5C7F8AE-678E-A34E-BD19-9722E5793289}">
      <dsp:nvSpPr>
        <dsp:cNvPr id="0" name=""/>
        <dsp:cNvSpPr/>
      </dsp:nvSpPr>
      <dsp:spPr>
        <a:xfrm>
          <a:off x="0" y="1000447"/>
          <a:ext cx="6900512" cy="838451"/>
        </a:xfrm>
        <a:prstGeom prst="roundRect">
          <a:avLst/>
        </a:prstGeom>
        <a:solidFill>
          <a:schemeClr val="accent2">
            <a:hueOff val="1288722"/>
            <a:satOff val="-3699"/>
            <a:lumOff val="-5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Armas de Destrucción Masiva</a:t>
          </a:r>
          <a:endParaRPr lang="en-US" sz="2100" kern="1200"/>
        </a:p>
      </dsp:txBody>
      <dsp:txXfrm>
        <a:off x="40930" y="1041377"/>
        <a:ext cx="6818652" cy="756591"/>
      </dsp:txXfrm>
    </dsp:sp>
    <dsp:sp modelId="{B8AC8715-E6A2-2046-992C-3F1AD22F2143}">
      <dsp:nvSpPr>
        <dsp:cNvPr id="0" name=""/>
        <dsp:cNvSpPr/>
      </dsp:nvSpPr>
      <dsp:spPr>
        <a:xfrm>
          <a:off x="0" y="1899379"/>
          <a:ext cx="6900512" cy="838451"/>
        </a:xfrm>
        <a:prstGeom prst="roundRect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Vulnerabilidades Críticas de la Infraestructura</a:t>
          </a:r>
          <a:endParaRPr lang="en-US" sz="2100" kern="1200"/>
        </a:p>
      </dsp:txBody>
      <dsp:txXfrm>
        <a:off x="40930" y="1940309"/>
        <a:ext cx="6818652" cy="756591"/>
      </dsp:txXfrm>
    </dsp:sp>
    <dsp:sp modelId="{B07535FD-3608-7048-B792-264E834BD5CC}">
      <dsp:nvSpPr>
        <dsp:cNvPr id="0" name=""/>
        <dsp:cNvSpPr/>
      </dsp:nvSpPr>
      <dsp:spPr>
        <a:xfrm>
          <a:off x="0" y="2798310"/>
          <a:ext cx="6900512" cy="838451"/>
        </a:xfrm>
        <a:prstGeom prst="roundRect">
          <a:avLst/>
        </a:prstGeom>
        <a:solidFill>
          <a:schemeClr val="accent2">
            <a:hueOff val="3866168"/>
            <a:satOff val="-11096"/>
            <a:lumOff val="-17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Concentración de poder, desigualdad global e inestabilidad</a:t>
          </a:r>
          <a:endParaRPr lang="en-US" sz="2100" kern="1200"/>
        </a:p>
      </dsp:txBody>
      <dsp:txXfrm>
        <a:off x="40930" y="2839240"/>
        <a:ext cx="6818652" cy="756591"/>
      </dsp:txXfrm>
    </dsp:sp>
    <dsp:sp modelId="{6164EBA6-D813-5A4C-A6E2-D1E049388008}">
      <dsp:nvSpPr>
        <dsp:cNvPr id="0" name=""/>
        <dsp:cNvSpPr/>
      </dsp:nvSpPr>
      <dsp:spPr>
        <a:xfrm>
          <a:off x="0" y="3697241"/>
          <a:ext cx="6900512" cy="838451"/>
        </a:xfrm>
        <a:prstGeom prst="roundRect">
          <a:avLst/>
        </a:prstGeom>
        <a:solidFill>
          <a:schemeClr val="accent2">
            <a:hueOff val="5154890"/>
            <a:satOff val="-14794"/>
            <a:lumOff val="-2368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Riesgos existenciales</a:t>
          </a:r>
          <a:endParaRPr lang="en-US" sz="2100" kern="1200"/>
        </a:p>
      </dsp:txBody>
      <dsp:txXfrm>
        <a:off x="40930" y="3738171"/>
        <a:ext cx="6818652" cy="756591"/>
      </dsp:txXfrm>
    </dsp:sp>
    <dsp:sp modelId="{50436BF5-5732-AC40-83A3-A19BAF21D1B8}">
      <dsp:nvSpPr>
        <dsp:cNvPr id="0" name=""/>
        <dsp:cNvSpPr/>
      </dsp:nvSpPr>
      <dsp:spPr>
        <a:xfrm>
          <a:off x="0" y="4596173"/>
          <a:ext cx="6900512" cy="838451"/>
        </a:xfrm>
        <a:prstGeom prst="round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Pérdida de extraordinarios beneficios futuros para toda la humanidad</a:t>
          </a:r>
          <a:endParaRPr lang="en-US" sz="2100" kern="1200"/>
        </a:p>
      </dsp:txBody>
      <dsp:txXfrm>
        <a:off x="40930" y="4637103"/>
        <a:ext cx="6818652" cy="7565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6BCAF-DFD5-3648-B1B2-96DADB45704B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9C8BF-33B8-D74C-91FB-35A218051BC3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5) Proporcionar una </a:t>
          </a:r>
          <a:r>
            <a:rPr lang="es-MX" sz="2500" kern="1200" dirty="0">
              <a:highlight>
                <a:srgbClr val="FFFF00"/>
              </a:highlight>
            </a:rPr>
            <a:t>plataforma neutral e inclusiva</a:t>
          </a:r>
          <a:r>
            <a:rPr lang="es-MX" sz="2500" kern="1200" dirty="0"/>
            <a:t> para la cooperación internacional: </a:t>
          </a:r>
          <a:endParaRPr lang="en-US" sz="2500" kern="1200" dirty="0"/>
        </a:p>
      </dsp:txBody>
      <dsp:txXfrm>
        <a:off x="0" y="2703"/>
        <a:ext cx="6900512" cy="921789"/>
      </dsp:txXfrm>
    </dsp:sp>
    <dsp:sp modelId="{1C38EF51-81A3-9A4D-BB73-9585A36B7B1C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2">
            <a:hueOff val="1288722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2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BDDA8-823A-E249-A276-6FA3BD16215F}">
      <dsp:nvSpPr>
        <dsp:cNvPr id="0" name=""/>
        <dsp:cNvSpPr/>
      </dsp:nvSpPr>
      <dsp:spPr>
        <a:xfrm>
          <a:off x="0" y="92449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establecer </a:t>
          </a:r>
          <a:r>
            <a:rPr lang="es-MX" sz="2500" kern="1200" dirty="0">
              <a:highlight>
                <a:srgbClr val="FFFF00"/>
              </a:highlight>
            </a:rPr>
            <a:t>estándares globales</a:t>
          </a:r>
          <a:r>
            <a:rPr lang="es-MX" sz="2500" kern="1200" dirty="0"/>
            <a:t>, </a:t>
          </a:r>
          <a:endParaRPr lang="en-US" sz="2500" kern="1200" dirty="0"/>
        </a:p>
      </dsp:txBody>
      <dsp:txXfrm>
        <a:off x="0" y="924492"/>
        <a:ext cx="6900512" cy="921789"/>
      </dsp:txXfrm>
    </dsp:sp>
    <dsp:sp modelId="{CA04AC46-E64F-7C4B-A926-C67336D5363B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F0402-6818-924B-A994-9F9CCB98E37C}">
      <dsp:nvSpPr>
        <dsp:cNvPr id="0" name=""/>
        <dsp:cNvSpPr/>
      </dsp:nvSpPr>
      <dsp:spPr>
        <a:xfrm>
          <a:off x="0" y="1846281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construir un </a:t>
          </a:r>
          <a:r>
            <a:rPr lang="es-MX" sz="2500" kern="1200" dirty="0">
              <a:highlight>
                <a:srgbClr val="FFFF00"/>
              </a:highlight>
            </a:rPr>
            <a:t>marco legal </a:t>
          </a:r>
          <a:r>
            <a:rPr lang="es-MX" sz="2500" kern="1200" dirty="0"/>
            <a:t>internacional y </a:t>
          </a:r>
          <a:endParaRPr lang="en-US" sz="2500" kern="1200" dirty="0"/>
        </a:p>
      </dsp:txBody>
      <dsp:txXfrm>
        <a:off x="0" y="1846281"/>
        <a:ext cx="6900512" cy="921789"/>
      </dsp:txXfrm>
    </dsp:sp>
    <dsp:sp modelId="{710E89AD-A569-D641-85B3-136FB34E5C4A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3866168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8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FE7DFC-E1AE-3448-A567-9A843F948657}">
      <dsp:nvSpPr>
        <dsp:cNvPr id="0" name=""/>
        <dsp:cNvSpPr/>
      </dsp:nvSpPr>
      <dsp:spPr>
        <a:xfrm>
          <a:off x="0" y="2768070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crear </a:t>
          </a:r>
          <a:r>
            <a:rPr lang="es-MX" sz="2500" kern="1200" dirty="0">
              <a:highlight>
                <a:srgbClr val="FFFF00"/>
              </a:highlight>
            </a:rPr>
            <a:t>incentivos </a:t>
          </a:r>
          <a:r>
            <a:rPr lang="es-MX" sz="2500" kern="1200" dirty="0"/>
            <a:t>para su cumplimiento;</a:t>
          </a:r>
          <a:endParaRPr lang="en-US" sz="2500" kern="1200" dirty="0"/>
        </a:p>
      </dsp:txBody>
      <dsp:txXfrm>
        <a:off x="0" y="2768070"/>
        <a:ext cx="6900512" cy="921789"/>
      </dsp:txXfrm>
    </dsp:sp>
    <dsp:sp modelId="{05953BA7-4A99-3F4C-B379-2D9A3FB317F0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5154890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0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8C3D38-83C3-F542-A555-89C69ED592BF}">
      <dsp:nvSpPr>
        <dsp:cNvPr id="0" name=""/>
        <dsp:cNvSpPr/>
      </dsp:nvSpPr>
      <dsp:spPr>
        <a:xfrm>
          <a:off x="0" y="368985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asi como, fomentar la </a:t>
          </a:r>
          <a:r>
            <a:rPr lang="es-MX" sz="2500" kern="1200" dirty="0">
              <a:highlight>
                <a:srgbClr val="FFFF00"/>
              </a:highlight>
            </a:rPr>
            <a:t>confianza</a:t>
          </a:r>
          <a:r>
            <a:rPr lang="es-MX" sz="2500" kern="1200" dirty="0"/>
            <a:t> entre las naciones</a:t>
          </a:r>
          <a:endParaRPr lang="en-US" sz="2500" kern="1200" dirty="0"/>
        </a:p>
      </dsp:txBody>
      <dsp:txXfrm>
        <a:off x="0" y="3689859"/>
        <a:ext cx="6900512" cy="921789"/>
      </dsp:txXfrm>
    </dsp:sp>
    <dsp:sp modelId="{A7FF3A94-7298-1C42-A2FE-0B6AB5EE1D8C}">
      <dsp:nvSpPr>
        <dsp:cNvPr id="0" name=""/>
        <dsp:cNvSpPr/>
      </dsp:nvSpPr>
      <dsp:spPr>
        <a:xfrm>
          <a:off x="0" y="4611648"/>
          <a:ext cx="6900512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2F0620-35FC-0E4F-A5A7-17DD0D8649E0}">
      <dsp:nvSpPr>
        <dsp:cNvPr id="0" name=""/>
        <dsp:cNvSpPr/>
      </dsp:nvSpPr>
      <dsp:spPr>
        <a:xfrm>
          <a:off x="0" y="461164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kern="1200" dirty="0"/>
            <a:t>para </a:t>
          </a:r>
          <a:r>
            <a:rPr lang="es-MX" sz="2500" kern="1200" dirty="0">
              <a:highlight>
                <a:srgbClr val="FFFF00"/>
              </a:highlight>
            </a:rPr>
            <a:t>garantizar</a:t>
          </a:r>
          <a:r>
            <a:rPr lang="es-MX" sz="2500" kern="1200" dirty="0"/>
            <a:t> el </a:t>
          </a:r>
          <a:r>
            <a:rPr lang="es-MX" sz="2500" kern="1200" dirty="0">
              <a:highlight>
                <a:srgbClr val="FFFF00"/>
              </a:highlight>
            </a:rPr>
            <a:t>acceso global </a:t>
          </a:r>
          <a:r>
            <a:rPr lang="es-MX" sz="2500" kern="1200" dirty="0"/>
            <a:t>a los beneficios de la IAG.</a:t>
          </a:r>
          <a:endParaRPr lang="en-US" sz="2500" kern="1200" dirty="0"/>
        </a:p>
      </dsp:txBody>
      <dsp:txXfrm>
        <a:off x="0" y="4611648"/>
        <a:ext cx="6900512" cy="92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F5283-426C-C241-9A47-8D497004DDCD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4C0BA-6499-0540-A307-26DF95A2C6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760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B8ACA5-234B-552F-25DC-CCFC937B1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2CC6EA-5B25-A5B3-65BC-1255C7193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5D695F-F530-1550-A199-C906242A0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D141-B396-3449-B316-9A66E33EB1E4}" type="datetime1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550119-083B-407A-9FAD-72F4C361E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5A5001-5FB1-6BC9-5041-013681079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7528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1B84C-B4C5-B5F0-29D9-E08FE3541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4AA8AD-3DD2-5B20-04B1-AFD058300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47E88A-941B-B4F5-D8DB-5A7B150D7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4A79D-D98D-2F4D-91CE-3988AAA56635}" type="datetime1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EF6651-C7D7-63C1-E83B-73A85C26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58FAB5-C4C9-85F2-08E4-1F3185EEA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59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C2CD8C6-44C0-E265-F06A-F0A303320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3DF12B-86B7-1CAA-7AE8-3F138C7EE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8DED17-BBA8-D9C3-2038-96153892D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8170-A8A2-0846-821D-49AC216B331D}" type="datetime1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51D8B0-A218-9B00-62E0-8F4A1EF61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4905F4-D87C-85BB-D590-4063710A5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847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11BF-BCAD-6658-93E5-F9DDCA701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796910-7BAD-5381-00CE-867F4A5A9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C7D483-7543-063A-4FBD-1296FC11E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73EB9-E845-AF4A-B45A-EF4186B5ADF2}" type="datetime1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4284A2-DC66-30F2-EEFA-5364C4277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07CB2F-4876-EB19-36D6-911099FC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418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ED7C7D-1CEF-7BB8-B911-73C1658CA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60D785-88DD-90E5-A37A-D616DB5BE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241C6F-BF39-DFED-70E5-731114C2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DBFC-12BC-CD41-B5AC-FCBBB96A36C1}" type="datetime1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EAC43D-70E1-0A6C-27CA-752367667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A7384E-7C85-DE1F-6934-5666D4EFE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360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053E1-EFC5-4C52-CC4D-FB0DF4C0D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10DF88-89BA-261B-E401-47235AE14F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FF44DB-F6AD-AEB8-41A1-87C8F0545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BD6F2F-2318-7C14-FFFA-D865866E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C43C-9E77-F640-B365-C7EC0B4CCE28}" type="datetime1">
              <a:rPr lang="es-MX" smtClean="0"/>
              <a:t>14/08/25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586866-5165-0F65-21F2-0467ECE50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17BA73-2D06-C267-A279-2AFEAAE4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97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66F5EB-BDE6-E4D2-2680-8F8B45662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1F0965-3547-52F6-7530-5580D3F6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60EFA4-12B3-5E8C-4AA1-D6065E822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72343C4-28D5-CC87-3650-64107D4B63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9E494A-7E93-8F71-1F09-0A4574BF5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EEF0C8-D430-74FC-B2A6-4298A08B2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897E-1BBC-FF4A-AFDE-8DB1F5AD2F61}" type="datetime1">
              <a:rPr lang="es-MX" smtClean="0"/>
              <a:t>14/08/25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D64287A-D7C2-C42C-5C6D-659E52D8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67609E1-EE5F-69CF-E806-B4CFBE691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75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ED5CA-6BBB-D760-8BF6-307F0666B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0B9F9AB-EB59-7081-FCAC-25E9F871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C45-A48C-5242-8649-1F40B23A89EA}" type="datetime1">
              <a:rPr lang="es-MX" smtClean="0"/>
              <a:t>14/08/25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7A20E8C-9FE0-9518-ED5A-DBE1EE61C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36ACB1-9CC9-015C-ABCB-C98A17A6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962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85B68FB-7839-75E7-DB59-68C13B986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D6CD-D55F-0940-84DE-9278886F7BEA}" type="datetime1">
              <a:rPr lang="es-MX" smtClean="0"/>
              <a:t>14/08/25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DB4872-AE47-0581-CD3F-0EFB229AB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9328B9-A64F-9101-8B83-08B2B4CE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12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AF1710-72DC-3F72-A86D-107F0D32A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A7A7FC-F06C-8934-4F99-116BA01E3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6C2C49-DA72-8959-D840-3247EB5D0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00BCD8-3D52-D70E-1692-0FD81476D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B6A8-E691-AA4E-A302-49ECE7C91ADF}" type="datetime1">
              <a:rPr lang="es-MX" smtClean="0"/>
              <a:t>14/08/25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E3AC7A-47C3-DFA8-4F32-F5F85B4C7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E4B5C4-1A02-B721-49BB-4254403D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73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E2734D-0D37-D1CE-D97B-0519DA813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EFE39D-DE25-D5E3-0383-277786F0B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429520-E226-42D7-5EEA-C376CCFC1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77896C-4B94-B5D6-2396-CDF4FE701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D0889-BFF4-174A-BA6F-2DB575D0DA43}" type="datetime1">
              <a:rPr lang="es-MX" smtClean="0"/>
              <a:t>14/08/25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B37669-0561-89D1-8F27-B42B0644A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7817EE-394B-3F01-8255-A85C17A0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27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7CB5E45-48F1-1DDC-7FFC-030C1BD1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22EC40-9209-AF80-E8EF-BF2483026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898F4-DE87-A4C9-2BD7-C7FDF17B6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60CCD7-479B-8D47-ABF0-98B7B186366C}" type="datetime1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C58480-4E37-2DBF-D47B-0A8FED30F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985028-CDF6-69FB-342B-F33F604E9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CA08FE-5B1A-DA4A-8759-42EC1B9BE0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552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2.jpeg"/><Relationship Id="rId3" Type="http://schemas.openxmlformats.org/officeDocument/2006/relationships/image" Target="https://millennium-project.org/wp-content/uploads/2023/01/jerome.c.glenn_.jpg" TargetMode="External"/><Relationship Id="rId7" Type="http://schemas.openxmlformats.org/officeDocument/2006/relationships/image" Target="https://encrypted-tbn0.gstatic.com/images?q=tbn:ANd9GcSPuMtSdXb3StP92W1n6Azxnhg772L3d9VE7_wm8P0mucf853mKloN6y0HxeuMCSgifxz0&amp;usqp=CAU" TargetMode="External"/><Relationship Id="rId12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https://media.licdn.com/dms/image/v2/C4D03AQFDdpbqoZ_HJQ/profile-displayphoto-shrink_200_200/profile-displayphoto-shrink_200_200/0/1601575840263?e=2147483647&amp;v=beta&amp;t=5m14GR5Su0_7Suz8lpMcJogPziRbeO9a2lsRHmHKVqE" TargetMode="External"/><Relationship Id="rId5" Type="http://schemas.openxmlformats.org/officeDocument/2006/relationships/image" Target="../media/image7.jpeg"/><Relationship Id="rId15" Type="http://schemas.openxmlformats.org/officeDocument/2006/relationships/image" Target="../media/image13.jpeg"/><Relationship Id="rId10" Type="http://schemas.openxmlformats.org/officeDocument/2006/relationships/image" Target="../media/image10.jpeg"/><Relationship Id="rId4" Type="http://schemas.openxmlformats.org/officeDocument/2006/relationships/image" Target="../media/image6.jpeg"/><Relationship Id="rId9" Type="http://schemas.openxmlformats.org/officeDocument/2006/relationships/image" Target="https://eecs.berkeley.edu/wp-content/uploads/2025/01/Stuart-J.-Russell-e1747867639165.jpg" TargetMode="External"/><Relationship Id="rId14" Type="http://schemas.openxmlformats.org/officeDocument/2006/relationships/image" Target="https://futureoflife.org/wp-content/uploads/2024/05/Jaan-Tallinn-FoL-2024_0129-2.jp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2.png"/><Relationship Id="rId3" Type="http://schemas.openxmlformats.org/officeDocument/2006/relationships/image" Target="https://millennium-project.org/wp-content/uploads/2023/01/jerome.c.glenn_.jpg" TargetMode="External"/><Relationship Id="rId7" Type="http://schemas.openxmlformats.org/officeDocument/2006/relationships/image" Target="https://encrypted-tbn0.gstatic.com/images?q=tbn:ANd9GcSPuMtSdXb3StP92W1n6Azxnhg772L3d9VE7_wm8P0mucf853mKloN6y0HxeuMCSgifxz0&amp;usqp=CAU" TargetMode="External"/><Relationship Id="rId12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https://futureoflife.org/wp-content/uploads/2024/05/Jaan-Tallinn-FoL-2024_0129-2.jpg" TargetMode="External"/><Relationship Id="rId5" Type="http://schemas.openxmlformats.org/officeDocument/2006/relationships/image" Target="../media/image7.jpeg"/><Relationship Id="rId15" Type="http://schemas.openxmlformats.org/officeDocument/2006/relationships/image" Target="../media/image13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https://eecs.berkeley.edu/wp-content/uploads/2025/01/Stuart-J.-Russell-e1747867639165.jpg" TargetMode="External"/><Relationship Id="rId1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153EDB2-4AAD-43F4-AE78-4D326C813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3CB7779-72E2-4E92-AE18-6BBC335DD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7625" y="0"/>
            <a:ext cx="11097905" cy="6858000"/>
            <a:chOff x="547625" y="0"/>
            <a:chExt cx="1109790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75B9DA5-08BD-40EA-B06C-3D3CCD06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5" y="0"/>
              <a:ext cx="10345003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E62D72-11EF-40E9-BF23-0FCAEACDD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08673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76336F2-6633-4E26-8760-05F94D87D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75235" y="0"/>
              <a:ext cx="2486322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9F3102E-7749-422F-8F51-A148252B8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7625" y="0"/>
              <a:ext cx="2209181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71191CD-1211-4C40-9D45-449D9BE65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36349" y="0"/>
              <a:ext cx="2209181" cy="6858000"/>
            </a:xfrm>
            <a:custGeom>
              <a:avLst/>
              <a:gdLst>
                <a:gd name="connsiteX0" fmla="*/ 937727 w 2209181"/>
                <a:gd name="connsiteY0" fmla="*/ 0 h 6858000"/>
                <a:gd name="connsiteX1" fmla="*/ 955085 w 2209181"/>
                <a:gd name="connsiteY1" fmla="*/ 0 h 6858000"/>
                <a:gd name="connsiteX2" fmla="*/ 982018 w 2209181"/>
                <a:gd name="connsiteY2" fmla="*/ 25210 h 6858000"/>
                <a:gd name="connsiteX3" fmla="*/ 2202283 w 2209181"/>
                <a:gd name="connsiteY3" fmla="*/ 3810283 h 6858000"/>
                <a:gd name="connsiteX4" fmla="*/ 236958 w 2209181"/>
                <a:gd name="connsiteY4" fmla="*/ 6682507 h 6858000"/>
                <a:gd name="connsiteX5" fmla="*/ 19349 w 2209181"/>
                <a:gd name="connsiteY5" fmla="*/ 6858000 h 6858000"/>
                <a:gd name="connsiteX6" fmla="*/ 0 w 2209181"/>
                <a:gd name="connsiteY6" fmla="*/ 6858000 h 6858000"/>
                <a:gd name="connsiteX7" fmla="*/ 218679 w 2209181"/>
                <a:gd name="connsiteY7" fmla="*/ 6681644 h 6858000"/>
                <a:gd name="connsiteX8" fmla="*/ 2184004 w 2209181"/>
                <a:gd name="connsiteY8" fmla="*/ 3809420 h 6858000"/>
                <a:gd name="connsiteX9" fmla="*/ 963738 w 2209181"/>
                <a:gd name="connsiteY9" fmla="*/ 2434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37727" y="0"/>
                  </a:moveTo>
                  <a:lnTo>
                    <a:pt x="955085" y="0"/>
                  </a:lnTo>
                  <a:lnTo>
                    <a:pt x="982018" y="25210"/>
                  </a:lnTo>
                  <a:cubicBezTo>
                    <a:pt x="1836289" y="886318"/>
                    <a:pt x="2270080" y="2270266"/>
                    <a:pt x="2202283" y="3810283"/>
                  </a:cubicBezTo>
                  <a:cubicBezTo>
                    <a:pt x="2138530" y="5258455"/>
                    <a:pt x="1199288" y="5896573"/>
                    <a:pt x="236958" y="6682507"/>
                  </a:cubicBezTo>
                  <a:lnTo>
                    <a:pt x="19349" y="6858000"/>
                  </a:lnTo>
                  <a:lnTo>
                    <a:pt x="0" y="6858000"/>
                  </a:lnTo>
                  <a:lnTo>
                    <a:pt x="218679" y="6681644"/>
                  </a:lnTo>
                  <a:cubicBezTo>
                    <a:pt x="1181008" y="5895709"/>
                    <a:pt x="2120250" y="5257592"/>
                    <a:pt x="2184004" y="3809420"/>
                  </a:cubicBezTo>
                  <a:cubicBezTo>
                    <a:pt x="2251801" y="2269402"/>
                    <a:pt x="1818009" y="885455"/>
                    <a:pt x="963738" y="24346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DFD4DA28-EB21-A805-8F1E-E0D64C1D2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627" y="869878"/>
            <a:ext cx="7560860" cy="424824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B55E599-D565-E135-32CD-65B745CDE533}"/>
              </a:ext>
            </a:extLst>
          </p:cNvPr>
          <p:cNvSpPr txBox="1"/>
          <p:nvPr/>
        </p:nvSpPr>
        <p:spPr>
          <a:xfrm>
            <a:off x="3240898" y="5789536"/>
            <a:ext cx="6096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i="1" spc="600" dirty="0">
                <a:solidFill>
                  <a:srgbClr val="7F5E39"/>
                </a:solidFill>
              </a:rPr>
              <a:t>Concepción Olavarrieta </a:t>
            </a:r>
          </a:p>
          <a:p>
            <a:pPr algn="ctr"/>
            <a:r>
              <a:rPr lang="es-MX" i="1" spc="600" dirty="0">
                <a:solidFill>
                  <a:srgbClr val="7F5E39"/>
                </a:solidFill>
              </a:rPr>
              <a:t>Julio 2025</a:t>
            </a:r>
          </a:p>
        </p:txBody>
      </p:sp>
      <p:pic>
        <p:nvPicPr>
          <p:cNvPr id="8" name="Imagen 5" descr="logo fondo transparente.png">
            <a:extLst>
              <a:ext uri="{FF2B5EF4-FFF2-40B4-BE49-F238E27FC236}">
                <a16:creationId xmlns:a16="http://schemas.microsoft.com/office/drawing/2014/main" id="{9D227383-4EE4-F436-77D7-578B56F397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751" y="237995"/>
            <a:ext cx="1485833" cy="925348"/>
          </a:xfrm>
          <a:prstGeom prst="rect">
            <a:avLst/>
          </a:prstGeom>
        </p:spPr>
      </p:pic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A25402BC-3287-2741-61E6-4E911F410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1591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8769762-4E8E-B645-02F4-7DEE3A2D70AB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El </a:t>
            </a:r>
            <a:r>
              <a:rPr lang="en-US" sz="2800" dirty="0" err="1">
                <a:effectLst/>
              </a:rPr>
              <a:t>propósito</a:t>
            </a:r>
            <a:r>
              <a:rPr lang="en-US" sz="2800" dirty="0">
                <a:effectLst/>
              </a:rPr>
              <a:t> de la </a:t>
            </a:r>
            <a:r>
              <a:rPr lang="en-US" sz="2800" dirty="0" err="1">
                <a:effectLst/>
                <a:highlight>
                  <a:srgbClr val="FFFF00"/>
                </a:highlight>
              </a:rPr>
              <a:t>gobernanza</a:t>
            </a:r>
            <a:r>
              <a:rPr lang="en-US" sz="2800" dirty="0">
                <a:effectLst/>
                <a:highlight>
                  <a:srgbClr val="FFFF00"/>
                </a:highlight>
              </a:rPr>
              <a:t> de la ONU </a:t>
            </a:r>
            <a:r>
              <a:rPr lang="en-US" sz="2800" dirty="0" err="1">
                <a:effectLst/>
              </a:rPr>
              <a:t>en</a:t>
            </a:r>
            <a:r>
              <a:rPr lang="en-US" sz="2800" dirty="0">
                <a:effectLst/>
              </a:rPr>
              <a:t> la </a:t>
            </a:r>
            <a:r>
              <a:rPr lang="en-US" sz="2800" dirty="0" err="1">
                <a:effectLst/>
              </a:rPr>
              <a:t>transición</a:t>
            </a:r>
            <a:r>
              <a:rPr lang="en-US" sz="2800" dirty="0">
                <a:effectLst/>
              </a:rPr>
              <a:t> a la IAG es </a:t>
            </a:r>
            <a:r>
              <a:rPr lang="en-US" sz="2800" dirty="0" err="1">
                <a:effectLst/>
              </a:rPr>
              <a:t>garantizar</a:t>
            </a:r>
            <a:r>
              <a:rPr lang="en-US" sz="2800" dirty="0">
                <a:effectLst/>
              </a:rPr>
              <a:t> que </a:t>
            </a:r>
            <a:r>
              <a:rPr lang="en-US" sz="2800" dirty="0" err="1">
                <a:effectLst/>
              </a:rPr>
              <a:t>el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  <a:highlight>
                  <a:srgbClr val="FFFF00"/>
                </a:highlight>
              </a:rPr>
              <a:t>desarrollo</a:t>
            </a:r>
            <a:r>
              <a:rPr lang="en-US" sz="2800" dirty="0">
                <a:effectLst/>
                <a:highlight>
                  <a:srgbClr val="FFFF00"/>
                </a:highlight>
              </a:rPr>
              <a:t> y </a:t>
            </a:r>
            <a:r>
              <a:rPr lang="en-US" sz="2800" dirty="0" err="1">
                <a:effectLst/>
                <a:highlight>
                  <a:srgbClr val="FFFF00"/>
                </a:highlight>
              </a:rPr>
              <a:t>el</a:t>
            </a:r>
            <a:r>
              <a:rPr lang="en-US" sz="2800" dirty="0">
                <a:effectLst/>
                <a:highlight>
                  <a:srgbClr val="FFFF00"/>
                </a:highlight>
              </a:rPr>
              <a:t> </a:t>
            </a:r>
            <a:r>
              <a:rPr lang="en-US" sz="2800" dirty="0" err="1">
                <a:effectLst/>
                <a:highlight>
                  <a:srgbClr val="FFFF00"/>
                </a:highlight>
              </a:rPr>
              <a:t>uso</a:t>
            </a:r>
            <a:r>
              <a:rPr lang="en-US" sz="2800" dirty="0">
                <a:effectLst/>
                <a:highlight>
                  <a:srgbClr val="FFFF00"/>
                </a:highlight>
              </a:rPr>
              <a:t> de la IAG </a:t>
            </a:r>
            <a:r>
              <a:rPr lang="en-US" sz="2800" dirty="0" err="1">
                <a:effectLst/>
              </a:rPr>
              <a:t>estén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alineados</a:t>
            </a:r>
            <a:r>
              <a:rPr lang="en-US" sz="2800" dirty="0">
                <a:effectLst/>
              </a:rPr>
              <a:t> con </a:t>
            </a:r>
            <a:r>
              <a:rPr lang="en-US" sz="2800" dirty="0" err="1">
                <a:effectLst/>
              </a:rPr>
              <a:t>los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  <a:highlight>
                  <a:srgbClr val="FFFF00"/>
                </a:highlight>
              </a:rPr>
              <a:t>valores</a:t>
            </a:r>
            <a:r>
              <a:rPr lang="en-US" sz="2800" dirty="0">
                <a:effectLst/>
                <a:highlight>
                  <a:srgbClr val="FFFF00"/>
                </a:highlight>
              </a:rPr>
              <a:t> </a:t>
            </a:r>
            <a:r>
              <a:rPr lang="en-US" sz="2800" dirty="0" err="1">
                <a:effectLst/>
                <a:highlight>
                  <a:srgbClr val="FFFF00"/>
                </a:highlight>
              </a:rPr>
              <a:t>humanos</a:t>
            </a:r>
            <a:r>
              <a:rPr lang="en-US" sz="2800" dirty="0">
                <a:effectLst/>
                <a:highlight>
                  <a:srgbClr val="FFFF00"/>
                </a:highlight>
              </a:rPr>
              <a:t>, la </a:t>
            </a:r>
            <a:r>
              <a:rPr lang="en-US" sz="2800" dirty="0" err="1">
                <a:effectLst/>
                <a:highlight>
                  <a:srgbClr val="FFFF00"/>
                </a:highlight>
              </a:rPr>
              <a:t>seguridad</a:t>
            </a:r>
            <a:r>
              <a:rPr lang="en-US" sz="2800" dirty="0">
                <a:effectLst/>
                <a:highlight>
                  <a:srgbClr val="FFFF00"/>
                </a:highlight>
              </a:rPr>
              <a:t> y </a:t>
            </a:r>
            <a:r>
              <a:rPr lang="en-US" sz="2800" dirty="0" err="1">
                <a:effectLst/>
                <a:highlight>
                  <a:srgbClr val="FFFF00"/>
                </a:highlight>
              </a:rPr>
              <a:t>el</a:t>
            </a:r>
            <a:r>
              <a:rPr lang="en-US" sz="2800" dirty="0">
                <a:effectLst/>
                <a:highlight>
                  <a:srgbClr val="FFFF00"/>
                </a:highlight>
              </a:rPr>
              <a:t> </a:t>
            </a:r>
            <a:r>
              <a:rPr lang="en-US" sz="2800" dirty="0" err="1">
                <a:effectLst/>
                <a:highlight>
                  <a:srgbClr val="FFFF00"/>
                </a:highlight>
              </a:rPr>
              <a:t>desarrollo</a:t>
            </a:r>
            <a:r>
              <a:rPr lang="en-US" sz="2800" dirty="0">
                <a:effectLst/>
                <a:highlight>
                  <a:srgbClr val="FFFF00"/>
                </a:highlight>
              </a:rPr>
              <a:t> </a:t>
            </a:r>
            <a:r>
              <a:rPr lang="en-US" sz="2800" dirty="0" err="1">
                <a:effectLst/>
                <a:highlight>
                  <a:srgbClr val="FFFF00"/>
                </a:highlight>
              </a:rPr>
              <a:t>globales</a:t>
            </a:r>
            <a:r>
              <a:rPr lang="en-US" sz="2800" dirty="0">
                <a:effectLst/>
                <a:highlight>
                  <a:srgbClr val="FFFF00"/>
                </a:highlight>
              </a:rPr>
              <a:t> </a:t>
            </a:r>
            <a:endParaRPr lang="en-US" sz="2800" dirty="0">
              <a:highlight>
                <a:srgbClr val="FFFF00"/>
              </a:highlight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80DC90C-B43D-793F-61E8-4789F29229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738" r="19240" b="-1"/>
          <a:stretch>
            <a:fillRect/>
          </a:stretch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pic>
        <p:nvPicPr>
          <p:cNvPr id="10" name="Imagen 9" descr="logo fondo transparente.png">
            <a:extLst>
              <a:ext uri="{FF2B5EF4-FFF2-40B4-BE49-F238E27FC236}">
                <a16:creationId xmlns:a16="http://schemas.microsoft.com/office/drawing/2014/main" id="{A3D0DF76-2C1B-575E-D64F-57563C4B95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656118"/>
            <a:ext cx="1293767" cy="805733"/>
          </a:xfrm>
          <a:prstGeom prst="rect">
            <a:avLst/>
          </a:prstGeom>
        </p:spPr>
      </p:pic>
      <p:sp>
        <p:nvSpPr>
          <p:cNvPr id="12" name="Marcador de número de diapositiva 11">
            <a:extLst>
              <a:ext uri="{FF2B5EF4-FFF2-40B4-BE49-F238E27FC236}">
                <a16:creationId xmlns:a16="http://schemas.microsoft.com/office/drawing/2014/main" id="{7F797D5D-7E21-7671-4777-574BD6298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8936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315C06A-D03C-23DF-3B87-D818C89DE519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1) </a:t>
            </a:r>
            <a:r>
              <a:rPr lang="en-US" sz="2200" dirty="0" err="1">
                <a:effectLst/>
              </a:rPr>
              <a:t>Impulsar</a:t>
            </a:r>
            <a:r>
              <a:rPr lang="en-US" sz="2200" dirty="0">
                <a:effectLst/>
              </a:rPr>
              <a:t> la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investigación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sobre</a:t>
            </a:r>
            <a:r>
              <a:rPr lang="en-US" sz="2200" dirty="0">
                <a:effectLst/>
              </a:rPr>
              <a:t> la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alineación</a:t>
            </a:r>
            <a:r>
              <a:rPr lang="en-US" sz="2200" dirty="0">
                <a:effectLst/>
                <a:highlight>
                  <a:srgbClr val="FFFF00"/>
                </a:highlight>
              </a:rPr>
              <a:t> y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el</a:t>
            </a:r>
            <a:r>
              <a:rPr lang="en-US" sz="2200" dirty="0">
                <a:effectLst/>
                <a:highlight>
                  <a:srgbClr val="FFFF00"/>
                </a:highlight>
              </a:rPr>
              <a:t> control de la IA </a:t>
            </a:r>
            <a:r>
              <a:rPr lang="en-US" sz="2200" dirty="0">
                <a:effectLst/>
              </a:rPr>
              <a:t>para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identificar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métodos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técnicos</a:t>
            </a:r>
            <a:r>
              <a:rPr lang="en-US" sz="2200" dirty="0">
                <a:effectLst/>
              </a:rPr>
              <a:t> para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dirigir</a:t>
            </a:r>
            <a:r>
              <a:rPr lang="en-US" sz="2200" dirty="0">
                <a:effectLst/>
                <a:highlight>
                  <a:srgbClr val="FFFF00"/>
                </a:highlight>
              </a:rPr>
              <a:t> o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controlar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sistemas</a:t>
            </a:r>
            <a:r>
              <a:rPr lang="en-US" sz="2200" dirty="0">
                <a:effectLst/>
                <a:highlight>
                  <a:srgbClr val="FFFF00"/>
                </a:highlight>
              </a:rPr>
              <a:t> de IA </a:t>
            </a:r>
            <a:r>
              <a:rPr lang="en-US" sz="2200" dirty="0" err="1">
                <a:effectLst/>
              </a:rPr>
              <a:t>cada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vez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más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capaces</a:t>
            </a:r>
            <a:r>
              <a:rPr lang="en-US" sz="2200" dirty="0">
                <a:effectLst/>
              </a:rPr>
              <a:t>; </a:t>
            </a:r>
            <a:endParaRPr lang="en-US" sz="2200" dirty="0"/>
          </a:p>
        </p:txBody>
      </p:sp>
      <p:pic>
        <p:nvPicPr>
          <p:cNvPr id="6" name="Imagen 5" descr="logo fondo transparente.png">
            <a:extLst>
              <a:ext uri="{FF2B5EF4-FFF2-40B4-BE49-F238E27FC236}">
                <a16:creationId xmlns:a16="http://schemas.microsoft.com/office/drawing/2014/main" id="{3C9D7C27-97C0-059B-374C-D7FAD24CA0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5C63C535-2C0D-0085-E48C-DAB52C52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609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C99A53-B6D0-72C1-FBDF-ADB6DB049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BCCF13C-815D-C1AD-A8F5-49D84834906C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2) </a:t>
            </a:r>
            <a:r>
              <a:rPr lang="en-US" sz="2200" dirty="0" err="1">
                <a:effectLst/>
              </a:rPr>
              <a:t>Orientar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el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desarrollo</a:t>
            </a:r>
            <a:r>
              <a:rPr lang="en-US" sz="2200" dirty="0">
                <a:effectLst/>
              </a:rPr>
              <a:t> de la IAG: </a:t>
            </a:r>
            <a:r>
              <a:rPr lang="en-US" sz="2200" dirty="0" err="1">
                <a:effectLst/>
              </a:rPr>
              <a:t>establecer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marcos</a:t>
            </a:r>
            <a:r>
              <a:rPr lang="en-US" sz="2200" dirty="0">
                <a:effectLst/>
                <a:highlight>
                  <a:srgbClr val="FFFF00"/>
                </a:highlight>
              </a:rPr>
              <a:t> que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garanticen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>
                <a:effectLst/>
              </a:rPr>
              <a:t>que se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desarrolle</a:t>
            </a:r>
            <a:r>
              <a:rPr lang="en-US" sz="2200" dirty="0">
                <a:effectLst/>
              </a:rPr>
              <a:t> de forma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responsable</a:t>
            </a:r>
            <a:r>
              <a:rPr lang="en-US" sz="2200" dirty="0">
                <a:effectLst/>
              </a:rPr>
              <a:t>, con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sólidas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medidas</a:t>
            </a:r>
            <a:r>
              <a:rPr lang="en-US" sz="2200" dirty="0">
                <a:effectLst/>
                <a:highlight>
                  <a:srgbClr val="FFFF00"/>
                </a:highlight>
              </a:rPr>
              <a:t> de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seguridad</a:t>
            </a:r>
            <a:r>
              <a:rPr lang="en-US" sz="2200" dirty="0">
                <a:effectLst/>
              </a:rPr>
              <a:t>,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transparencia</a:t>
            </a:r>
            <a:r>
              <a:rPr lang="en-US" sz="2200" dirty="0">
                <a:effectLst/>
              </a:rPr>
              <a:t> y </a:t>
            </a:r>
            <a:r>
              <a:rPr lang="en-US" sz="2200" dirty="0" err="1">
                <a:effectLst/>
              </a:rPr>
              <a:t>en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consonancia</a:t>
            </a:r>
            <a:r>
              <a:rPr lang="en-US" sz="2200" dirty="0">
                <a:effectLst/>
              </a:rPr>
              <a:t> con </a:t>
            </a:r>
            <a:r>
              <a:rPr lang="en-US" sz="2200" dirty="0" err="1">
                <a:effectLst/>
              </a:rPr>
              <a:t>los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valores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humanos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endParaRPr lang="en-US" sz="2200" dirty="0">
              <a:highlight>
                <a:srgbClr val="FFFF00"/>
              </a:highlight>
            </a:endParaRPr>
          </a:p>
        </p:txBody>
      </p:sp>
      <p:pic>
        <p:nvPicPr>
          <p:cNvPr id="4" name="Imagen 3" descr="logo fondo transparente.png">
            <a:extLst>
              <a:ext uri="{FF2B5EF4-FFF2-40B4-BE49-F238E27FC236}">
                <a16:creationId xmlns:a16="http://schemas.microsoft.com/office/drawing/2014/main" id="{358E9963-7903-7D4E-C7AF-41BDF993F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4CD623-FC4F-F814-54F8-150595AD8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9808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179164-3AFB-74AA-8F37-000FC8742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157861E-EB88-7348-C14E-4929C808A6DE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</a:rPr>
              <a:t>3) </a:t>
            </a:r>
            <a:r>
              <a:rPr lang="en-US" sz="2200" dirty="0" err="1">
                <a:effectLst/>
              </a:rPr>
              <a:t>Desarrollar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marcos</a:t>
            </a:r>
            <a:r>
              <a:rPr lang="en-US" sz="2200" dirty="0">
                <a:effectLst/>
                <a:highlight>
                  <a:srgbClr val="FFFF00"/>
                </a:highlight>
              </a:rPr>
              <a:t> de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gobernanza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>
                <a:effectLst/>
              </a:rPr>
              <a:t>para la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implementación</a:t>
            </a:r>
            <a:r>
              <a:rPr lang="en-US" sz="2200" dirty="0">
                <a:effectLst/>
              </a:rPr>
              <a:t> y </a:t>
            </a:r>
            <a:r>
              <a:rPr lang="en-US" sz="2200" dirty="0" err="1">
                <a:effectLst/>
              </a:rPr>
              <a:t>el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uso</a:t>
            </a:r>
            <a:r>
              <a:rPr lang="en-US" sz="2200" dirty="0">
                <a:effectLst/>
              </a:rPr>
              <a:t> de la IAG: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prevenir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el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uso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indebido</a:t>
            </a:r>
            <a:r>
              <a:rPr lang="en-US" sz="2200" dirty="0">
                <a:effectLst/>
              </a:rPr>
              <a:t>,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garantizar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</a:rPr>
              <a:t>el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acceso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equitativo</a:t>
            </a:r>
            <a:r>
              <a:rPr lang="en-US" sz="2200" dirty="0">
                <a:effectLst/>
              </a:rPr>
              <a:t> y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maximizar</a:t>
            </a:r>
            <a:r>
              <a:rPr lang="en-US" sz="2200" dirty="0">
                <a:effectLst/>
              </a:rPr>
              <a:t> sus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beneficios</a:t>
            </a:r>
            <a:r>
              <a:rPr lang="en-US" sz="2200" dirty="0">
                <a:effectLst/>
              </a:rPr>
              <a:t> para la </a:t>
            </a:r>
            <a:r>
              <a:rPr lang="en-US" sz="2200" dirty="0" err="1">
                <a:effectLst/>
              </a:rPr>
              <a:t>humanidad</a:t>
            </a:r>
            <a:r>
              <a:rPr lang="en-US" sz="2200" dirty="0">
                <a:effectLst/>
              </a:rPr>
              <a:t>,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minimizando</a:t>
            </a:r>
            <a:r>
              <a:rPr lang="en-US" sz="2200" dirty="0">
                <a:effectLst/>
              </a:rPr>
              <a:t> al </a:t>
            </a:r>
            <a:r>
              <a:rPr lang="en-US" sz="2200" dirty="0" err="1">
                <a:effectLst/>
              </a:rPr>
              <a:t>mismo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tiempo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los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riesgos</a:t>
            </a:r>
            <a:r>
              <a:rPr lang="en-US" sz="2200" dirty="0">
                <a:effectLst/>
              </a:rPr>
              <a:t>. </a:t>
            </a:r>
            <a:endParaRPr lang="en-US" sz="2200" dirty="0"/>
          </a:p>
        </p:txBody>
      </p:sp>
      <p:pic>
        <p:nvPicPr>
          <p:cNvPr id="4" name="Imagen 3" descr="logo fondo transparente.png">
            <a:extLst>
              <a:ext uri="{FF2B5EF4-FFF2-40B4-BE49-F238E27FC236}">
                <a16:creationId xmlns:a16="http://schemas.microsoft.com/office/drawing/2014/main" id="{3620E20F-122C-3151-01B6-B47D31DF1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EE5802-C154-373A-29B8-AF3F4B3E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7763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401747-4382-E26C-A411-34630CB6B0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BD54660-95B1-0FAC-A4BA-F480BB604E08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. 4) </a:t>
            </a:r>
            <a:r>
              <a:rPr lang="en-US" sz="2800" dirty="0" err="1"/>
              <a:t>Fomentar</a:t>
            </a:r>
            <a:r>
              <a:rPr lang="en-US" sz="2800" dirty="0"/>
              <a:t> </a:t>
            </a:r>
            <a:r>
              <a:rPr lang="en-US" sz="2800" dirty="0" err="1">
                <a:highlight>
                  <a:srgbClr val="FFFF00"/>
                </a:highlight>
              </a:rPr>
              <a:t>visiones</a:t>
            </a:r>
            <a:r>
              <a:rPr lang="en-US" sz="2800" dirty="0">
                <a:highlight>
                  <a:srgbClr val="FFFF00"/>
                </a:highlight>
              </a:rPr>
              <a:t> </a:t>
            </a:r>
            <a:r>
              <a:rPr lang="en-US" sz="2800" dirty="0" err="1">
                <a:highlight>
                  <a:srgbClr val="FFFF00"/>
                </a:highlight>
              </a:rPr>
              <a:t>futuras</a:t>
            </a:r>
            <a:r>
              <a:rPr lang="en-US" sz="2800" dirty="0">
                <a:highlight>
                  <a:srgbClr val="FFFF00"/>
                </a:highlight>
              </a:rPr>
              <a:t> </a:t>
            </a:r>
            <a:r>
              <a:rPr lang="en-US" sz="2800" dirty="0"/>
              <a:t>de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>
                <a:highlight>
                  <a:srgbClr val="FFFF00"/>
                </a:highlight>
              </a:rPr>
              <a:t>IAG </a:t>
            </a:r>
            <a:r>
              <a:rPr lang="en-US" sz="2800" dirty="0" err="1">
                <a:highlight>
                  <a:srgbClr val="FFFF00"/>
                </a:highlight>
              </a:rPr>
              <a:t>beneficiosa</a:t>
            </a:r>
            <a:r>
              <a:rPr lang="en-US" sz="2800" dirty="0"/>
              <a:t>: </a:t>
            </a:r>
            <a:r>
              <a:rPr lang="en-US" sz="2800" dirty="0" err="1"/>
              <a:t>nuevos</a:t>
            </a:r>
            <a:r>
              <a:rPr lang="en-US" sz="2800" dirty="0"/>
              <a:t> </a:t>
            </a:r>
            <a:r>
              <a:rPr lang="en-US" sz="2800" dirty="0" err="1"/>
              <a:t>marcos</a:t>
            </a:r>
            <a:r>
              <a:rPr lang="en-US" sz="2800" dirty="0"/>
              <a:t> para </a:t>
            </a:r>
            <a:r>
              <a:rPr lang="en-US" sz="2800" dirty="0" err="1"/>
              <a:t>el</a:t>
            </a:r>
            <a:r>
              <a:rPr lang="en-US" sz="2800" dirty="0"/>
              <a:t> </a:t>
            </a:r>
            <a:r>
              <a:rPr lang="en-US" sz="2800" dirty="0" err="1">
                <a:highlight>
                  <a:srgbClr val="FFFF00"/>
                </a:highlight>
              </a:rPr>
              <a:t>desarrollo</a:t>
            </a:r>
            <a:r>
              <a:rPr lang="en-US" sz="2800" dirty="0">
                <a:highlight>
                  <a:srgbClr val="FFFF00"/>
                </a:highlight>
              </a:rPr>
              <a:t> social, </a:t>
            </a:r>
            <a:r>
              <a:rPr lang="en-US" sz="2800" dirty="0" err="1">
                <a:highlight>
                  <a:srgbClr val="FFFF00"/>
                </a:highlight>
              </a:rPr>
              <a:t>ambiental</a:t>
            </a:r>
            <a:r>
              <a:rPr lang="en-US" sz="2800" dirty="0">
                <a:highlight>
                  <a:srgbClr val="FFFF00"/>
                </a:highlight>
              </a:rPr>
              <a:t> y </a:t>
            </a:r>
            <a:r>
              <a:rPr lang="en-US" sz="2800" dirty="0" err="1">
                <a:highlight>
                  <a:srgbClr val="FFFF00"/>
                </a:highlight>
              </a:rPr>
              <a:t>económico</a:t>
            </a:r>
            <a:r>
              <a:rPr lang="en-US" sz="2800" dirty="0">
                <a:effectLst/>
                <a:highlight>
                  <a:srgbClr val="FFFF00"/>
                </a:highlight>
              </a:rPr>
              <a:t> </a:t>
            </a:r>
            <a:endParaRPr lang="en-US" sz="2800" dirty="0">
              <a:highlight>
                <a:srgbClr val="FFFF00"/>
              </a:highlight>
            </a:endParaRPr>
          </a:p>
        </p:txBody>
      </p:sp>
      <p:pic>
        <p:nvPicPr>
          <p:cNvPr id="3" name="Imagen 2" descr="logo fondo transparente.png">
            <a:extLst>
              <a:ext uri="{FF2B5EF4-FFF2-40B4-BE49-F238E27FC236}">
                <a16:creationId xmlns:a16="http://schemas.microsoft.com/office/drawing/2014/main" id="{A9D9F3C8-3F3F-B2FE-990D-5B6DD8028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1C2F00-47F5-E588-5A24-3D0AC7C72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79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05593A-4215-0F2B-95BC-5D9EABF7B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uadroTexto 1">
            <a:extLst>
              <a:ext uri="{FF2B5EF4-FFF2-40B4-BE49-F238E27FC236}">
                <a16:creationId xmlns:a16="http://schemas.microsoft.com/office/drawing/2014/main" id="{494A779B-11CF-DC28-A1E6-60500285C7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26663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 descr="logo fondo transparente.png">
            <a:extLst>
              <a:ext uri="{FF2B5EF4-FFF2-40B4-BE49-F238E27FC236}">
                <a16:creationId xmlns:a16="http://schemas.microsoft.com/office/drawing/2014/main" id="{556D3887-D76C-4248-5E3A-C188A01C19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CFBB88-20E2-D19F-1ACF-4020247D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2212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A1D09FD-2217-1764-DC13-B907F92107CB}"/>
              </a:ext>
            </a:extLst>
          </p:cNvPr>
          <p:cNvSpPr txBox="1"/>
          <p:nvPr/>
        </p:nvSpPr>
        <p:spPr>
          <a:xfrm>
            <a:off x="6095999" y="713313"/>
            <a:ext cx="5257801" cy="5431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14300" lvl="0">
              <a:lnSpc>
                <a:spcPct val="150000"/>
              </a:lnSpc>
              <a:spcAft>
                <a:spcPts val="600"/>
              </a:spcAft>
              <a:tabLst>
                <a:tab pos="245110" algn="l"/>
              </a:tabLst>
            </a:pPr>
            <a:r>
              <a:rPr lang="en-US" sz="2800" dirty="0"/>
              <a:t>III. </a:t>
            </a:r>
            <a:r>
              <a:rPr lang="en-US" sz="2800" dirty="0" err="1">
                <a:effectLst/>
              </a:rPr>
              <a:t>Sesión</a:t>
            </a:r>
            <a:r>
              <a:rPr lang="en-US" sz="2800" dirty="0">
                <a:effectLst/>
              </a:rPr>
              <a:t> de la </a:t>
            </a:r>
            <a:r>
              <a:rPr lang="en-US" sz="2800" dirty="0" err="1">
                <a:effectLst/>
              </a:rPr>
              <a:t>Asamblea</a:t>
            </a:r>
            <a:r>
              <a:rPr lang="en-US" sz="2800" dirty="0">
                <a:effectLst/>
              </a:rPr>
              <a:t> General de la ONU </a:t>
            </a:r>
            <a:r>
              <a:rPr lang="en-US" sz="2800" dirty="0" err="1">
                <a:effectLst/>
              </a:rPr>
              <a:t>sobre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consideraciones</a:t>
            </a:r>
            <a:r>
              <a:rPr lang="en-US" sz="2800" dirty="0">
                <a:effectLst/>
              </a:rPr>
              <a:t> clave de la IAG</a:t>
            </a:r>
          </a:p>
        </p:txBody>
      </p:sp>
      <p:pic>
        <p:nvPicPr>
          <p:cNvPr id="6" name="Imagen 5" descr="logo fondo transparente.png">
            <a:extLst>
              <a:ext uri="{FF2B5EF4-FFF2-40B4-BE49-F238E27FC236}">
                <a16:creationId xmlns:a16="http://schemas.microsoft.com/office/drawing/2014/main" id="{C6D2CCA1-B580-D105-9C0C-0D7BB1BE3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7792B28C-A84C-6637-2044-C728802D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120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30D23B-D2F9-D430-46ED-722FA2B06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BC89AB-BACF-32BB-DBFE-2EBA48B8DFFC}"/>
              </a:ext>
            </a:extLst>
          </p:cNvPr>
          <p:cNvSpPr txBox="1"/>
          <p:nvPr/>
        </p:nvSpPr>
        <p:spPr>
          <a:xfrm>
            <a:off x="6095999" y="713313"/>
            <a:ext cx="5257801" cy="5431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>
                <a:effectLst/>
              </a:rPr>
              <a:t>Uno de los mayores </a:t>
            </a:r>
            <a:r>
              <a:rPr lang="en-US" sz="2000">
                <a:effectLst/>
                <a:highlight>
                  <a:srgbClr val="FFFF00"/>
                </a:highlight>
              </a:rPr>
              <a:t>desafíos de la gobernanza </a:t>
            </a:r>
            <a:r>
              <a:rPr lang="en-US" sz="2000">
                <a:effectLst/>
              </a:rPr>
              <a:t>de la IAG es la </a:t>
            </a:r>
            <a:r>
              <a:rPr lang="en-US" sz="2000">
                <a:effectLst/>
                <a:highlight>
                  <a:srgbClr val="FFFF00"/>
                </a:highlight>
              </a:rPr>
              <a:t>incertidumbre</a:t>
            </a:r>
            <a:r>
              <a:rPr lang="en-US" sz="2000">
                <a:effectLst/>
              </a:rPr>
              <a:t> en torno a su futuro </a:t>
            </a:r>
            <a:r>
              <a:rPr lang="en-US" sz="2000">
                <a:effectLst/>
                <a:highlight>
                  <a:srgbClr val="FFFF00"/>
                </a:highlight>
              </a:rPr>
              <a:t>desarrollo tecnológico</a:t>
            </a:r>
            <a:r>
              <a:rPr lang="en-US" sz="2000">
                <a:effectLst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2000">
              <a:effectLst/>
            </a:endParaRPr>
          </a:p>
          <a:p>
            <a:pPr indent="-228600">
              <a:lnSpc>
                <a:spcPct val="9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>
                <a:effectLst/>
              </a:rPr>
              <a:t>Las Naciones Unidas pueden proporcionar una </a:t>
            </a:r>
            <a:r>
              <a:rPr lang="en-US" sz="2000">
                <a:effectLst/>
                <a:highlight>
                  <a:srgbClr val="FFFF00"/>
                </a:highlight>
              </a:rPr>
              <a:t>coordinación internacional crucial </a:t>
            </a:r>
            <a:r>
              <a:rPr lang="en-US" sz="2000">
                <a:effectLst/>
              </a:rPr>
              <a:t>para el desarrollo y uso de la IAG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14BEE5-3B7C-63FD-AFDF-E2B741FEA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BCA08FE-5B1A-DA4A-8759-42EC1B9BE0AD}" type="slidenum">
              <a:rPr lang="en-US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4" name="Imagen 3" descr="logo fondo transparente.png">
            <a:extLst>
              <a:ext uri="{FF2B5EF4-FFF2-40B4-BE49-F238E27FC236}">
                <a16:creationId xmlns:a16="http://schemas.microsoft.com/office/drawing/2014/main" id="{CA0BEAB5-D6CB-0BC7-56FF-D996A709E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528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A8F6266-448C-D616-633B-26B85FE24569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90000"/>
              </a:lnSpc>
              <a:spcBef>
                <a:spcPts val="780"/>
              </a:spcBef>
              <a:spcAft>
                <a:spcPts val="400"/>
              </a:spcAft>
              <a:tabLst>
                <a:tab pos="193675" algn="l"/>
                <a:tab pos="228600" algn="l"/>
              </a:tabLst>
            </a:pPr>
            <a:r>
              <a:rPr lang="en-US" sz="2800" b="1" cap="small" spc="300" dirty="0" err="1">
                <a:effectLst/>
              </a:rPr>
              <a:t>Observatorio</a:t>
            </a:r>
            <a:r>
              <a:rPr lang="en-US" sz="2800" b="1" cap="small" spc="300" dirty="0">
                <a:effectLst/>
              </a:rPr>
              <a:t> Global de la IAG</a:t>
            </a:r>
          </a:p>
          <a:p>
            <a:pPr marL="457200" lvl="0" indent="-342900">
              <a:lnSpc>
                <a:spcPct val="9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 err="1">
                <a:effectLst/>
              </a:rPr>
              <a:t>Monitorear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el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progreso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>
                <a:effectLst/>
              </a:rPr>
              <a:t>de la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investigación</a:t>
            </a:r>
            <a:r>
              <a:rPr lang="en-US" sz="2200" dirty="0">
                <a:effectLst/>
                <a:highlight>
                  <a:srgbClr val="FFFF00"/>
                </a:highlight>
              </a:rPr>
              <a:t> y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el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desarrollo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relacionados</a:t>
            </a:r>
            <a:r>
              <a:rPr lang="en-US" sz="2200" dirty="0">
                <a:effectLst/>
              </a:rPr>
              <a:t> con la IAG </a:t>
            </a:r>
          </a:p>
          <a:p>
            <a:pPr marL="457200" lvl="0" indent="-342900">
              <a:lnSpc>
                <a:spcPct val="9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 err="1">
                <a:effectLst/>
              </a:rPr>
              <a:t>Proporcionar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alertas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tempranas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</a:rPr>
              <a:t>sobre</a:t>
            </a:r>
            <a:r>
              <a:rPr lang="en-US" sz="2200" dirty="0">
                <a:effectLst/>
              </a:rPr>
              <a:t> la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seguridad</a:t>
            </a:r>
            <a:r>
              <a:rPr lang="en-US" sz="2200" dirty="0">
                <a:effectLst/>
              </a:rPr>
              <a:t> de la IA a </a:t>
            </a:r>
            <a:r>
              <a:rPr lang="en-US" sz="2200" dirty="0" err="1">
                <a:effectLst/>
              </a:rPr>
              <a:t>los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Estados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Miembros</a:t>
            </a:r>
            <a:endParaRPr lang="en-US" sz="2200" dirty="0">
              <a:effectLst/>
            </a:endParaRPr>
          </a:p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2200" dirty="0" err="1">
                <a:effectLst/>
              </a:rPr>
              <a:t>Otras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iniciativas</a:t>
            </a:r>
            <a:r>
              <a:rPr lang="en-US" sz="2200" dirty="0">
                <a:effectLst/>
              </a:rPr>
              <a:t> de la ONU:</a:t>
            </a:r>
          </a:p>
          <a:p>
            <a:pPr marL="3429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effectLst/>
              </a:rPr>
              <a:t>Panel </a:t>
            </a:r>
            <a:r>
              <a:rPr lang="en-US" sz="2200" b="1" dirty="0" err="1">
                <a:effectLst/>
              </a:rPr>
              <a:t>Científico</a:t>
            </a:r>
            <a:r>
              <a:rPr lang="en-US" sz="2200" b="1" dirty="0">
                <a:effectLst/>
              </a:rPr>
              <a:t> Internacional Independiente </a:t>
            </a:r>
            <a:r>
              <a:rPr lang="en-US" sz="2200" dirty="0" err="1">
                <a:effectLst/>
              </a:rPr>
              <a:t>sobre</a:t>
            </a:r>
            <a:r>
              <a:rPr lang="en-US" sz="2200" dirty="0">
                <a:effectLst/>
              </a:rPr>
              <a:t> IA, </a:t>
            </a:r>
            <a:r>
              <a:rPr lang="en-US" sz="2200" dirty="0" err="1">
                <a:effectLst/>
              </a:rPr>
              <a:t>creado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por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el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Pacto</a:t>
            </a:r>
            <a:r>
              <a:rPr lang="en-US" sz="2200" dirty="0">
                <a:effectLst/>
              </a:rPr>
              <a:t> Digital Mundial</a:t>
            </a:r>
          </a:p>
          <a:p>
            <a:pPr marL="3429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b="1" dirty="0" err="1">
                <a:effectLst/>
              </a:rPr>
              <a:t>Metodología</a:t>
            </a:r>
            <a:r>
              <a:rPr lang="en-US" sz="2200" b="1" dirty="0">
                <a:effectLst/>
              </a:rPr>
              <a:t> de </a:t>
            </a:r>
            <a:r>
              <a:rPr lang="en-US" sz="2200" b="1" dirty="0" err="1">
                <a:effectLst/>
              </a:rPr>
              <a:t>Evaluación</a:t>
            </a:r>
            <a:r>
              <a:rPr lang="en-US" sz="2200" b="1" dirty="0">
                <a:effectLst/>
              </a:rPr>
              <a:t> </a:t>
            </a:r>
            <a:r>
              <a:rPr lang="en-US" sz="2200" dirty="0">
                <a:effectLst/>
              </a:rPr>
              <a:t>de la </a:t>
            </a:r>
            <a:r>
              <a:rPr lang="en-US" sz="2200" dirty="0" err="1">
                <a:effectLst/>
              </a:rPr>
              <a:t>Preparación</a:t>
            </a:r>
            <a:r>
              <a:rPr lang="en-US" sz="2200" dirty="0">
                <a:effectLst/>
              </a:rPr>
              <a:t> de la UNESCO</a:t>
            </a:r>
          </a:p>
        </p:txBody>
      </p:sp>
      <p:pic>
        <p:nvPicPr>
          <p:cNvPr id="6" name="Imagen 5" descr="logo fondo transparente.png">
            <a:extLst>
              <a:ext uri="{FF2B5EF4-FFF2-40B4-BE49-F238E27FC236}">
                <a16:creationId xmlns:a16="http://schemas.microsoft.com/office/drawing/2014/main" id="{1C23F2A5-6C77-6CF7-186C-6C8499818E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A525303F-72D3-4FA9-EE2D-9EEACCFF4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430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5568B4A-4521-F03B-3E31-4DB21B61B555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14300" marR="615315" lvl="0">
              <a:lnSpc>
                <a:spcPct val="90000"/>
              </a:lnSpc>
              <a:spcBef>
                <a:spcPts val="790"/>
              </a:spcBef>
              <a:spcAft>
                <a:spcPts val="400"/>
              </a:spcAft>
              <a:tabLst>
                <a:tab pos="193675" algn="l"/>
              </a:tabLst>
            </a:pPr>
            <a:r>
              <a:rPr lang="en-US" sz="2400" b="1" cap="small" spc="25" dirty="0">
                <a:effectLst/>
              </a:rPr>
              <a:t>B. Sistema Internacional de </a:t>
            </a:r>
            <a:r>
              <a:rPr lang="en-US" sz="2400" b="1" cap="small" spc="25" dirty="0" err="1">
                <a:effectLst/>
              </a:rPr>
              <a:t>Mejores</a:t>
            </a:r>
            <a:r>
              <a:rPr lang="en-US" sz="2400" b="1" cap="small" spc="25" dirty="0">
                <a:effectLst/>
              </a:rPr>
              <a:t> </a:t>
            </a:r>
            <a:r>
              <a:rPr lang="en-US" sz="2400" b="1" cap="small" spc="25" dirty="0" err="1">
                <a:effectLst/>
              </a:rPr>
              <a:t>Prácticas</a:t>
            </a:r>
            <a:r>
              <a:rPr lang="en-US" sz="2400" b="1" cap="small" spc="25" dirty="0">
                <a:effectLst/>
              </a:rPr>
              <a:t> y </a:t>
            </a:r>
            <a:r>
              <a:rPr lang="en-US" sz="2400" b="1" cap="small" spc="25" dirty="0" err="1">
                <a:effectLst/>
              </a:rPr>
              <a:t>Certificación</a:t>
            </a:r>
            <a:r>
              <a:rPr lang="en-US" sz="2400" b="1" cap="small" spc="25" dirty="0">
                <a:effectLst/>
              </a:rPr>
              <a:t> para </a:t>
            </a:r>
            <a:r>
              <a:rPr lang="en-US" sz="2400" b="1" cap="small" spc="25" dirty="0" err="1">
                <a:effectLst/>
              </a:rPr>
              <a:t>una</a:t>
            </a:r>
            <a:r>
              <a:rPr lang="en-US" sz="2400" b="1" cap="small" spc="25" dirty="0">
                <a:effectLst/>
              </a:rPr>
              <a:t> IAG Segura y </a:t>
            </a:r>
            <a:r>
              <a:rPr lang="en-US" sz="2400" b="1" cap="small" spc="25" dirty="0" err="1">
                <a:effectLst/>
              </a:rPr>
              <a:t>Confiable</a:t>
            </a:r>
            <a:endParaRPr lang="en-US" sz="2400" b="1" cap="small" spc="25" dirty="0">
              <a:effectLst/>
            </a:endParaRPr>
          </a:p>
          <a:p>
            <a:pPr marL="114300" marR="615315" lvl="0">
              <a:lnSpc>
                <a:spcPct val="90000"/>
              </a:lnSpc>
              <a:spcBef>
                <a:spcPts val="790"/>
              </a:spcBef>
              <a:spcAft>
                <a:spcPts val="400"/>
              </a:spcAft>
              <a:tabLst>
                <a:tab pos="193675" algn="l"/>
              </a:tabLst>
            </a:pPr>
            <a:endParaRPr lang="en-US" sz="2200" b="1" cap="small" spc="25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effectLst/>
              </a:rPr>
              <a:t>para: </a:t>
            </a:r>
          </a:p>
          <a:p>
            <a:pPr marL="3429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effectLst/>
              </a:rPr>
              <a:t>Identificar</a:t>
            </a:r>
            <a:r>
              <a:rPr lang="en-US" sz="2200" dirty="0">
                <a:effectLst/>
              </a:rPr>
              <a:t> las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mejores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prácticas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>
                <a:effectLst/>
              </a:rPr>
              <a:t>y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certificar</a:t>
            </a:r>
            <a:r>
              <a:rPr lang="en-US" sz="2200" dirty="0">
                <a:effectLst/>
                <a:highlight>
                  <a:srgbClr val="FFFF00"/>
                </a:highlight>
              </a:rPr>
              <a:t> la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seguridad</a:t>
            </a:r>
            <a:r>
              <a:rPr lang="en-US" sz="2200" dirty="0">
                <a:effectLst/>
                <a:highlight>
                  <a:srgbClr val="FFFF00"/>
                </a:highlight>
              </a:rPr>
              <a:t>,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el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desarrollo</a:t>
            </a:r>
            <a:r>
              <a:rPr lang="en-US" sz="2200" dirty="0">
                <a:effectLst/>
                <a:highlight>
                  <a:srgbClr val="FFFF00"/>
                </a:highlight>
              </a:rPr>
              <a:t> y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el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uso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>
                <a:effectLst/>
              </a:rPr>
              <a:t>de la IAG. </a:t>
            </a:r>
          </a:p>
          <a:p>
            <a:pPr marL="114300" lvl="0">
              <a:lnSpc>
                <a:spcPct val="90000"/>
              </a:lnSpc>
            </a:pPr>
            <a:endParaRPr lang="en-US" sz="2200" dirty="0">
              <a:effectLst/>
            </a:endParaRPr>
          </a:p>
          <a:p>
            <a:pPr marL="3429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effectLst/>
                <a:highlight>
                  <a:srgbClr val="FFFF00"/>
                </a:highlight>
              </a:rPr>
              <a:t>Verificar</a:t>
            </a:r>
            <a:r>
              <a:rPr lang="en-US" sz="2200" dirty="0">
                <a:effectLst/>
                <a:highlight>
                  <a:srgbClr val="FFFF00"/>
                </a:highlight>
              </a:rPr>
              <a:t> la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alineación</a:t>
            </a:r>
            <a:r>
              <a:rPr lang="en-US" sz="2200" dirty="0">
                <a:effectLst/>
                <a:highlight>
                  <a:srgbClr val="FFFF00"/>
                </a:highlight>
              </a:rPr>
              <a:t> de la IAG con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los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</a:rPr>
              <a:t>valores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humanos</a:t>
            </a:r>
            <a:r>
              <a:rPr lang="en-US" sz="2200" dirty="0">
                <a:effectLst/>
              </a:rPr>
              <a:t>, </a:t>
            </a:r>
            <a:r>
              <a:rPr lang="en-US" sz="2200" dirty="0" err="1">
                <a:effectLst/>
              </a:rPr>
              <a:t>el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comportamiento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controlado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>
                <a:effectLst/>
              </a:rPr>
              <a:t>y no </a:t>
            </a:r>
            <a:r>
              <a:rPr lang="en-US" sz="2200" dirty="0" err="1">
                <a:effectLst/>
              </a:rPr>
              <a:t>engañoso</a:t>
            </a:r>
            <a:r>
              <a:rPr lang="en-US" sz="2200" dirty="0">
                <a:effectLst/>
              </a:rPr>
              <a:t>, y </a:t>
            </a:r>
            <a:r>
              <a:rPr lang="en-US" sz="2200" dirty="0" err="1">
                <a:effectLst/>
              </a:rPr>
              <a:t>el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desarrollo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seguro</a:t>
            </a:r>
            <a:r>
              <a:rPr lang="en-US" sz="2200" dirty="0">
                <a:effectLst/>
                <a:highlight>
                  <a:srgbClr val="FFFF00"/>
                </a:highlight>
              </a:rPr>
              <a:t> </a:t>
            </a:r>
          </a:p>
        </p:txBody>
      </p:sp>
      <p:pic>
        <p:nvPicPr>
          <p:cNvPr id="6" name="Imagen 5" descr="logo fondo transparente.png">
            <a:extLst>
              <a:ext uri="{FF2B5EF4-FFF2-40B4-BE49-F238E27FC236}">
                <a16:creationId xmlns:a16="http://schemas.microsoft.com/office/drawing/2014/main" id="{9B4FD159-B52C-5D51-FD03-48E000632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00F3BC73-1B53-D389-E05B-4F56171F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650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2350DA5-D66D-114D-BA9B-4509964774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64310"/>
          <a:stretch>
            <a:fillRect/>
          </a:stretch>
        </p:blipFill>
        <p:spPr>
          <a:xfrm>
            <a:off x="156276" y="4233399"/>
            <a:ext cx="4966869" cy="87721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33CEC15-D84A-4774-60FC-35DB46A61AD3}"/>
              </a:ext>
            </a:extLst>
          </p:cNvPr>
          <p:cNvSpPr txBox="1"/>
          <p:nvPr/>
        </p:nvSpPr>
        <p:spPr>
          <a:xfrm>
            <a:off x="5526156" y="2055813"/>
            <a:ext cx="5827644" cy="41211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GOBERNANZA DE LA TRANSICIÓN HACIA LA INTELIGENCIA ARTIFICIAL GENERAL.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Consideraciones urgentes para la Asamblea General de la ONU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INFORME PARA EL CONSEJO DE PRESIDENTES DE LA ASAMBLEA GENERAL DE LAS  NACIONES UNIDAS (AGNU)</a:t>
            </a:r>
          </a:p>
        </p:txBody>
      </p:sp>
      <p:pic>
        <p:nvPicPr>
          <p:cNvPr id="2" name="Imagen 5" descr="logo fondo transparente.png">
            <a:extLst>
              <a:ext uri="{FF2B5EF4-FFF2-40B4-BE49-F238E27FC236}">
                <a16:creationId xmlns:a16="http://schemas.microsoft.com/office/drawing/2014/main" id="{8680B9BF-34A3-94C2-BB23-C087B3F6E8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76" y="5971081"/>
            <a:ext cx="1002679" cy="624168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52D9C43-90BC-0501-34F9-D4921A15C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327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35412A-2E3A-7457-F149-8DD3C692B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6410352-F418-4B48-E9C6-AADC99726354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cap="small" dirty="0"/>
              <a:t>C. </a:t>
            </a:r>
            <a:r>
              <a:rPr lang="en-US" sz="2400" b="1" cap="small" dirty="0" err="1"/>
              <a:t>Convención</a:t>
            </a:r>
            <a:r>
              <a:rPr lang="en-US" sz="2400" b="1" cap="small" dirty="0"/>
              <a:t> Marco de las </a:t>
            </a:r>
            <a:r>
              <a:rPr lang="en-US" sz="2400" b="1" cap="small" dirty="0" err="1"/>
              <a:t>Naciones</a:t>
            </a:r>
            <a:r>
              <a:rPr lang="en-US" sz="2400" b="1" cap="small" dirty="0"/>
              <a:t> Unidas </a:t>
            </a:r>
            <a:r>
              <a:rPr lang="en-US" sz="2400" b="1" cap="small" dirty="0" err="1"/>
              <a:t>sobre</a:t>
            </a:r>
            <a:r>
              <a:rPr lang="en-US" sz="2400" b="1" cap="small" dirty="0"/>
              <a:t> la IAG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para:</a:t>
            </a:r>
          </a:p>
          <a:p>
            <a:pPr marL="28575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Establecer</a:t>
            </a:r>
            <a:r>
              <a:rPr lang="en-US" sz="2000" dirty="0"/>
              <a:t> </a:t>
            </a:r>
            <a:r>
              <a:rPr lang="en-US" sz="2000" dirty="0" err="1">
                <a:highlight>
                  <a:srgbClr val="FFFF00"/>
                </a:highlight>
              </a:rPr>
              <a:t>objetivos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 err="1">
                <a:highlight>
                  <a:srgbClr val="FFFF00"/>
                </a:highlight>
              </a:rPr>
              <a:t>compartidos</a:t>
            </a:r>
            <a:r>
              <a:rPr lang="en-US" sz="2000" dirty="0">
                <a:highlight>
                  <a:srgbClr val="FFFF00"/>
                </a:highlight>
              </a:rPr>
              <a:t> y </a:t>
            </a:r>
            <a:r>
              <a:rPr lang="en-US" sz="2000" dirty="0" err="1">
                <a:highlight>
                  <a:srgbClr val="FFFF00"/>
                </a:highlight>
              </a:rPr>
              <a:t>protocolos</a:t>
            </a:r>
            <a:r>
              <a:rPr lang="en-US" sz="2000" dirty="0">
                <a:highlight>
                  <a:srgbClr val="FFFF00"/>
                </a:highlight>
              </a:rPr>
              <a:t> flexibles</a:t>
            </a:r>
            <a:r>
              <a:rPr lang="en-US" sz="2000" dirty="0"/>
              <a:t> para </a:t>
            </a:r>
            <a:r>
              <a:rPr lang="en-US" sz="2000" dirty="0" err="1"/>
              <a:t>gestionar</a:t>
            </a:r>
            <a:r>
              <a:rPr lang="en-US" sz="2000" dirty="0"/>
              <a:t> </a:t>
            </a:r>
            <a:r>
              <a:rPr lang="en-US" sz="2000" dirty="0" err="1"/>
              <a:t>los</a:t>
            </a:r>
            <a:r>
              <a:rPr lang="en-US" sz="2000" dirty="0"/>
              <a:t> </a:t>
            </a:r>
            <a:r>
              <a:rPr lang="en-US" sz="2000" dirty="0" err="1">
                <a:highlight>
                  <a:srgbClr val="FFFF00"/>
                </a:highlight>
              </a:rPr>
              <a:t>riesgos</a:t>
            </a:r>
            <a:r>
              <a:rPr lang="en-US" sz="2000" dirty="0"/>
              <a:t> de la IAG y </a:t>
            </a:r>
          </a:p>
          <a:p>
            <a:pPr marL="28575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Garantizar</a:t>
            </a:r>
            <a:r>
              <a:rPr lang="en-US" sz="2000" dirty="0"/>
              <a:t>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>
                <a:highlight>
                  <a:srgbClr val="FFFF00"/>
                </a:highlight>
              </a:rPr>
              <a:t>distribución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 err="1">
                <a:highlight>
                  <a:srgbClr val="FFFF00"/>
                </a:highlight>
              </a:rPr>
              <a:t>equitativa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/>
              <a:t>de </a:t>
            </a:r>
            <a:r>
              <a:rPr lang="en-US" sz="2000" dirty="0" err="1"/>
              <a:t>los</a:t>
            </a:r>
            <a:r>
              <a:rPr lang="en-US" sz="2000" dirty="0"/>
              <a:t> </a:t>
            </a:r>
            <a:r>
              <a:rPr lang="en-US" sz="2000" dirty="0" err="1"/>
              <a:t>beneficios</a:t>
            </a:r>
            <a:r>
              <a:rPr lang="en-US" sz="2000" dirty="0"/>
              <a:t> a </a:t>
            </a:r>
            <a:r>
              <a:rPr lang="en-US" sz="2000" dirty="0" err="1"/>
              <a:t>nivel</a:t>
            </a:r>
            <a:r>
              <a:rPr lang="en-US" sz="2000" dirty="0"/>
              <a:t> </a:t>
            </a:r>
            <a:r>
              <a:rPr lang="en-US" sz="2000" dirty="0" err="1"/>
              <a:t>mundial</a:t>
            </a:r>
            <a:r>
              <a:rPr lang="en-US" sz="2000" dirty="0"/>
              <a:t>. </a:t>
            </a:r>
          </a:p>
          <a:p>
            <a:pPr marL="28575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Definir</a:t>
            </a:r>
            <a:r>
              <a:rPr lang="en-US" sz="2000" dirty="0"/>
              <a:t> </a:t>
            </a:r>
            <a:r>
              <a:rPr lang="en-US" sz="2000" dirty="0" err="1">
                <a:highlight>
                  <a:srgbClr val="FFFF00"/>
                </a:highlight>
              </a:rPr>
              <a:t>niveles</a:t>
            </a:r>
            <a:r>
              <a:rPr lang="en-US" sz="2000" dirty="0">
                <a:highlight>
                  <a:srgbClr val="FFFF00"/>
                </a:highlight>
              </a:rPr>
              <a:t> de </a:t>
            </a:r>
            <a:r>
              <a:rPr lang="en-US" sz="2000" dirty="0" err="1">
                <a:highlight>
                  <a:srgbClr val="FFFF00"/>
                </a:highlight>
              </a:rPr>
              <a:t>riesgo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/>
              <a:t>claros para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establecimiento</a:t>
            </a:r>
            <a:r>
              <a:rPr lang="en-US" sz="2000" dirty="0"/>
              <a:t> de </a:t>
            </a:r>
            <a:r>
              <a:rPr lang="en-US" sz="2000" dirty="0" err="1">
                <a:highlight>
                  <a:srgbClr val="FFFF00"/>
                </a:highlight>
              </a:rPr>
              <a:t>normas</a:t>
            </a:r>
            <a:r>
              <a:rPr lang="en-US" sz="2000" dirty="0">
                <a:highlight>
                  <a:srgbClr val="FFFF00"/>
                </a:highlight>
              </a:rPr>
              <a:t> y </a:t>
            </a:r>
            <a:r>
              <a:rPr lang="en-US" sz="2000" dirty="0" err="1">
                <a:highlight>
                  <a:srgbClr val="FFFF00"/>
                </a:highlight>
              </a:rPr>
              <a:t>regímenes</a:t>
            </a:r>
            <a:r>
              <a:rPr lang="en-US" sz="2000" dirty="0">
                <a:highlight>
                  <a:srgbClr val="FFFF00"/>
                </a:highlight>
              </a:rPr>
              <a:t> de </a:t>
            </a:r>
            <a:r>
              <a:rPr lang="en-US" sz="2000" dirty="0" err="1">
                <a:highlight>
                  <a:srgbClr val="FFFF00"/>
                </a:highlight>
              </a:rPr>
              <a:t>licencias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/>
              <a:t>hasta </a:t>
            </a:r>
            <a:r>
              <a:rPr lang="en-US" sz="2000" dirty="0" err="1"/>
              <a:t>centros</a:t>
            </a:r>
            <a:r>
              <a:rPr lang="en-US" sz="2000" dirty="0"/>
              <a:t> de </a:t>
            </a:r>
            <a:r>
              <a:rPr lang="en-US" sz="2000" dirty="0" err="1"/>
              <a:t>investigación</a:t>
            </a:r>
            <a:r>
              <a:rPr lang="en-US" sz="2000" dirty="0"/>
              <a:t> conjuntos de mayor </a:t>
            </a:r>
            <a:r>
              <a:rPr lang="en-US" sz="2000" dirty="0" err="1"/>
              <a:t>riesgo</a:t>
            </a:r>
            <a:r>
              <a:rPr lang="en-US" sz="2000" dirty="0"/>
              <a:t>, </a:t>
            </a:r>
            <a:r>
              <a:rPr lang="en-US" sz="2000" dirty="0" err="1"/>
              <a:t>así</a:t>
            </a:r>
            <a:r>
              <a:rPr lang="en-US" sz="2000" dirty="0"/>
              <a:t> </a:t>
            </a:r>
            <a:r>
              <a:rPr lang="en-US" sz="2000" dirty="0" err="1"/>
              <a:t>como</a:t>
            </a:r>
            <a:r>
              <a:rPr lang="en-US" sz="2000" dirty="0"/>
              <a:t> </a:t>
            </a:r>
            <a:r>
              <a:rPr lang="en-US" sz="2000" dirty="0" err="1">
                <a:highlight>
                  <a:srgbClr val="FFFF00"/>
                </a:highlight>
              </a:rPr>
              <a:t>líneas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 err="1">
                <a:highlight>
                  <a:srgbClr val="FFFF00"/>
                </a:highlight>
              </a:rPr>
              <a:t>rojas</a:t>
            </a:r>
            <a:r>
              <a:rPr lang="en-US" sz="2000" dirty="0">
                <a:highlight>
                  <a:srgbClr val="FFFF00"/>
                </a:highlight>
              </a:rPr>
              <a:t> o </a:t>
            </a:r>
            <a:r>
              <a:rPr lang="en-US" sz="2000" dirty="0" err="1">
                <a:highlight>
                  <a:srgbClr val="FFFF00"/>
                </a:highlight>
              </a:rPr>
              <a:t>trampas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desarrollo</a:t>
            </a:r>
            <a:r>
              <a:rPr lang="en-US" sz="2000" dirty="0"/>
              <a:t> de la IAG. 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/>
              <a:t>Proporcionaría</a:t>
            </a:r>
            <a:r>
              <a:rPr lang="en-US" sz="2000" dirty="0"/>
              <a:t> </a:t>
            </a:r>
            <a:r>
              <a:rPr lang="en-US" sz="2000" dirty="0">
                <a:highlight>
                  <a:srgbClr val="FFFF00"/>
                </a:highlight>
              </a:rPr>
              <a:t>la base </a:t>
            </a:r>
            <a:r>
              <a:rPr lang="en-US" sz="2000" dirty="0" err="1">
                <a:highlight>
                  <a:srgbClr val="FFFF00"/>
                </a:highlight>
              </a:rPr>
              <a:t>institucional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/>
              <a:t>adaptable </a:t>
            </a:r>
            <a:r>
              <a:rPr lang="en-US" sz="2000" dirty="0" err="1"/>
              <a:t>esencial</a:t>
            </a:r>
            <a:r>
              <a:rPr lang="en-US" sz="2000" dirty="0"/>
              <a:t> para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>
                <a:highlight>
                  <a:srgbClr val="FFFF00"/>
                </a:highlight>
              </a:rPr>
              <a:t>gobernanza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 err="1">
                <a:highlight>
                  <a:srgbClr val="FFFF00"/>
                </a:highlight>
              </a:rPr>
              <a:t>globalmente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dirty="0" err="1">
                <a:highlight>
                  <a:srgbClr val="FFFF00"/>
                </a:highlight>
              </a:rPr>
              <a:t>legítima</a:t>
            </a:r>
            <a:r>
              <a:rPr lang="en-US" sz="2000" dirty="0">
                <a:highlight>
                  <a:srgbClr val="FFFF00"/>
                </a:highlight>
              </a:rPr>
              <a:t>, </a:t>
            </a:r>
            <a:r>
              <a:rPr lang="en-US" sz="2000" dirty="0" err="1">
                <a:highlight>
                  <a:srgbClr val="FFFF00"/>
                </a:highlight>
              </a:rPr>
              <a:t>inclusiva</a:t>
            </a:r>
            <a:r>
              <a:rPr lang="en-US" sz="2000" dirty="0">
                <a:highlight>
                  <a:srgbClr val="FFFF00"/>
                </a:highlight>
              </a:rPr>
              <a:t> y </a:t>
            </a:r>
            <a:r>
              <a:rPr lang="en-US" sz="2000" dirty="0" err="1">
                <a:highlight>
                  <a:srgbClr val="FFFF00"/>
                </a:highlight>
              </a:rPr>
              <a:t>eficaz</a:t>
            </a:r>
            <a:r>
              <a:rPr lang="en-US" sz="2000" dirty="0"/>
              <a:t> de la IAG, </a:t>
            </a:r>
            <a:r>
              <a:rPr lang="en-US" sz="2000" dirty="0" err="1"/>
              <a:t>minimizando</a:t>
            </a:r>
            <a:r>
              <a:rPr lang="en-US" sz="2000" dirty="0"/>
              <a:t> </a:t>
            </a:r>
            <a:r>
              <a:rPr lang="en-US" sz="2000" dirty="0" err="1"/>
              <a:t>los</a:t>
            </a:r>
            <a:r>
              <a:rPr lang="en-US" sz="2000" dirty="0"/>
              <a:t> </a:t>
            </a:r>
            <a:r>
              <a:rPr lang="en-US" sz="2000" dirty="0" err="1"/>
              <a:t>riesgos</a:t>
            </a:r>
            <a:r>
              <a:rPr lang="en-US" sz="2000" dirty="0"/>
              <a:t> </a:t>
            </a:r>
            <a:r>
              <a:rPr lang="en-US" sz="2000" dirty="0" err="1"/>
              <a:t>globales</a:t>
            </a:r>
            <a:r>
              <a:rPr lang="en-US" sz="2000" dirty="0"/>
              <a:t> y </a:t>
            </a:r>
            <a:r>
              <a:rPr lang="en-US" sz="2000" dirty="0" err="1"/>
              <a:t>maximizando</a:t>
            </a:r>
            <a:r>
              <a:rPr lang="en-US" sz="2000" dirty="0"/>
              <a:t> la </a:t>
            </a:r>
            <a:r>
              <a:rPr lang="en-US" sz="2000" dirty="0" err="1"/>
              <a:t>prosperidad</a:t>
            </a:r>
            <a:r>
              <a:rPr lang="en-US" sz="2000" dirty="0"/>
              <a:t> global.</a:t>
            </a:r>
          </a:p>
        </p:txBody>
      </p:sp>
      <p:pic>
        <p:nvPicPr>
          <p:cNvPr id="3" name="Imagen 2" descr="logo fondo transparente.png">
            <a:extLst>
              <a:ext uri="{FF2B5EF4-FFF2-40B4-BE49-F238E27FC236}">
                <a16:creationId xmlns:a16="http://schemas.microsoft.com/office/drawing/2014/main" id="{9633D977-DF1E-8276-C130-71F072AFC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9432532-2C0C-D156-D5A3-26DDAE4F0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7407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290BC5-EB50-CD15-835B-5E3D1C885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353C114-B92D-9142-F299-564305E14C43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14300" lvl="0">
              <a:lnSpc>
                <a:spcPct val="90000"/>
              </a:lnSpc>
              <a:spcBef>
                <a:spcPts val="785"/>
              </a:spcBef>
              <a:spcAft>
                <a:spcPts val="400"/>
              </a:spcAft>
              <a:tabLst>
                <a:tab pos="193675" algn="l"/>
              </a:tabLst>
            </a:pPr>
            <a:r>
              <a:rPr lang="en-US" sz="2400" b="1" cap="small" spc="25" dirty="0">
                <a:effectLst/>
              </a:rPr>
              <a:t>Estudio de </a:t>
            </a:r>
            <a:r>
              <a:rPr lang="en-US" sz="2400" b="1" cap="small" spc="25" dirty="0" err="1">
                <a:effectLst/>
              </a:rPr>
              <a:t>viabilidad</a:t>
            </a:r>
            <a:r>
              <a:rPr lang="en-US" sz="2400" b="1" cap="small" spc="25" dirty="0">
                <a:effectLst/>
              </a:rPr>
              <a:t> de </a:t>
            </a:r>
            <a:r>
              <a:rPr lang="en-US" sz="2400" b="1" cap="small" spc="25" dirty="0" err="1">
                <a:effectLst/>
              </a:rPr>
              <a:t>una</a:t>
            </a:r>
            <a:r>
              <a:rPr lang="en-US" sz="2400" b="1" cap="small" spc="25" dirty="0">
                <a:effectLst/>
              </a:rPr>
              <a:t> </a:t>
            </a:r>
            <a:r>
              <a:rPr lang="en-US" sz="2400" b="1" cap="small" spc="25" dirty="0" err="1">
                <a:effectLst/>
              </a:rPr>
              <a:t>agencia</a:t>
            </a:r>
            <a:r>
              <a:rPr lang="en-US" sz="2400" b="1" cap="small" spc="25" dirty="0">
                <a:effectLst/>
              </a:rPr>
              <a:t> de la ONU para la IAG</a:t>
            </a:r>
          </a:p>
          <a:p>
            <a:pPr marL="114300" lvl="0">
              <a:lnSpc>
                <a:spcPct val="90000"/>
              </a:lnSpc>
              <a:spcBef>
                <a:spcPts val="785"/>
              </a:spcBef>
              <a:spcAft>
                <a:spcPts val="400"/>
              </a:spcAft>
              <a:tabLst>
                <a:tab pos="193675" algn="l"/>
              </a:tabLst>
            </a:pPr>
            <a:endParaRPr lang="en-US" sz="2400" b="1" cap="small" spc="25" dirty="0">
              <a:effectLst/>
            </a:endParaRPr>
          </a:p>
          <a:p>
            <a:pPr marL="3429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effectLst/>
              </a:rPr>
              <a:t>Investigar</a:t>
            </a:r>
            <a:r>
              <a:rPr lang="en-US" sz="2200" dirty="0">
                <a:effectLst/>
              </a:rPr>
              <a:t> la </a:t>
            </a:r>
            <a:r>
              <a:rPr lang="en-US" sz="2200" dirty="0" err="1">
                <a:effectLst/>
                <a:highlight>
                  <a:srgbClr val="FFFF00"/>
                </a:highlight>
              </a:rPr>
              <a:t>viabilidad</a:t>
            </a:r>
            <a:r>
              <a:rPr lang="en-US" sz="2200" dirty="0">
                <a:effectLst/>
              </a:rPr>
              <a:t> de </a:t>
            </a:r>
            <a:r>
              <a:rPr lang="en-US" sz="2200" dirty="0" err="1">
                <a:effectLst/>
              </a:rPr>
              <a:t>una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agencia</a:t>
            </a:r>
            <a:r>
              <a:rPr lang="en-US" sz="2200" dirty="0">
                <a:effectLst/>
              </a:rPr>
              <a:t> de la ONU </a:t>
            </a:r>
            <a:r>
              <a:rPr lang="en-US" sz="2200" dirty="0" err="1">
                <a:effectLst/>
              </a:rPr>
              <a:t>sobre</a:t>
            </a:r>
            <a:r>
              <a:rPr lang="en-US" sz="2200" dirty="0">
                <a:effectLst/>
              </a:rPr>
              <a:t> la IAG, </a:t>
            </a:r>
            <a:r>
              <a:rPr lang="en-US" sz="2200" dirty="0" err="1">
                <a:effectLst/>
              </a:rPr>
              <a:t>idealmente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mediante</a:t>
            </a:r>
            <a:r>
              <a:rPr lang="en-US" sz="2200" dirty="0">
                <a:effectLst/>
              </a:rPr>
              <a:t> un </a:t>
            </a:r>
            <a:r>
              <a:rPr lang="en-US" sz="2200" dirty="0" err="1">
                <a:effectLst/>
              </a:rPr>
              <a:t>proceso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acelerado</a:t>
            </a:r>
            <a:endParaRPr lang="en-US" sz="2200" dirty="0">
              <a:effectLst/>
            </a:endParaRPr>
          </a:p>
          <a:p>
            <a:pPr marL="3429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dirty="0">
              <a:effectLst/>
            </a:endParaRPr>
          </a:p>
          <a:p>
            <a:pPr marL="3429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dirty="0" err="1">
                <a:effectLst/>
              </a:rPr>
              <a:t>Modelo</a:t>
            </a:r>
            <a:r>
              <a:rPr lang="en-US" sz="2200" dirty="0">
                <a:effectLst/>
              </a:rPr>
              <a:t> </a:t>
            </a:r>
            <a:r>
              <a:rPr lang="en-US" sz="2200" dirty="0">
                <a:effectLst/>
                <a:highlight>
                  <a:srgbClr val="FFFF00"/>
                </a:highlight>
              </a:rPr>
              <a:t>similar al OIEA</a:t>
            </a:r>
            <a:r>
              <a:rPr lang="en-US" sz="2200" dirty="0">
                <a:effectLst/>
              </a:rPr>
              <a:t>, </a:t>
            </a:r>
            <a:r>
              <a:rPr lang="en-US" sz="2200" dirty="0" err="1">
                <a:effectLst/>
              </a:rPr>
              <a:t>entendiendo</a:t>
            </a:r>
            <a:r>
              <a:rPr lang="en-US" sz="2200" dirty="0">
                <a:effectLst/>
              </a:rPr>
              <a:t> que la </a:t>
            </a:r>
            <a:r>
              <a:rPr lang="en-US" sz="2200" dirty="0" err="1">
                <a:effectLst/>
              </a:rPr>
              <a:t>gobernanza</a:t>
            </a:r>
            <a:r>
              <a:rPr lang="en-US" sz="2200" dirty="0">
                <a:effectLst/>
              </a:rPr>
              <a:t> de la IAG es </a:t>
            </a:r>
            <a:r>
              <a:rPr lang="en-US" sz="2200" dirty="0" err="1">
                <a:effectLst/>
              </a:rPr>
              <a:t>mucho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más</a:t>
            </a:r>
            <a:r>
              <a:rPr lang="en-US" sz="2200" dirty="0">
                <a:effectLst/>
              </a:rPr>
              <a:t> </a:t>
            </a:r>
            <a:r>
              <a:rPr lang="en-US" sz="2200" dirty="0" err="1">
                <a:effectLst/>
              </a:rPr>
              <a:t>compleja</a:t>
            </a:r>
            <a:endParaRPr lang="en-US" sz="2200" dirty="0">
              <a:effectLst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681FC70-C978-6DB1-14AE-D2A38789978E}"/>
              </a:ext>
            </a:extLst>
          </p:cNvPr>
          <p:cNvSpPr txBox="1"/>
          <p:nvPr/>
        </p:nvSpPr>
        <p:spPr>
          <a:xfrm>
            <a:off x="12864231" y="951978"/>
            <a:ext cx="19776824" cy="28469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s-MX" b="1" cap="small"/>
              <a:t>Convención Marco de las Naciones Unidas sobre la IAG</a:t>
            </a:r>
          </a:p>
          <a:p>
            <a:pPr>
              <a:spcAft>
                <a:spcPts val="600"/>
              </a:spcAft>
            </a:pPr>
            <a:r>
              <a:rPr lang="es-MX"/>
              <a:t>Para:</a:t>
            </a:r>
          </a:p>
          <a:p>
            <a:pPr lvl="0">
              <a:spcAft>
                <a:spcPts val="600"/>
              </a:spcAft>
            </a:pPr>
            <a:r>
              <a:rPr lang="es-MX"/>
              <a:t>Establecer objetivos compartidos y protocolos flexibles para gestionar los riesgos de la IAG y </a:t>
            </a:r>
          </a:p>
          <a:p>
            <a:pPr lvl="0">
              <a:spcAft>
                <a:spcPts val="600"/>
              </a:spcAft>
            </a:pPr>
            <a:r>
              <a:rPr lang="es-MX"/>
              <a:t>Garantizar una distribución equitativa de los beneficios a nivel mundial. </a:t>
            </a:r>
          </a:p>
          <a:p>
            <a:pPr lvl="0">
              <a:spcAft>
                <a:spcPts val="600"/>
              </a:spcAft>
            </a:pPr>
            <a:r>
              <a:rPr lang="es-MX"/>
              <a:t>Definir niveles de riesgo claros para el establecimiento de normas y regímenes de licencias</a:t>
            </a:r>
          </a:p>
          <a:p>
            <a:pPr lvl="0">
              <a:spcAft>
                <a:spcPts val="600"/>
              </a:spcAft>
            </a:pPr>
            <a:r>
              <a:rPr lang="es-MX"/>
              <a:t> hasta centros de investigación conjuntos de mayor riesgo, así como líneas rojas o trampas </a:t>
            </a:r>
          </a:p>
          <a:p>
            <a:pPr lvl="0">
              <a:spcAft>
                <a:spcPts val="600"/>
              </a:spcAft>
            </a:pPr>
            <a:r>
              <a:rPr lang="es-MX"/>
              <a:t>en el desarrollo de la IAG. </a:t>
            </a:r>
          </a:p>
          <a:p>
            <a:pPr>
              <a:spcAft>
                <a:spcPts val="600"/>
              </a:spcAft>
            </a:pPr>
            <a:r>
              <a:rPr lang="es-MX"/>
              <a:t>Proporcionaría la base institucional adaptable esencial para una gobernanza globalmente legítima, inclusiva y eficaz de la IAG, minimizando los riesgos globales y maximizando la prosperidad global.</a:t>
            </a:r>
          </a:p>
        </p:txBody>
      </p:sp>
      <p:pic>
        <p:nvPicPr>
          <p:cNvPr id="5" name="Imagen 4" descr="logo fondo transparente.png">
            <a:extLst>
              <a:ext uri="{FF2B5EF4-FFF2-40B4-BE49-F238E27FC236}">
                <a16:creationId xmlns:a16="http://schemas.microsoft.com/office/drawing/2014/main" id="{1399BFEE-DC05-946E-C035-3544B107F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2CE24A84-D9EA-718A-1D6F-0388CACEE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4420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0D8E4C-4D8A-787A-4B70-7BA9720BA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2443060-ED14-3694-E99D-30AF335737E9}"/>
              </a:ext>
            </a:extLst>
          </p:cNvPr>
          <p:cNvSpPr txBox="1"/>
          <p:nvPr/>
        </p:nvSpPr>
        <p:spPr>
          <a:xfrm>
            <a:off x="6095999" y="713313"/>
            <a:ext cx="5257801" cy="5431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2800" cap="small" dirty="0"/>
              <a:t>IV. </a:t>
            </a:r>
            <a:r>
              <a:rPr lang="en-US" sz="2800" cap="small" dirty="0" err="1"/>
              <a:t>Estas</a:t>
            </a:r>
            <a:r>
              <a:rPr lang="en-US" sz="2800" cap="small" dirty="0"/>
              <a:t> </a:t>
            </a:r>
            <a:r>
              <a:rPr lang="en-US" sz="2800" cap="small" dirty="0" err="1"/>
              <a:t>recomendaciones</a:t>
            </a:r>
            <a:r>
              <a:rPr lang="en-US" sz="2800" cap="small" dirty="0"/>
              <a:t> </a:t>
            </a:r>
            <a:r>
              <a:rPr lang="en-US" sz="2800" cap="small" dirty="0" err="1"/>
              <a:t>contribuyen</a:t>
            </a:r>
            <a:r>
              <a:rPr lang="en-US" sz="2800" cap="small" dirty="0"/>
              <a:t> a la </a:t>
            </a:r>
            <a:r>
              <a:rPr lang="en-US" sz="2800" cap="small" dirty="0" err="1"/>
              <a:t>implementación</a:t>
            </a:r>
            <a:r>
              <a:rPr lang="en-US" sz="2800" cap="small" dirty="0"/>
              <a:t> del </a:t>
            </a:r>
            <a:r>
              <a:rPr lang="en-US" sz="2800" cap="small" dirty="0" err="1"/>
              <a:t>Pacto</a:t>
            </a:r>
            <a:r>
              <a:rPr lang="en-US" sz="2800" cap="small" dirty="0"/>
              <a:t> para </a:t>
            </a:r>
            <a:r>
              <a:rPr lang="en-US" sz="2800" cap="small" dirty="0" err="1"/>
              <a:t>el</a:t>
            </a:r>
            <a:r>
              <a:rPr lang="en-US" sz="2800" cap="small" dirty="0"/>
              <a:t> Futuro de las </a:t>
            </a:r>
            <a:r>
              <a:rPr lang="en-US" sz="2800" cap="small" dirty="0" err="1"/>
              <a:t>Naciones</a:t>
            </a:r>
            <a:r>
              <a:rPr lang="en-US" sz="2800" cap="small" dirty="0"/>
              <a:t> Unidas y </a:t>
            </a:r>
            <a:r>
              <a:rPr lang="en-US" sz="2800" cap="small" dirty="0" err="1"/>
              <a:t>otras</a:t>
            </a:r>
            <a:r>
              <a:rPr lang="en-US" sz="2800" cap="small" dirty="0"/>
              <a:t> </a:t>
            </a:r>
            <a:r>
              <a:rPr lang="en-US" sz="2800" cap="small" dirty="0" err="1"/>
              <a:t>iniciativas</a:t>
            </a:r>
            <a:r>
              <a:rPr lang="en-US" sz="2800" cap="small" dirty="0"/>
              <a:t> de la ONU</a:t>
            </a:r>
          </a:p>
        </p:txBody>
      </p:sp>
      <p:pic>
        <p:nvPicPr>
          <p:cNvPr id="3" name="Imagen 2" descr="logo fondo transparente.png">
            <a:extLst>
              <a:ext uri="{FF2B5EF4-FFF2-40B4-BE49-F238E27FC236}">
                <a16:creationId xmlns:a16="http://schemas.microsoft.com/office/drawing/2014/main" id="{027ED820-926F-E31A-6641-2F96C6DFC6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A6E713B-FC09-C2DC-1589-972926C2E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6810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E8266E-6E1F-9D97-766B-0BA5C7B956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881A069-A372-E2B2-879B-41A26B9982BD}"/>
              </a:ext>
            </a:extLst>
          </p:cNvPr>
          <p:cNvSpPr txBox="1"/>
          <p:nvPr/>
        </p:nvSpPr>
        <p:spPr>
          <a:xfrm>
            <a:off x="1957987" y="2181245"/>
            <a:ext cx="9390594" cy="3893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>
              <a:lnSpc>
                <a:spcPct val="90000"/>
              </a:lnSpc>
              <a:spcBef>
                <a:spcPts val="1500"/>
              </a:spcBef>
              <a:spcAft>
                <a:spcPts val="200"/>
              </a:spcAft>
              <a:tabLst>
                <a:tab pos="199390" algn="l"/>
              </a:tabLst>
            </a:pPr>
            <a:r>
              <a:rPr lang="en-US" sz="2800" b="1" cap="small" spc="25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V. </a:t>
            </a:r>
            <a:r>
              <a:rPr lang="en-US" sz="2800" b="1" cap="small" spc="25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Conclusión</a:t>
            </a:r>
            <a:endParaRPr lang="en-US" sz="2800" b="1" cap="small" spc="25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pPr lvl="0">
              <a:lnSpc>
                <a:spcPct val="90000"/>
              </a:lnSpc>
              <a:spcBef>
                <a:spcPts val="1500"/>
              </a:spcBef>
              <a:spcAft>
                <a:spcPts val="200"/>
              </a:spcAft>
              <a:tabLst>
                <a:tab pos="199390" algn="l"/>
              </a:tabLst>
            </a:pPr>
            <a:endParaRPr lang="en-US" sz="2000" b="1" cap="small" spc="25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pPr indent="-2286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Es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urgente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concientizar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a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los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líderes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nacionales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 e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internacionales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sobre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los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beneficios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 y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riesgos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de la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futura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IAG</a:t>
            </a:r>
          </a:p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pPr indent="-2286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Se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requiere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la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coordinación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internacional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para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el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desarrollo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y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el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uso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de la IAG con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el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fin de 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aprovechar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sus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extraordinarios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beneficios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a la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vez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que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salvaguardar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los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derechos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humanos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y la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highlight>
                  <a:srgbClr val="FFFF00"/>
                </a:highlight>
              </a:rPr>
              <a:t>seguridad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.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logo fondo transparente.png">
            <a:extLst>
              <a:ext uri="{FF2B5EF4-FFF2-40B4-BE49-F238E27FC236}">
                <a16:creationId xmlns:a16="http://schemas.microsoft.com/office/drawing/2014/main" id="{3F252911-A403-F2CE-2710-A1C00D2B8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69" y="222275"/>
            <a:ext cx="1485833" cy="925348"/>
          </a:xfrm>
          <a:prstGeom prst="rect">
            <a:avLst/>
          </a:prstGeom>
        </p:spPr>
      </p:pic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3487F6-894D-AFF5-77AA-8823D753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660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Imagen 5" descr="logo fondo transparente.png">
            <a:extLst>
              <a:ext uri="{FF2B5EF4-FFF2-40B4-BE49-F238E27FC236}">
                <a16:creationId xmlns:a16="http://schemas.microsoft.com/office/drawing/2014/main" id="{6EEE2BCC-989B-9C4A-4AE4-AC5B11509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983" y="1415441"/>
            <a:ext cx="3451055" cy="214925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12B315E-62AC-74E1-D000-B70B2C3D62DE}"/>
              </a:ext>
            </a:extLst>
          </p:cNvPr>
          <p:cNvSpPr txBox="1"/>
          <p:nvPr/>
        </p:nvSpPr>
        <p:spPr>
          <a:xfrm>
            <a:off x="601249" y="4437823"/>
            <a:ext cx="10910170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pc="450" dirty="0">
                <a:solidFill>
                  <a:srgbClr val="8D591E"/>
                </a:solidFill>
                <a:latin typeface="Avenir Book"/>
                <a:cs typeface="Avenir Book"/>
              </a:rPr>
              <a:t>Concepción Olavarrieta</a:t>
            </a:r>
          </a:p>
          <a:p>
            <a:pPr algn="ctr">
              <a:lnSpc>
                <a:spcPct val="150000"/>
              </a:lnSpc>
            </a:pPr>
            <a:r>
              <a:rPr lang="en-US" i="1" spc="225" dirty="0" err="1">
                <a:solidFill>
                  <a:srgbClr val="8D591E"/>
                </a:solidFill>
                <a:latin typeface="Avenir Book"/>
                <a:cs typeface="Avenir Book"/>
              </a:rPr>
              <a:t>Presidenta</a:t>
            </a: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 </a:t>
            </a:r>
            <a:r>
              <a:rPr lang="en-US" i="1" spc="225" dirty="0" err="1">
                <a:solidFill>
                  <a:srgbClr val="8D591E"/>
                </a:solidFill>
                <a:latin typeface="Avenir Book"/>
                <a:cs typeface="Avenir Book"/>
              </a:rPr>
              <a:t>fundadora</a:t>
            </a: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 del </a:t>
            </a:r>
            <a:r>
              <a:rPr lang="en-US" i="1" spc="225" dirty="0" err="1">
                <a:solidFill>
                  <a:srgbClr val="8D591E"/>
                </a:solidFill>
                <a:latin typeface="Avenir Book"/>
                <a:cs typeface="Avenir Book"/>
              </a:rPr>
              <a:t>Nodo</a:t>
            </a: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 Mexicano. El Proyecto del Milenio</a:t>
            </a:r>
          </a:p>
          <a:p>
            <a:pPr algn="ctr">
              <a:lnSpc>
                <a:spcPct val="150000"/>
              </a:lnSpc>
            </a:pPr>
            <a:r>
              <a:rPr lang="en-US" i="1" spc="225" dirty="0" err="1">
                <a:solidFill>
                  <a:srgbClr val="8D591E"/>
                </a:solidFill>
                <a:latin typeface="Avenir Book"/>
                <a:cs typeface="Avenir Book"/>
              </a:rPr>
              <a:t>Vicepresidenta</a:t>
            </a: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 Mundial del Consejo </a:t>
            </a:r>
            <a:r>
              <a:rPr lang="en-US" i="1" spc="225" dirty="0" err="1">
                <a:solidFill>
                  <a:srgbClr val="8D591E"/>
                </a:solidFill>
                <a:latin typeface="Avenir Book"/>
                <a:cs typeface="Avenir Book"/>
              </a:rPr>
              <a:t>Directivo</a:t>
            </a: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 del Millennium Project </a:t>
            </a:r>
          </a:p>
          <a:p>
            <a:pPr algn="ctr">
              <a:lnSpc>
                <a:spcPct val="150000"/>
              </a:lnSpc>
            </a:pP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Mexico Chair del Millennium Project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67DBF34-E638-D0FF-8CDB-E321C6567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71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CF4AA25-4395-46D5-3F11-A78C4F86616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8163"/>
          <a:stretch>
            <a:fillRect/>
          </a:stretch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A317D8E-DD6D-3185-5EF5-8029F436DAA8}"/>
              </a:ext>
            </a:extLst>
          </p:cNvPr>
          <p:cNvSpPr txBox="1"/>
          <p:nvPr/>
        </p:nvSpPr>
        <p:spPr>
          <a:xfrm>
            <a:off x="2838769" y="5312892"/>
            <a:ext cx="7118031" cy="1866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FFFFFF"/>
                </a:solidFill>
              </a:rPr>
              <a:t>UNITED NATIONS COUNCIL OF PRESIDENTS OF GENERAL ASSEMBLY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800" dirty="0">
              <a:solidFill>
                <a:srgbClr val="FFFFFF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FFFFFF"/>
                </a:solidFill>
              </a:rPr>
              <a:t>Korea 2024 </a:t>
            </a:r>
          </a:p>
        </p:txBody>
      </p:sp>
    </p:spTree>
    <p:extLst>
      <p:ext uri="{BB962C8B-B14F-4D97-AF65-F5344CB8AC3E}">
        <p14:creationId xmlns:p14="http://schemas.microsoft.com/office/powerpoint/2010/main" val="148737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045415-B13C-17E7-7368-A6ABD2A88DED}"/>
              </a:ext>
            </a:extLst>
          </p:cNvPr>
          <p:cNvSpPr txBox="1"/>
          <p:nvPr/>
        </p:nvSpPr>
        <p:spPr>
          <a:xfrm>
            <a:off x="6095999" y="713313"/>
            <a:ext cx="5257801" cy="5431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spc="600" dirty="0" err="1">
                <a:effectLst/>
              </a:rPr>
              <a:t>Miembros</a:t>
            </a:r>
            <a:r>
              <a:rPr lang="en-US" sz="2800" spc="600" dirty="0">
                <a:effectLst/>
              </a:rPr>
              <a:t> del Panel Independiente de Alto Nivel </a:t>
            </a:r>
            <a:r>
              <a:rPr lang="en-US" sz="2800" spc="600" dirty="0" err="1">
                <a:effectLst/>
              </a:rPr>
              <a:t>sobre</a:t>
            </a:r>
            <a:r>
              <a:rPr lang="en-US" sz="2800" spc="600" dirty="0">
                <a:effectLst/>
              </a:rPr>
              <a:t> IAG para </a:t>
            </a:r>
            <a:r>
              <a:rPr lang="en-US" sz="2800" spc="600" dirty="0" err="1">
                <a:effectLst/>
              </a:rPr>
              <a:t>el</a:t>
            </a:r>
            <a:r>
              <a:rPr lang="en-US" sz="2800" spc="600" dirty="0">
                <a:effectLst/>
              </a:rPr>
              <a:t> Consejo de </a:t>
            </a:r>
            <a:r>
              <a:rPr lang="en-US" sz="2800" spc="600" dirty="0" err="1">
                <a:effectLst/>
              </a:rPr>
              <a:t>Presidentes</a:t>
            </a:r>
            <a:r>
              <a:rPr lang="en-US" sz="2800" spc="600" dirty="0">
                <a:effectLst/>
              </a:rPr>
              <a:t> de la </a:t>
            </a:r>
            <a:r>
              <a:rPr lang="en-US" sz="2800" spc="600" dirty="0" err="1">
                <a:effectLst/>
              </a:rPr>
              <a:t>Asamblea</a:t>
            </a:r>
            <a:r>
              <a:rPr lang="en-US" sz="2800" spc="600" dirty="0">
                <a:effectLst/>
              </a:rPr>
              <a:t> General de las </a:t>
            </a:r>
            <a:r>
              <a:rPr lang="en-US" sz="2800" spc="600" dirty="0" err="1">
                <a:effectLst/>
              </a:rPr>
              <a:t>Naciones</a:t>
            </a:r>
            <a:r>
              <a:rPr lang="en-US" sz="2800" spc="600" dirty="0">
                <a:effectLst/>
              </a:rPr>
              <a:t> Unidas</a:t>
            </a:r>
          </a:p>
        </p:txBody>
      </p:sp>
      <p:pic>
        <p:nvPicPr>
          <p:cNvPr id="6" name="Imagen 5" descr="logo fondo transparente.png">
            <a:extLst>
              <a:ext uri="{FF2B5EF4-FFF2-40B4-BE49-F238E27FC236}">
                <a16:creationId xmlns:a16="http://schemas.microsoft.com/office/drawing/2014/main" id="{EC6F0D6D-A448-E7F6-E293-E344F92A0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01" y="259212"/>
            <a:ext cx="1002679" cy="624168"/>
          </a:xfrm>
          <a:prstGeom prst="rect">
            <a:avLst/>
          </a:prstGeom>
        </p:spPr>
      </p:pic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F792FC2B-0237-BFF6-1EB1-87390A5A6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948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12BA589-7011-68C9-43C0-B680F64A058E}"/>
              </a:ext>
            </a:extLst>
          </p:cNvPr>
          <p:cNvSpPr txBox="1"/>
          <p:nvPr/>
        </p:nvSpPr>
        <p:spPr>
          <a:xfrm>
            <a:off x="4722203" y="130574"/>
            <a:ext cx="7284929" cy="2545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2800" spc="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Panel de Expertos de Alto Nivel para el Consejo de  Presidentes de la Asamblea General de las Naciones Unidas</a:t>
            </a:r>
            <a:endParaRPr lang="es-MX" sz="2800" spc="600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72B2741-F2B5-DF58-A416-2ADA24FEB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441" y="18037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6145" name="Imagen 1" descr="Alt Text">
            <a:extLst>
              <a:ext uri="{FF2B5EF4-FFF2-40B4-BE49-F238E27FC236}">
                <a16:creationId xmlns:a16="http://schemas.microsoft.com/office/drawing/2014/main" id="{DF4D2C6B-1A9A-EE34-CA7A-1097788F5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390" y="659457"/>
            <a:ext cx="1431711" cy="190894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C3112A4-DDE2-CE63-1B40-8B126CFAAD45}"/>
              </a:ext>
            </a:extLst>
          </p:cNvPr>
          <p:cNvSpPr txBox="1"/>
          <p:nvPr/>
        </p:nvSpPr>
        <p:spPr>
          <a:xfrm>
            <a:off x="12690" y="1613931"/>
            <a:ext cx="181280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23ACC6"/>
                </a:solidFill>
              </a:rPr>
              <a:t>Jerome C. Glenn</a:t>
            </a:r>
          </a:p>
          <a:p>
            <a:pPr algn="ctr"/>
            <a:r>
              <a:rPr lang="es-MX" sz="1400" dirty="0">
                <a:solidFill>
                  <a:srgbClr val="23ACC6"/>
                </a:solidFill>
              </a:rPr>
              <a:t>Estados Unidos </a:t>
            </a:r>
          </a:p>
          <a:p>
            <a:pPr algn="ctr"/>
            <a:r>
              <a:rPr lang="es-MX" sz="1400" dirty="0">
                <a:solidFill>
                  <a:srgbClr val="23ACC6"/>
                </a:solidFill>
              </a:rPr>
              <a:t>de  América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3CD49CB-E282-7231-1CED-169F4188A778}"/>
              </a:ext>
            </a:extLst>
          </p:cNvPr>
          <p:cNvSpPr txBox="1"/>
          <p:nvPr/>
        </p:nvSpPr>
        <p:spPr>
          <a:xfrm>
            <a:off x="2096163" y="119002"/>
            <a:ext cx="1503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rgbClr val="23ACC6"/>
                </a:solidFill>
              </a:rPr>
              <a:t>Chairman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7C7F4E3E-1963-E86A-0420-71B890CD2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619" y="34415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89AE22C-8F28-B771-681F-D36EB0706D0D}"/>
              </a:ext>
            </a:extLst>
          </p:cNvPr>
          <p:cNvSpPr txBox="1"/>
          <p:nvPr/>
        </p:nvSpPr>
        <p:spPr>
          <a:xfrm>
            <a:off x="538619" y="4384519"/>
            <a:ext cx="181504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23ACC6"/>
                </a:solidFill>
              </a:rPr>
              <a:t>Renan Araujo </a:t>
            </a:r>
            <a:r>
              <a:rPr lang="es-MX" sz="1400" dirty="0">
                <a:solidFill>
                  <a:srgbClr val="23ACC6"/>
                </a:solidFill>
              </a:rPr>
              <a:t>Brasil</a:t>
            </a:r>
          </a:p>
        </p:txBody>
      </p:sp>
      <p:pic>
        <p:nvPicPr>
          <p:cNvPr id="12" name="Imagen 11" descr="Yoshua Bengio - Wikipedia">
            <a:extLst>
              <a:ext uri="{FF2B5EF4-FFF2-40B4-BE49-F238E27FC236}">
                <a16:creationId xmlns:a16="http://schemas.microsoft.com/office/drawing/2014/main" id="{FDF9F379-4689-E911-AA48-9B45ABFC1A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218" y="2906385"/>
            <a:ext cx="1325555" cy="136338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087B5537-BD42-AE0C-F472-1A43F4F08130}"/>
              </a:ext>
            </a:extLst>
          </p:cNvPr>
          <p:cNvSpPr txBox="1"/>
          <p:nvPr/>
        </p:nvSpPr>
        <p:spPr>
          <a:xfrm>
            <a:off x="5693253" y="4338226"/>
            <a:ext cx="1749900" cy="697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</a:pPr>
            <a:r>
              <a:rPr lang="es-MX" sz="2000" dirty="0">
                <a:solidFill>
                  <a:srgbClr val="23ACC6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Yoshua</a:t>
            </a:r>
            <a:r>
              <a:rPr lang="es-MX" sz="2000" spc="-45" dirty="0">
                <a:solidFill>
                  <a:srgbClr val="23ACC6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solidFill>
                  <a:srgbClr val="23ACC6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Bengio</a:t>
            </a:r>
            <a:r>
              <a:rPr lang="es-MX" sz="2000" spc="-45" dirty="0">
                <a:solidFill>
                  <a:srgbClr val="23ACC6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000" spc="-10" dirty="0">
              <a:solidFill>
                <a:srgbClr val="23ACC6"/>
              </a:solidFill>
              <a:latin typeface="Aptos Display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400"/>
              </a:spcBef>
            </a:pPr>
            <a:r>
              <a:rPr lang="es-MX" sz="1600" dirty="0">
                <a:solidFill>
                  <a:srgbClr val="23ACC6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Canadá</a:t>
            </a:r>
            <a:endParaRPr lang="es-MX" sz="1600" dirty="0">
              <a:solidFill>
                <a:srgbClr val="23ACC6"/>
              </a:solidFill>
              <a:effectLst/>
              <a:latin typeface="Montserrat SemiBold" pitchFamily="2" charset="77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n 14" descr="Joon Ho Kwak - AI for Good">
            <a:extLst>
              <a:ext uri="{FF2B5EF4-FFF2-40B4-BE49-F238E27FC236}">
                <a16:creationId xmlns:a16="http://schemas.microsoft.com/office/drawing/2014/main" id="{0E5D89D9-94C6-4DC3-A1E4-46639C79E3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35" y="5442329"/>
            <a:ext cx="1367552" cy="1281899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6">
            <a:extLst>
              <a:ext uri="{FF2B5EF4-FFF2-40B4-BE49-F238E27FC236}">
                <a16:creationId xmlns:a16="http://schemas.microsoft.com/office/drawing/2014/main" id="{5B3DAA4E-536D-07E6-C3DE-6CB54700C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5175" y="2500709"/>
            <a:ext cx="185676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6149" name="Imagen 5" descr="XUE Lan-INSTITUTE FOR AI INTERNATIONAL GOVERNANCE TSINGHUA UNIVERSITY">
            <a:extLst>
              <a:ext uri="{FF2B5EF4-FFF2-40B4-BE49-F238E27FC236}">
                <a16:creationId xmlns:a16="http://schemas.microsoft.com/office/drawing/2014/main" id="{471D915C-7D96-4C78-E3E4-6481806E6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667" y="2950366"/>
            <a:ext cx="1230800" cy="127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07074BBF-C333-FCF4-722D-3CC91EE553B0}"/>
              </a:ext>
            </a:extLst>
          </p:cNvPr>
          <p:cNvSpPr txBox="1"/>
          <p:nvPr/>
        </p:nvSpPr>
        <p:spPr>
          <a:xfrm>
            <a:off x="8426264" y="4374140"/>
            <a:ext cx="1113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dirty="0">
                <a:solidFill>
                  <a:srgbClr val="23ACC6"/>
                </a:solidFill>
              </a:rPr>
              <a:t>Lan Xue </a:t>
            </a:r>
          </a:p>
          <a:p>
            <a:pPr algn="ctr"/>
            <a:r>
              <a:rPr lang="es-MX" sz="1600" dirty="0">
                <a:solidFill>
                  <a:srgbClr val="23ACC6"/>
                </a:solidFill>
              </a:rPr>
              <a:t>China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9D41DF74-0B1D-8164-80A9-73F2BC5B5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524" y="2640593"/>
            <a:ext cx="17379858" cy="56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6151" name="Imagen 7" descr="Stuart Russell elected as Fellow of the Royal Society - EECS at Berkeley">
            <a:extLst>
              <a:ext uri="{FF2B5EF4-FFF2-40B4-BE49-F238E27FC236}">
                <a16:creationId xmlns:a16="http://schemas.microsoft.com/office/drawing/2014/main" id="{11A5D0AC-4438-E816-EE0D-898E1BA3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39485" y="5519683"/>
            <a:ext cx="1394733" cy="139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9538D718-47FB-BBC9-5C79-F96A6596263F}"/>
              </a:ext>
            </a:extLst>
          </p:cNvPr>
          <p:cNvSpPr txBox="1"/>
          <p:nvPr/>
        </p:nvSpPr>
        <p:spPr>
          <a:xfrm>
            <a:off x="6323285" y="5823316"/>
            <a:ext cx="22563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dirty="0">
                <a:solidFill>
                  <a:srgbClr val="23ACC6"/>
                </a:solidFill>
              </a:rPr>
              <a:t>Stuart Russell </a:t>
            </a:r>
          </a:p>
          <a:p>
            <a:pPr algn="ctr"/>
            <a:r>
              <a:rPr lang="es-MX" sz="1400" dirty="0">
                <a:solidFill>
                  <a:srgbClr val="23ACC6"/>
                </a:solidFill>
              </a:rPr>
              <a:t>Estados Unidos </a:t>
            </a:r>
          </a:p>
          <a:p>
            <a:pPr algn="ctr"/>
            <a:r>
              <a:rPr lang="es-MX" sz="1400" dirty="0">
                <a:solidFill>
                  <a:srgbClr val="23ACC6"/>
                </a:solidFill>
              </a:rPr>
              <a:t>de  América </a:t>
            </a:r>
            <a:r>
              <a:rPr lang="es-MX" sz="2000" dirty="0">
                <a:solidFill>
                  <a:srgbClr val="23ACC6"/>
                </a:solidFill>
              </a:rPr>
              <a:t> </a:t>
            </a:r>
            <a:r>
              <a:rPr lang="es-MX" sz="1400" dirty="0">
                <a:solidFill>
                  <a:srgbClr val="23ACC6"/>
                </a:solidFill>
              </a:rPr>
              <a:t>y Reino Unido</a:t>
            </a:r>
            <a:endParaRPr lang="es-MX" sz="2000" dirty="0">
              <a:solidFill>
                <a:srgbClr val="23ACC6"/>
              </a:solidFill>
            </a:endParaRPr>
          </a:p>
        </p:txBody>
      </p:sp>
      <p:sp>
        <p:nvSpPr>
          <p:cNvPr id="21" name="Rectangle 10">
            <a:extLst>
              <a:ext uri="{FF2B5EF4-FFF2-40B4-BE49-F238E27FC236}">
                <a16:creationId xmlns:a16="http://schemas.microsoft.com/office/drawing/2014/main" id="{D3289C2D-5356-2F79-A311-4C6B47349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6264" y="2597645"/>
            <a:ext cx="16322061" cy="5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E9EB7BA-BA0C-4639-6F32-39DD5A477F18}"/>
              </a:ext>
            </a:extLst>
          </p:cNvPr>
          <p:cNvSpPr txBox="1"/>
          <p:nvPr/>
        </p:nvSpPr>
        <p:spPr>
          <a:xfrm>
            <a:off x="10463972" y="4350186"/>
            <a:ext cx="1325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solidFill>
                  <a:srgbClr val="23ACC6"/>
                </a:solidFill>
              </a:rPr>
              <a:t>Jaan Tallinn</a:t>
            </a:r>
          </a:p>
          <a:p>
            <a:pPr algn="ctr"/>
            <a:r>
              <a:rPr lang="es-MX" sz="1600" dirty="0">
                <a:solidFill>
                  <a:srgbClr val="23ACC6"/>
                </a:solidFill>
              </a:rPr>
              <a:t>Estonia</a:t>
            </a:r>
            <a:r>
              <a:rPr lang="es-MX" sz="1600" dirty="0">
                <a:solidFill>
                  <a:srgbClr val="23ACC6"/>
                </a:solidFill>
                <a:effectLst/>
              </a:rPr>
              <a:t> </a:t>
            </a:r>
            <a:r>
              <a:rPr lang="es-MX" dirty="0">
                <a:solidFill>
                  <a:srgbClr val="23ACC6"/>
                </a:solidFill>
              </a:rPr>
              <a:t> 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EA6EA0DD-1746-0884-0B41-4EDCBB1A7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0028" y="2636975"/>
            <a:ext cx="16035843" cy="49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6155" name="Imagen 9" descr="Mariana Todorova - Associate Professor - Bulgarian Academy of Sciences |  LinkedIn">
            <a:extLst>
              <a:ext uri="{FF2B5EF4-FFF2-40B4-BE49-F238E27FC236}">
                <a16:creationId xmlns:a16="http://schemas.microsoft.com/office/drawing/2014/main" id="{A03A116A-67C1-B4D9-CBE5-242095476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666" y="2888554"/>
            <a:ext cx="1584868" cy="14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9729EA02-3493-DE09-4B0E-F5EB52CB1509}"/>
              </a:ext>
            </a:extLst>
          </p:cNvPr>
          <p:cNvSpPr txBox="1"/>
          <p:nvPr/>
        </p:nvSpPr>
        <p:spPr>
          <a:xfrm>
            <a:off x="3107115" y="4443916"/>
            <a:ext cx="194258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solidFill>
                  <a:srgbClr val="23ACC6"/>
                </a:solidFill>
              </a:rPr>
              <a:t>Mariana Todorova</a:t>
            </a:r>
          </a:p>
          <a:p>
            <a:pPr algn="ctr"/>
            <a:r>
              <a:rPr lang="es-MX" sz="1600" dirty="0">
                <a:solidFill>
                  <a:srgbClr val="23ACC6"/>
                </a:solidFill>
              </a:rPr>
              <a:t>Bulgaria</a:t>
            </a:r>
            <a:r>
              <a:rPr lang="es-MX" sz="1600" dirty="0">
                <a:solidFill>
                  <a:srgbClr val="23ACC6"/>
                </a:solidFill>
                <a:effectLst/>
              </a:rPr>
              <a:t> </a:t>
            </a:r>
            <a:r>
              <a:rPr lang="es-MX" sz="1600" dirty="0">
                <a:solidFill>
                  <a:srgbClr val="23ACC6"/>
                </a:solidFill>
              </a:rPr>
              <a:t> </a:t>
            </a:r>
          </a:p>
        </p:txBody>
      </p:sp>
      <p:pic>
        <p:nvPicPr>
          <p:cNvPr id="6162" name="Picture 18" descr="José Jaime Villalobos - Future of Life Institute">
            <a:extLst>
              <a:ext uri="{FF2B5EF4-FFF2-40B4-BE49-F238E27FC236}">
                <a16:creationId xmlns:a16="http://schemas.microsoft.com/office/drawing/2014/main" id="{EDD794FD-B738-2414-3AE8-F906E0681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515" y="5413268"/>
            <a:ext cx="1600562" cy="142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838E3B30-518E-8E43-3355-F7BBA1E5D342}"/>
              </a:ext>
            </a:extLst>
          </p:cNvPr>
          <p:cNvSpPr txBox="1"/>
          <p:nvPr/>
        </p:nvSpPr>
        <p:spPr>
          <a:xfrm>
            <a:off x="10693235" y="5723335"/>
            <a:ext cx="14119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dirty="0">
                <a:solidFill>
                  <a:srgbClr val="23ACC6"/>
                </a:solidFill>
              </a:rPr>
              <a:t>José Jaime </a:t>
            </a:r>
          </a:p>
          <a:p>
            <a:pPr algn="ctr"/>
            <a:r>
              <a:rPr lang="es-MX" sz="2000" dirty="0">
                <a:solidFill>
                  <a:srgbClr val="23ACC6"/>
                </a:solidFill>
              </a:rPr>
              <a:t>Villalobos</a:t>
            </a:r>
          </a:p>
          <a:p>
            <a:pPr algn="ctr"/>
            <a:r>
              <a:rPr lang="es-MX" sz="1600" dirty="0">
                <a:solidFill>
                  <a:srgbClr val="23ACC6"/>
                </a:solidFill>
              </a:rPr>
              <a:t>Costa Rica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E598986-034D-4AFB-B64F-3F98D7BAED95}"/>
              </a:ext>
            </a:extLst>
          </p:cNvPr>
          <p:cNvSpPr txBox="1"/>
          <p:nvPr/>
        </p:nvSpPr>
        <p:spPr>
          <a:xfrm>
            <a:off x="1705027" y="5958130"/>
            <a:ext cx="1761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dirty="0">
                <a:solidFill>
                  <a:srgbClr val="23ACC6"/>
                </a:solidFill>
              </a:rPr>
              <a:t>Joon Ho Kwak </a:t>
            </a:r>
          </a:p>
          <a:p>
            <a:pPr algn="ctr"/>
            <a:r>
              <a:rPr lang="es-MX" sz="1600" dirty="0">
                <a:solidFill>
                  <a:srgbClr val="23ACC6"/>
                </a:solidFill>
              </a:rPr>
              <a:t>Korea</a:t>
            </a:r>
          </a:p>
        </p:txBody>
      </p:sp>
      <p:pic>
        <p:nvPicPr>
          <p:cNvPr id="13" name="Imagen 8" descr="Jaan Tallinn - Future of Life Institute">
            <a:extLst>
              <a:ext uri="{FF2B5EF4-FFF2-40B4-BE49-F238E27FC236}">
                <a16:creationId xmlns:a16="http://schemas.microsoft.com/office/drawing/2014/main" id="{A71563C7-6A8B-9A6C-E5AA-52E98F070E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3" t="6169" r="17248" b="32843"/>
          <a:stretch>
            <a:fillRect/>
          </a:stretch>
        </p:blipFill>
        <p:spPr bwMode="auto">
          <a:xfrm>
            <a:off x="10363762" y="2980345"/>
            <a:ext cx="1325555" cy="125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Renan Araujo">
            <a:extLst>
              <a:ext uri="{FF2B5EF4-FFF2-40B4-BE49-F238E27FC236}">
                <a16:creationId xmlns:a16="http://schemas.microsoft.com/office/drawing/2014/main" id="{2AF8D372-9064-F3DE-4D30-B08C84D469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4" r="19607" b="22712"/>
          <a:stretch>
            <a:fillRect/>
          </a:stretch>
        </p:blipFill>
        <p:spPr bwMode="auto">
          <a:xfrm>
            <a:off x="860411" y="2957088"/>
            <a:ext cx="1307979" cy="1356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509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A72B2741-F2B5-DF58-A416-2ADA24FEB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441" y="18037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6145" name="Imagen 1" descr="Alt Text">
            <a:extLst>
              <a:ext uri="{FF2B5EF4-FFF2-40B4-BE49-F238E27FC236}">
                <a16:creationId xmlns:a16="http://schemas.microsoft.com/office/drawing/2014/main" id="{DF4D2C6B-1A9A-EE34-CA7A-1097788F5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111" y="993581"/>
            <a:ext cx="2080444" cy="243852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C3112A4-DDE2-CE63-1B40-8B126CFAAD45}"/>
              </a:ext>
            </a:extLst>
          </p:cNvPr>
          <p:cNvSpPr txBox="1"/>
          <p:nvPr/>
        </p:nvSpPr>
        <p:spPr>
          <a:xfrm>
            <a:off x="4991625" y="3514797"/>
            <a:ext cx="1819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23ACC6"/>
                </a:solidFill>
              </a:rPr>
              <a:t>Jerome C. Glenn</a:t>
            </a:r>
          </a:p>
          <a:p>
            <a:r>
              <a:rPr lang="es-MX" dirty="0">
                <a:solidFill>
                  <a:srgbClr val="23ACC6"/>
                </a:solidFill>
              </a:rPr>
              <a:t>Estados Unidos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3CD49CB-E282-7231-1CED-169F4188A778}"/>
              </a:ext>
            </a:extLst>
          </p:cNvPr>
          <p:cNvSpPr txBox="1"/>
          <p:nvPr/>
        </p:nvSpPr>
        <p:spPr>
          <a:xfrm>
            <a:off x="4848480" y="518927"/>
            <a:ext cx="1607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solidFill>
                  <a:srgbClr val="23ACC6"/>
                </a:solidFill>
              </a:rPr>
              <a:t>Presidente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7C7F4E3E-1963-E86A-0420-71B890CD2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619" y="34415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89AE22C-8F28-B771-681F-D36EB0706D0D}"/>
              </a:ext>
            </a:extLst>
          </p:cNvPr>
          <p:cNvSpPr txBox="1"/>
          <p:nvPr/>
        </p:nvSpPr>
        <p:spPr>
          <a:xfrm>
            <a:off x="205566" y="1750058"/>
            <a:ext cx="1815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rgbClr val="23ACC6"/>
                </a:solidFill>
              </a:rPr>
              <a:t>Renan Araujo Brasil</a:t>
            </a:r>
          </a:p>
        </p:txBody>
      </p:sp>
      <p:pic>
        <p:nvPicPr>
          <p:cNvPr id="12" name="Imagen 11" descr="Yoshua Bengio - Wikipedia">
            <a:extLst>
              <a:ext uri="{FF2B5EF4-FFF2-40B4-BE49-F238E27FC236}">
                <a16:creationId xmlns:a16="http://schemas.microsoft.com/office/drawing/2014/main" id="{FDF9F379-4689-E911-AA48-9B45ABFC1A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51" y="2636975"/>
            <a:ext cx="1325555" cy="160266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087B5537-BD42-AE0C-F472-1A43F4F08130}"/>
              </a:ext>
            </a:extLst>
          </p:cNvPr>
          <p:cNvSpPr txBox="1"/>
          <p:nvPr/>
        </p:nvSpPr>
        <p:spPr>
          <a:xfrm>
            <a:off x="1943993" y="3152256"/>
            <a:ext cx="1749900" cy="759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400"/>
              </a:spcBef>
            </a:pPr>
            <a:r>
              <a:rPr lang="es-MX" sz="2000" dirty="0">
                <a:solidFill>
                  <a:srgbClr val="23ACC6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Yoshua</a:t>
            </a:r>
            <a:r>
              <a:rPr lang="es-MX" sz="2000" spc="-45" dirty="0">
                <a:solidFill>
                  <a:srgbClr val="23ACC6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>
                <a:solidFill>
                  <a:srgbClr val="23ACC6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Bengio</a:t>
            </a:r>
            <a:r>
              <a:rPr lang="es-MX" sz="2000" spc="-45" dirty="0">
                <a:solidFill>
                  <a:srgbClr val="23ACC6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000" spc="-10" dirty="0">
              <a:solidFill>
                <a:srgbClr val="23ACC6"/>
              </a:solidFill>
              <a:latin typeface="Aptos Display" panose="020B00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400"/>
              </a:spcBef>
            </a:pPr>
            <a:r>
              <a:rPr lang="es-MX" sz="2000" dirty="0">
                <a:solidFill>
                  <a:srgbClr val="23ACC6"/>
                </a:solidFill>
                <a:effectLst/>
                <a:latin typeface="Aptos Display" panose="020B00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Canadá</a:t>
            </a:r>
            <a:endParaRPr lang="es-MX" sz="2000" dirty="0">
              <a:solidFill>
                <a:srgbClr val="23ACC6"/>
              </a:solidFill>
              <a:effectLst/>
              <a:latin typeface="Montserrat SemiBold" pitchFamily="2" charset="77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n 14" descr="Joon Ho Kwak - AI for Good">
            <a:extLst>
              <a:ext uri="{FF2B5EF4-FFF2-40B4-BE49-F238E27FC236}">
                <a16:creationId xmlns:a16="http://schemas.microsoft.com/office/drawing/2014/main" id="{0E5D89D9-94C6-4DC3-A1E4-46639C79E3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223" y="4423733"/>
            <a:ext cx="1132759" cy="147209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EB492942-8AB8-9929-161D-CFA36CC8D3CD}"/>
              </a:ext>
            </a:extLst>
          </p:cNvPr>
          <p:cNvSpPr txBox="1"/>
          <p:nvPr/>
        </p:nvSpPr>
        <p:spPr>
          <a:xfrm>
            <a:off x="3693893" y="5969102"/>
            <a:ext cx="1761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dirty="0">
                <a:solidFill>
                  <a:srgbClr val="23ACC6"/>
                </a:solidFill>
              </a:rPr>
              <a:t>Joon Ho Kwak </a:t>
            </a:r>
          </a:p>
          <a:p>
            <a:pPr algn="ctr"/>
            <a:r>
              <a:rPr lang="es-MX" sz="2000" dirty="0">
                <a:solidFill>
                  <a:srgbClr val="23ACC6"/>
                </a:solidFill>
              </a:rPr>
              <a:t>Corea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5B3DAA4E-536D-07E6-C3DE-6CB54700C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5175" y="2500709"/>
            <a:ext cx="185676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6149" name="Imagen 5" descr="XUE Lan-INSTITUTE FOR AI INTERNATIONAL GOVERNANCE TSINGHUA UNIVERSITY">
            <a:extLst>
              <a:ext uri="{FF2B5EF4-FFF2-40B4-BE49-F238E27FC236}">
                <a16:creationId xmlns:a16="http://schemas.microsoft.com/office/drawing/2014/main" id="{471D915C-7D96-4C78-E3E4-6481806E6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730" y="4755052"/>
            <a:ext cx="1132759" cy="136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07074BBF-C333-FCF4-722D-3CC91EE553B0}"/>
              </a:ext>
            </a:extLst>
          </p:cNvPr>
          <p:cNvSpPr txBox="1"/>
          <p:nvPr/>
        </p:nvSpPr>
        <p:spPr>
          <a:xfrm>
            <a:off x="9842405" y="6211669"/>
            <a:ext cx="11136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dirty="0">
                <a:solidFill>
                  <a:srgbClr val="23ACC6"/>
                </a:solidFill>
              </a:rPr>
              <a:t>Lan Xue </a:t>
            </a:r>
          </a:p>
          <a:p>
            <a:pPr algn="ctr"/>
            <a:r>
              <a:rPr lang="es-MX" sz="2000" dirty="0">
                <a:solidFill>
                  <a:srgbClr val="23ACC6"/>
                </a:solidFill>
              </a:rPr>
              <a:t>China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9D41DF74-0B1D-8164-80A9-73F2BC5B5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524" y="2640593"/>
            <a:ext cx="17379858" cy="56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6151" name="Imagen 7" descr="Stuart Russell elected as Fellow of the Royal Society - EECS at Berkeley">
            <a:extLst>
              <a:ext uri="{FF2B5EF4-FFF2-40B4-BE49-F238E27FC236}">
                <a16:creationId xmlns:a16="http://schemas.microsoft.com/office/drawing/2014/main" id="{11A5D0AC-4438-E816-EE0D-898E1BA345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01997" y="702235"/>
            <a:ext cx="1394733" cy="139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9538D718-47FB-BBC9-5C79-F96A6596263F}"/>
              </a:ext>
            </a:extLst>
          </p:cNvPr>
          <p:cNvSpPr txBox="1"/>
          <p:nvPr/>
        </p:nvSpPr>
        <p:spPr>
          <a:xfrm>
            <a:off x="9563775" y="1155161"/>
            <a:ext cx="25827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dirty="0">
                <a:solidFill>
                  <a:srgbClr val="23ACC6"/>
                </a:solidFill>
              </a:rPr>
              <a:t>Stuart Russell </a:t>
            </a:r>
          </a:p>
          <a:p>
            <a:pPr algn="ctr"/>
            <a:r>
              <a:rPr lang="es-MX" sz="2000" dirty="0">
                <a:solidFill>
                  <a:srgbClr val="23ACC6"/>
                </a:solidFill>
              </a:rPr>
              <a:t>Reino Unido y EE. UU.</a:t>
            </a:r>
          </a:p>
        </p:txBody>
      </p:sp>
      <p:sp>
        <p:nvSpPr>
          <p:cNvPr id="21" name="Rectangle 10">
            <a:extLst>
              <a:ext uri="{FF2B5EF4-FFF2-40B4-BE49-F238E27FC236}">
                <a16:creationId xmlns:a16="http://schemas.microsoft.com/office/drawing/2014/main" id="{D3289C2D-5356-2F79-A311-4C6B47349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6264" y="2597645"/>
            <a:ext cx="16322061" cy="51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6153" name="Imagen 8" descr="Jaan Tallinn - Future of Life Institute">
            <a:extLst>
              <a:ext uri="{FF2B5EF4-FFF2-40B4-BE49-F238E27FC236}">
                <a16:creationId xmlns:a16="http://schemas.microsoft.com/office/drawing/2014/main" id="{F5262D5E-7E0F-2076-1536-04E994A5D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579" y="2649104"/>
            <a:ext cx="1527021" cy="152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DE9EB7BA-BA0C-4639-6F32-39DD5A477F18}"/>
              </a:ext>
            </a:extLst>
          </p:cNvPr>
          <p:cNvSpPr txBox="1"/>
          <p:nvPr/>
        </p:nvSpPr>
        <p:spPr>
          <a:xfrm>
            <a:off x="8571865" y="3370240"/>
            <a:ext cx="1325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solidFill>
                  <a:srgbClr val="23ACC6"/>
                </a:solidFill>
              </a:rPr>
              <a:t>Jaan Tallinn</a:t>
            </a:r>
          </a:p>
          <a:p>
            <a:pPr algn="ctr"/>
            <a:r>
              <a:rPr lang="es-MX" dirty="0">
                <a:solidFill>
                  <a:srgbClr val="23ACC6"/>
                </a:solidFill>
              </a:rPr>
              <a:t>Estonia</a:t>
            </a:r>
            <a:r>
              <a:rPr lang="es-MX" dirty="0">
                <a:solidFill>
                  <a:srgbClr val="23ACC6"/>
                </a:solidFill>
                <a:effectLst/>
              </a:rPr>
              <a:t> </a:t>
            </a:r>
            <a:r>
              <a:rPr lang="es-MX" dirty="0">
                <a:solidFill>
                  <a:srgbClr val="23ACC6"/>
                </a:solidFill>
              </a:rPr>
              <a:t> 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EA6EA0DD-1746-0884-0B41-4EDCBB1A7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0028" y="2636975"/>
            <a:ext cx="16035843" cy="49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729EA02-3493-DE09-4B0E-F5EB52CB1509}"/>
              </a:ext>
            </a:extLst>
          </p:cNvPr>
          <p:cNvSpPr txBox="1"/>
          <p:nvPr/>
        </p:nvSpPr>
        <p:spPr>
          <a:xfrm>
            <a:off x="841108" y="6211669"/>
            <a:ext cx="1942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solidFill>
                  <a:srgbClr val="23ACC6"/>
                </a:solidFill>
              </a:rPr>
              <a:t>Mariana Todorova</a:t>
            </a:r>
          </a:p>
          <a:p>
            <a:pPr algn="ctr"/>
            <a:r>
              <a:rPr lang="es-MX" dirty="0">
                <a:solidFill>
                  <a:srgbClr val="23ACC6"/>
                </a:solidFill>
              </a:rPr>
              <a:t>Bulgaria</a:t>
            </a:r>
            <a:r>
              <a:rPr lang="es-MX" dirty="0">
                <a:solidFill>
                  <a:srgbClr val="23ACC6"/>
                </a:solidFill>
                <a:effectLst/>
              </a:rPr>
              <a:t> </a:t>
            </a:r>
            <a:r>
              <a:rPr lang="es-MX" dirty="0">
                <a:solidFill>
                  <a:srgbClr val="23ACC6"/>
                </a:solidFill>
              </a:rPr>
              <a:t> </a:t>
            </a:r>
          </a:p>
        </p:txBody>
      </p:sp>
      <p:pic>
        <p:nvPicPr>
          <p:cNvPr id="6162" name="Picture 18" descr="José Jaime Villalobos - Future of Life Institute">
            <a:extLst>
              <a:ext uri="{FF2B5EF4-FFF2-40B4-BE49-F238E27FC236}">
                <a16:creationId xmlns:a16="http://schemas.microsoft.com/office/drawing/2014/main" id="{EDD794FD-B738-2414-3AE8-F906E0681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355" y="4874966"/>
            <a:ext cx="1314444" cy="117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838E3B30-518E-8E43-3355-F7BBA1E5D342}"/>
              </a:ext>
            </a:extLst>
          </p:cNvPr>
          <p:cNvSpPr txBox="1"/>
          <p:nvPr/>
        </p:nvSpPr>
        <p:spPr>
          <a:xfrm>
            <a:off x="6121950" y="6150114"/>
            <a:ext cx="2513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000" dirty="0">
                <a:solidFill>
                  <a:srgbClr val="23ACC6"/>
                </a:solidFill>
              </a:rPr>
              <a:t>José Jaime Villalobos</a:t>
            </a:r>
          </a:p>
          <a:p>
            <a:pPr algn="ctr"/>
            <a:r>
              <a:rPr lang="es-MX" sz="2000" dirty="0">
                <a:solidFill>
                  <a:srgbClr val="23ACC6"/>
                </a:solidFill>
              </a:rPr>
              <a:t>Costa Rica</a:t>
            </a:r>
          </a:p>
        </p:txBody>
      </p:sp>
      <p:pic>
        <p:nvPicPr>
          <p:cNvPr id="30" name="Imagen 5" descr="logo fondo transparente.png">
            <a:extLst>
              <a:ext uri="{FF2B5EF4-FFF2-40B4-BE49-F238E27FC236}">
                <a16:creationId xmlns:a16="http://schemas.microsoft.com/office/drawing/2014/main" id="{EA640331-0330-52D4-AFBB-2F059FCB3BD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2453" y="96874"/>
            <a:ext cx="1039496" cy="64737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E41CCFA-2B33-EC57-CCEB-DEB1BC9E9DF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91011" y="4741261"/>
            <a:ext cx="1042776" cy="1296985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BF81A38-0506-8634-A271-777063B9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6</a:t>
            </a:fld>
            <a:endParaRPr lang="es-MX"/>
          </a:p>
        </p:txBody>
      </p:sp>
      <p:pic>
        <p:nvPicPr>
          <p:cNvPr id="2" name="Picture 2" descr="Renan Araujo">
            <a:extLst>
              <a:ext uri="{FF2B5EF4-FFF2-40B4-BE49-F238E27FC236}">
                <a16:creationId xmlns:a16="http://schemas.microsoft.com/office/drawing/2014/main" id="{0004E68E-947B-5704-9043-A90BC0C1F9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54" r="19607" b="22712"/>
          <a:stretch>
            <a:fillRect/>
          </a:stretch>
        </p:blipFill>
        <p:spPr bwMode="auto">
          <a:xfrm>
            <a:off x="538619" y="208248"/>
            <a:ext cx="1394733" cy="144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189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D65C8F-BB71-BC7C-9E5C-AAC253F6472B}"/>
              </a:ext>
            </a:extLst>
          </p:cNvPr>
          <p:cNvSpPr txBox="1"/>
          <p:nvPr/>
        </p:nvSpPr>
        <p:spPr>
          <a:xfrm>
            <a:off x="6095999" y="713313"/>
            <a:ext cx="5257801" cy="5431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14300" lvl="0">
              <a:lnSpc>
                <a:spcPct val="150000"/>
              </a:lnSpc>
              <a:spcAft>
                <a:spcPts val="600"/>
              </a:spcAft>
            </a:pPr>
            <a:r>
              <a:rPr lang="en-US" sz="2800" dirty="0">
                <a:effectLst/>
              </a:rPr>
              <a:t>I. </a:t>
            </a:r>
            <a:r>
              <a:rPr lang="en-US" sz="2800" dirty="0" err="1">
                <a:effectLst/>
              </a:rPr>
              <a:t>Urgencia</a:t>
            </a:r>
            <a:r>
              <a:rPr lang="en-US" sz="2800" dirty="0">
                <a:effectLst/>
              </a:rPr>
              <a:t> para que la </a:t>
            </a:r>
            <a:r>
              <a:rPr lang="en-US" sz="2800" dirty="0" err="1">
                <a:effectLst/>
              </a:rPr>
              <a:t>Asamblea</a:t>
            </a:r>
            <a:r>
              <a:rPr lang="en-US" sz="2800" dirty="0">
                <a:effectLst/>
              </a:rPr>
              <a:t> General de la ONU </a:t>
            </a:r>
            <a:r>
              <a:rPr lang="en-US" sz="2800" dirty="0" err="1">
                <a:effectLst/>
              </a:rPr>
              <a:t>actúe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sobre</a:t>
            </a:r>
            <a:r>
              <a:rPr lang="en-US" sz="2800" dirty="0">
                <a:effectLst/>
              </a:rPr>
              <a:t> la </a:t>
            </a:r>
            <a:r>
              <a:rPr lang="en-US" sz="2800" dirty="0" err="1">
                <a:effectLst/>
              </a:rPr>
              <a:t>gobernanza</a:t>
            </a:r>
            <a:r>
              <a:rPr lang="en-US" sz="2800" dirty="0">
                <a:effectLst/>
              </a:rPr>
              <a:t> de la IAG y </a:t>
            </a:r>
            <a:r>
              <a:rPr lang="en-US" sz="2800" dirty="0" err="1">
                <a:effectLst/>
              </a:rPr>
              <a:t>posibles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consecuencias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si</a:t>
            </a:r>
            <a:r>
              <a:rPr lang="en-US" sz="2800" dirty="0">
                <a:effectLst/>
              </a:rPr>
              <a:t> no se </a:t>
            </a:r>
            <a:r>
              <a:rPr lang="en-US" sz="2800" dirty="0" err="1">
                <a:effectLst/>
              </a:rPr>
              <a:t>actúa</a:t>
            </a:r>
            <a:endParaRPr lang="en-US" sz="2800" dirty="0">
              <a:effectLst/>
            </a:endParaRPr>
          </a:p>
        </p:txBody>
      </p:sp>
      <p:pic>
        <p:nvPicPr>
          <p:cNvPr id="6" name="Imagen 5" descr="logo fondo transparente.png">
            <a:extLst>
              <a:ext uri="{FF2B5EF4-FFF2-40B4-BE49-F238E27FC236}">
                <a16:creationId xmlns:a16="http://schemas.microsoft.com/office/drawing/2014/main" id="{9FBDA5EC-BFD9-C25E-0513-7E6413AEB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CBA47822-680D-C25E-ECEC-6311311D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5191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CuadroTexto 5">
            <a:extLst>
              <a:ext uri="{FF2B5EF4-FFF2-40B4-BE49-F238E27FC236}">
                <a16:creationId xmlns:a16="http://schemas.microsoft.com/office/drawing/2014/main" id="{B52AAF66-02BE-3B7E-EDBF-BE51EE889C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100602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n 6" descr="logo fondo transparente.png">
            <a:extLst>
              <a:ext uri="{FF2B5EF4-FFF2-40B4-BE49-F238E27FC236}">
                <a16:creationId xmlns:a16="http://schemas.microsoft.com/office/drawing/2014/main" id="{0A233DCC-6E42-573B-B3EE-2484F3F561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02547AE2-70F8-7C58-5272-11CE0CDC1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2681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8F67BC9-A9A3-2CFE-DB75-9BA7081E96DD}"/>
              </a:ext>
            </a:extLst>
          </p:cNvPr>
          <p:cNvSpPr txBox="1"/>
          <p:nvPr/>
        </p:nvSpPr>
        <p:spPr>
          <a:xfrm>
            <a:off x="6095999" y="713313"/>
            <a:ext cx="5257801" cy="5431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dirty="0"/>
              <a:t>II. </a:t>
            </a:r>
            <a:r>
              <a:rPr lang="en-US" sz="2800" dirty="0" err="1"/>
              <a:t>Propósito</a:t>
            </a:r>
            <a:r>
              <a:rPr lang="en-US" sz="2800" dirty="0"/>
              <a:t> de la </a:t>
            </a:r>
            <a:r>
              <a:rPr lang="en-US" sz="2800" dirty="0" err="1"/>
              <a:t>Gobernanza</a:t>
            </a:r>
            <a:r>
              <a:rPr lang="en-US" sz="2800" dirty="0"/>
              <a:t> de la ONU para la </a:t>
            </a:r>
            <a:r>
              <a:rPr lang="en-US" sz="2800" dirty="0" err="1"/>
              <a:t>Transición</a:t>
            </a:r>
            <a:r>
              <a:rPr lang="en-US" sz="2800" dirty="0"/>
              <a:t> a la IAG</a:t>
            </a:r>
          </a:p>
        </p:txBody>
      </p:sp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93590BD0-60A8-BA20-877A-77C1D3D07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" y="5536504"/>
            <a:ext cx="1485833" cy="925348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333D7CD-46F3-8306-0DC5-57040BDF2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636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1004</Words>
  <Application>Microsoft Macintosh PowerPoint</Application>
  <PresentationFormat>Panorámica</PresentationFormat>
  <Paragraphs>140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1" baseType="lpstr">
      <vt:lpstr>Meiryo</vt:lpstr>
      <vt:lpstr>Aptos</vt:lpstr>
      <vt:lpstr>Aptos Display</vt:lpstr>
      <vt:lpstr>Arial</vt:lpstr>
      <vt:lpstr>Avenir Book</vt:lpstr>
      <vt:lpstr>Montserrat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Concepcion Olavarrieta</dc:creator>
  <cp:lastModifiedBy>Concepcion Olavarrieta</cp:lastModifiedBy>
  <cp:revision>14</cp:revision>
  <dcterms:created xsi:type="dcterms:W3CDTF">2025-07-17T19:38:18Z</dcterms:created>
  <dcterms:modified xsi:type="dcterms:W3CDTF">2025-08-15T00:16:53Z</dcterms:modified>
</cp:coreProperties>
</file>