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579" r:id="rId3"/>
    <p:sldId id="257" r:id="rId4"/>
    <p:sldId id="269" r:id="rId5"/>
    <p:sldId id="258" r:id="rId6"/>
    <p:sldId id="272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60" r:id="rId15"/>
    <p:sldId id="281" r:id="rId16"/>
    <p:sldId id="282" r:id="rId17"/>
    <p:sldId id="283" r:id="rId18"/>
    <p:sldId id="284" r:id="rId19"/>
    <p:sldId id="285" r:id="rId20"/>
    <p:sldId id="263" r:id="rId21"/>
    <p:sldId id="286" r:id="rId22"/>
    <p:sldId id="287" r:id="rId23"/>
    <p:sldId id="288" r:id="rId24"/>
    <p:sldId id="265" r:id="rId25"/>
    <p:sldId id="289" r:id="rId26"/>
    <p:sldId id="266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67" r:id="rId37"/>
    <p:sldId id="259" r:id="rId38"/>
    <p:sldId id="270" r:id="rId39"/>
    <p:sldId id="261" r:id="rId40"/>
    <p:sldId id="262" r:id="rId41"/>
    <p:sldId id="268" r:id="rId42"/>
    <p:sldId id="299" r:id="rId43"/>
    <p:sldId id="300" r:id="rId44"/>
    <p:sldId id="527" r:id="rId45"/>
    <p:sldId id="548" r:id="rId46"/>
    <p:sldId id="549" r:id="rId47"/>
    <p:sldId id="550" r:id="rId48"/>
    <p:sldId id="551" r:id="rId49"/>
    <p:sldId id="273" r:id="rId50"/>
    <p:sldId id="552" r:id="rId51"/>
    <p:sldId id="553" r:id="rId52"/>
    <p:sldId id="554" r:id="rId53"/>
    <p:sldId id="555" r:id="rId54"/>
    <p:sldId id="556" r:id="rId55"/>
    <p:sldId id="557" r:id="rId56"/>
    <p:sldId id="558" r:id="rId57"/>
    <p:sldId id="559" r:id="rId58"/>
    <p:sldId id="560" r:id="rId59"/>
    <p:sldId id="561" r:id="rId60"/>
    <p:sldId id="562" r:id="rId61"/>
    <p:sldId id="563" r:id="rId62"/>
    <p:sldId id="564" r:id="rId63"/>
    <p:sldId id="565" r:id="rId64"/>
    <p:sldId id="566" r:id="rId65"/>
    <p:sldId id="567" r:id="rId66"/>
    <p:sldId id="568" r:id="rId67"/>
    <p:sldId id="569" r:id="rId68"/>
    <p:sldId id="570" r:id="rId69"/>
    <p:sldId id="571" r:id="rId70"/>
    <p:sldId id="572" r:id="rId71"/>
    <p:sldId id="573" r:id="rId72"/>
    <p:sldId id="574" r:id="rId73"/>
    <p:sldId id="575" r:id="rId74"/>
    <p:sldId id="576" r:id="rId75"/>
    <p:sldId id="577" r:id="rId76"/>
    <p:sldId id="578" r:id="rId77"/>
    <p:sldId id="301" r:id="rId78"/>
    <p:sldId id="302" r:id="rId79"/>
    <p:sldId id="303" r:id="rId80"/>
    <p:sldId id="304" r:id="rId81"/>
    <p:sldId id="305" r:id="rId82"/>
    <p:sldId id="306" r:id="rId83"/>
    <p:sldId id="307" r:id="rId84"/>
    <p:sldId id="308" r:id="rId85"/>
    <p:sldId id="309" r:id="rId86"/>
    <p:sldId id="310" r:id="rId87"/>
    <p:sldId id="311" r:id="rId88"/>
    <p:sldId id="312" r:id="rId89"/>
    <p:sldId id="313" r:id="rId90"/>
    <p:sldId id="314" r:id="rId91"/>
    <p:sldId id="315" r:id="rId92"/>
    <p:sldId id="316" r:id="rId93"/>
    <p:sldId id="317" r:id="rId94"/>
    <p:sldId id="318" r:id="rId95"/>
    <p:sldId id="319" r:id="rId96"/>
    <p:sldId id="580" r:id="rId9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79"/>
    <p:restoredTop sz="91585"/>
  </p:normalViewPr>
  <p:slideViewPr>
    <p:cSldViewPr snapToGrid="0">
      <p:cViewPr varScale="1">
        <p:scale>
          <a:sx n="109" d="100"/>
          <a:sy n="109" d="100"/>
        </p:scale>
        <p:origin x="10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0EA5AF-A293-4E7C-BB42-69D7ADB755AA}" type="doc">
      <dgm:prSet loTypeId="urn:microsoft.com/office/officeart/2009/3/layout/HorizontalOrganizationChart" loCatId="hierarchy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A3FEFA0-7823-46DE-A88F-5DB39C6D1246}">
      <dgm:prSet/>
      <dgm:spPr/>
      <dgm:t>
        <a:bodyPr/>
        <a:lstStyle/>
        <a:p>
          <a:r>
            <a:rPr lang="es-ES_tradnl" b="1" dirty="0"/>
            <a:t>1. Un OBSERVATORIO GLOBAL</a:t>
          </a:r>
          <a:r>
            <a:rPr lang="es-ES_tradnl" dirty="0"/>
            <a:t>, que monitoree el avance en la investigación, su desarrollo y alertas tempranas.</a:t>
          </a:r>
          <a:endParaRPr lang="en-US" dirty="0"/>
        </a:p>
      </dgm:t>
    </dgm:pt>
    <dgm:pt modelId="{A37AA5D7-3C42-45CF-8D1A-90488188EF98}" type="parTrans" cxnId="{594D6C9B-DE7A-4F85-9D5C-5CE379797969}">
      <dgm:prSet/>
      <dgm:spPr/>
      <dgm:t>
        <a:bodyPr/>
        <a:lstStyle/>
        <a:p>
          <a:endParaRPr lang="en-US"/>
        </a:p>
      </dgm:t>
    </dgm:pt>
    <dgm:pt modelId="{4EA03DC6-67A0-410C-BAD9-35007E80F103}" type="sibTrans" cxnId="{594D6C9B-DE7A-4F85-9D5C-5CE379797969}">
      <dgm:prSet/>
      <dgm:spPr/>
      <dgm:t>
        <a:bodyPr/>
        <a:lstStyle/>
        <a:p>
          <a:endParaRPr lang="en-US"/>
        </a:p>
      </dgm:t>
    </dgm:pt>
    <dgm:pt modelId="{C7206E98-8BCC-4758-9E84-F0277256B9D8}">
      <dgm:prSet/>
      <dgm:spPr/>
      <dgm:t>
        <a:bodyPr/>
        <a:lstStyle/>
        <a:p>
          <a:r>
            <a:rPr lang="es-ES_tradnl" b="1" dirty="0"/>
            <a:t>2. Un SISTEMA INTERNACIONAL de MEJORES PRÁCTICAS y CERTIFICACION</a:t>
          </a:r>
          <a:r>
            <a:rPr lang="es-ES_tradnl" dirty="0"/>
            <a:t> para una IAG segura y confiable, que identifique las mejores prácticas y certifique su seguridad, su uso y su desarrollo.  </a:t>
          </a:r>
          <a:endParaRPr lang="en-US" dirty="0"/>
        </a:p>
      </dgm:t>
    </dgm:pt>
    <dgm:pt modelId="{E4BBD039-B6AD-4399-BE6E-9FE3D6C489EC}" type="parTrans" cxnId="{50CE16BE-0592-4F19-9811-5D29495A0003}">
      <dgm:prSet/>
      <dgm:spPr/>
      <dgm:t>
        <a:bodyPr/>
        <a:lstStyle/>
        <a:p>
          <a:endParaRPr lang="en-US"/>
        </a:p>
      </dgm:t>
    </dgm:pt>
    <dgm:pt modelId="{3615B0F0-905B-48C2-9D33-36A071135F84}" type="sibTrans" cxnId="{50CE16BE-0592-4F19-9811-5D29495A0003}">
      <dgm:prSet/>
      <dgm:spPr/>
      <dgm:t>
        <a:bodyPr/>
        <a:lstStyle/>
        <a:p>
          <a:endParaRPr lang="en-US"/>
        </a:p>
      </dgm:t>
    </dgm:pt>
    <dgm:pt modelId="{741A58DE-10CE-449C-8791-90B6E30284A5}">
      <dgm:prSet/>
      <dgm:spPr/>
      <dgm:t>
        <a:bodyPr/>
        <a:lstStyle/>
        <a:p>
          <a:r>
            <a:rPr lang="es-ES_tradnl" b="1" dirty="0"/>
            <a:t>3. Una CONVENCIÓN MARCO de la ONU sobre la IAG </a:t>
          </a:r>
          <a:r>
            <a:rPr lang="es-ES_tradnl" dirty="0"/>
            <a:t>que establezca objetivos compartidos, protocolos flexibles para gestionar riegos y una distribución equitativa de los beneficios. Su objetivo final sería una gobernanza legítima. </a:t>
          </a:r>
          <a:endParaRPr lang="en-US" dirty="0"/>
        </a:p>
      </dgm:t>
    </dgm:pt>
    <dgm:pt modelId="{0BCDE129-8D85-419D-9909-F816335BDB44}" type="parTrans" cxnId="{0BEB30FB-835D-415F-A2D0-A5A299341727}">
      <dgm:prSet/>
      <dgm:spPr/>
      <dgm:t>
        <a:bodyPr/>
        <a:lstStyle/>
        <a:p>
          <a:endParaRPr lang="en-US"/>
        </a:p>
      </dgm:t>
    </dgm:pt>
    <dgm:pt modelId="{FFDB25B6-2B2C-42D8-91B2-D9533E545B62}" type="sibTrans" cxnId="{0BEB30FB-835D-415F-A2D0-A5A299341727}">
      <dgm:prSet/>
      <dgm:spPr/>
      <dgm:t>
        <a:bodyPr/>
        <a:lstStyle/>
        <a:p>
          <a:endParaRPr lang="en-US"/>
        </a:p>
      </dgm:t>
    </dgm:pt>
    <dgm:pt modelId="{D07C386D-4DB9-42EE-8CB3-002FA6E22F29}">
      <dgm:prSet/>
      <dgm:spPr/>
      <dgm:t>
        <a:bodyPr/>
        <a:lstStyle/>
        <a:p>
          <a:r>
            <a:rPr lang="es-ES_tradnl" b="1" dirty="0"/>
            <a:t>4. Un ESTUDIO DE VIABILIDAD de una AGENCIA de la ONU para la IAG</a:t>
          </a:r>
          <a:endParaRPr lang="en-US" dirty="0"/>
        </a:p>
      </dgm:t>
    </dgm:pt>
    <dgm:pt modelId="{B03607BE-CB27-4321-8DAD-E002961E9502}" type="parTrans" cxnId="{CEFBD2C3-B09B-4CFB-98DE-7602A4BC325F}">
      <dgm:prSet/>
      <dgm:spPr/>
      <dgm:t>
        <a:bodyPr/>
        <a:lstStyle/>
        <a:p>
          <a:endParaRPr lang="en-US"/>
        </a:p>
      </dgm:t>
    </dgm:pt>
    <dgm:pt modelId="{F276C90D-C961-4492-92F4-EBE426FE3D95}" type="sibTrans" cxnId="{CEFBD2C3-B09B-4CFB-98DE-7602A4BC325F}">
      <dgm:prSet/>
      <dgm:spPr/>
      <dgm:t>
        <a:bodyPr/>
        <a:lstStyle/>
        <a:p>
          <a:endParaRPr lang="en-US"/>
        </a:p>
      </dgm:t>
    </dgm:pt>
    <dgm:pt modelId="{18AB963F-A847-2648-9594-CA5E1F859790}" type="pres">
      <dgm:prSet presAssocID="{060EA5AF-A293-4E7C-BB42-69D7ADB755A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C803276-C5DE-184A-A9B0-CBA415D1A37A}" type="pres">
      <dgm:prSet presAssocID="{4A3FEFA0-7823-46DE-A88F-5DB39C6D1246}" presName="hierRoot1" presStyleCnt="0">
        <dgm:presLayoutVars>
          <dgm:hierBranch val="init"/>
        </dgm:presLayoutVars>
      </dgm:prSet>
      <dgm:spPr/>
    </dgm:pt>
    <dgm:pt modelId="{60F11FD9-94D7-6D4D-B22E-C0A343199E8D}" type="pres">
      <dgm:prSet presAssocID="{4A3FEFA0-7823-46DE-A88F-5DB39C6D1246}" presName="rootComposite1" presStyleCnt="0"/>
      <dgm:spPr/>
    </dgm:pt>
    <dgm:pt modelId="{35C7BD07-83AB-EA41-B9F0-6363BBA16A25}" type="pres">
      <dgm:prSet presAssocID="{4A3FEFA0-7823-46DE-A88F-5DB39C6D1246}" presName="rootText1" presStyleLbl="node0" presStyleIdx="0" presStyleCnt="4" custScaleX="108419" custScaleY="99308">
        <dgm:presLayoutVars>
          <dgm:chPref val="3"/>
        </dgm:presLayoutVars>
      </dgm:prSet>
      <dgm:spPr/>
    </dgm:pt>
    <dgm:pt modelId="{EDFE3D09-CD4C-A44A-988B-398FB5A18EBD}" type="pres">
      <dgm:prSet presAssocID="{4A3FEFA0-7823-46DE-A88F-5DB39C6D1246}" presName="rootConnector1" presStyleLbl="node1" presStyleIdx="0" presStyleCnt="0"/>
      <dgm:spPr/>
    </dgm:pt>
    <dgm:pt modelId="{EE5C2E97-F02C-564F-B7EB-CC0404905FC2}" type="pres">
      <dgm:prSet presAssocID="{4A3FEFA0-7823-46DE-A88F-5DB39C6D1246}" presName="hierChild2" presStyleCnt="0"/>
      <dgm:spPr/>
    </dgm:pt>
    <dgm:pt modelId="{5804DE9B-7AC3-3E4A-88F4-DF9F94DD198A}" type="pres">
      <dgm:prSet presAssocID="{4A3FEFA0-7823-46DE-A88F-5DB39C6D1246}" presName="hierChild3" presStyleCnt="0"/>
      <dgm:spPr/>
    </dgm:pt>
    <dgm:pt modelId="{3578B7EA-2896-AE41-B397-E516E7BCAA66}" type="pres">
      <dgm:prSet presAssocID="{C7206E98-8BCC-4758-9E84-F0277256B9D8}" presName="hierRoot1" presStyleCnt="0">
        <dgm:presLayoutVars>
          <dgm:hierBranch val="init"/>
        </dgm:presLayoutVars>
      </dgm:prSet>
      <dgm:spPr/>
    </dgm:pt>
    <dgm:pt modelId="{441FD4DC-0654-B447-82C5-7595D5189F67}" type="pres">
      <dgm:prSet presAssocID="{C7206E98-8BCC-4758-9E84-F0277256B9D8}" presName="rootComposite1" presStyleCnt="0"/>
      <dgm:spPr/>
    </dgm:pt>
    <dgm:pt modelId="{09D5D08D-BACC-0D49-B3C5-E40B5604607C}" type="pres">
      <dgm:prSet presAssocID="{C7206E98-8BCC-4758-9E84-F0277256B9D8}" presName="rootText1" presStyleLbl="node0" presStyleIdx="1" presStyleCnt="4" custScaleX="136894">
        <dgm:presLayoutVars>
          <dgm:chPref val="3"/>
        </dgm:presLayoutVars>
      </dgm:prSet>
      <dgm:spPr/>
    </dgm:pt>
    <dgm:pt modelId="{DBB0C131-EC32-6349-905E-EEF25590AF56}" type="pres">
      <dgm:prSet presAssocID="{C7206E98-8BCC-4758-9E84-F0277256B9D8}" presName="rootConnector1" presStyleLbl="node1" presStyleIdx="0" presStyleCnt="0"/>
      <dgm:spPr/>
    </dgm:pt>
    <dgm:pt modelId="{000C8825-119E-F24A-A7D3-FB42EF531471}" type="pres">
      <dgm:prSet presAssocID="{C7206E98-8BCC-4758-9E84-F0277256B9D8}" presName="hierChild2" presStyleCnt="0"/>
      <dgm:spPr/>
    </dgm:pt>
    <dgm:pt modelId="{3C4817B7-6B6D-9B4E-960C-D96942080787}" type="pres">
      <dgm:prSet presAssocID="{C7206E98-8BCC-4758-9E84-F0277256B9D8}" presName="hierChild3" presStyleCnt="0"/>
      <dgm:spPr/>
    </dgm:pt>
    <dgm:pt modelId="{979732B6-B8D0-5E43-BCBF-04E5C1CCDE77}" type="pres">
      <dgm:prSet presAssocID="{741A58DE-10CE-449C-8791-90B6E30284A5}" presName="hierRoot1" presStyleCnt="0">
        <dgm:presLayoutVars>
          <dgm:hierBranch val="init"/>
        </dgm:presLayoutVars>
      </dgm:prSet>
      <dgm:spPr/>
    </dgm:pt>
    <dgm:pt modelId="{CDA11550-C03E-DB48-83A4-79A1C94B7995}" type="pres">
      <dgm:prSet presAssocID="{741A58DE-10CE-449C-8791-90B6E30284A5}" presName="rootComposite1" presStyleCnt="0"/>
      <dgm:spPr/>
    </dgm:pt>
    <dgm:pt modelId="{42371B33-B320-E04F-B686-16BD1C88AB55}" type="pres">
      <dgm:prSet presAssocID="{741A58DE-10CE-449C-8791-90B6E30284A5}" presName="rootText1" presStyleLbl="node0" presStyleIdx="2" presStyleCnt="4" custScaleX="163833">
        <dgm:presLayoutVars>
          <dgm:chPref val="3"/>
        </dgm:presLayoutVars>
      </dgm:prSet>
      <dgm:spPr/>
    </dgm:pt>
    <dgm:pt modelId="{288F58D8-D35E-CB46-B74F-5625C0752A39}" type="pres">
      <dgm:prSet presAssocID="{741A58DE-10CE-449C-8791-90B6E30284A5}" presName="rootConnector1" presStyleLbl="node1" presStyleIdx="0" presStyleCnt="0"/>
      <dgm:spPr/>
    </dgm:pt>
    <dgm:pt modelId="{894D102D-D8E1-5C40-8FE9-C55AE50B7DFA}" type="pres">
      <dgm:prSet presAssocID="{741A58DE-10CE-449C-8791-90B6E30284A5}" presName="hierChild2" presStyleCnt="0"/>
      <dgm:spPr/>
    </dgm:pt>
    <dgm:pt modelId="{284C5764-5FCC-ED40-8BD6-6D6816DF8571}" type="pres">
      <dgm:prSet presAssocID="{741A58DE-10CE-449C-8791-90B6E30284A5}" presName="hierChild3" presStyleCnt="0"/>
      <dgm:spPr/>
    </dgm:pt>
    <dgm:pt modelId="{46F57DA3-93C3-334A-A9D0-CD985DDD394C}" type="pres">
      <dgm:prSet presAssocID="{D07C386D-4DB9-42EE-8CB3-002FA6E22F29}" presName="hierRoot1" presStyleCnt="0">
        <dgm:presLayoutVars>
          <dgm:hierBranch val="init"/>
        </dgm:presLayoutVars>
      </dgm:prSet>
      <dgm:spPr/>
    </dgm:pt>
    <dgm:pt modelId="{1A8A5092-5B1E-EC42-B17A-A16B713AFF95}" type="pres">
      <dgm:prSet presAssocID="{D07C386D-4DB9-42EE-8CB3-002FA6E22F29}" presName="rootComposite1" presStyleCnt="0"/>
      <dgm:spPr/>
    </dgm:pt>
    <dgm:pt modelId="{8AC4A79B-1D13-6B46-8EB5-9C1E957BA097}" type="pres">
      <dgm:prSet presAssocID="{D07C386D-4DB9-42EE-8CB3-002FA6E22F29}" presName="rootText1" presStyleLbl="node0" presStyleIdx="3" presStyleCnt="4" custScaleX="195833">
        <dgm:presLayoutVars>
          <dgm:chPref val="3"/>
        </dgm:presLayoutVars>
      </dgm:prSet>
      <dgm:spPr/>
    </dgm:pt>
    <dgm:pt modelId="{88C67DA0-746C-4D42-9591-5059E0258F0C}" type="pres">
      <dgm:prSet presAssocID="{D07C386D-4DB9-42EE-8CB3-002FA6E22F29}" presName="rootConnector1" presStyleLbl="node1" presStyleIdx="0" presStyleCnt="0"/>
      <dgm:spPr/>
    </dgm:pt>
    <dgm:pt modelId="{F9DE5613-2C7B-0E4F-B547-FA113839B768}" type="pres">
      <dgm:prSet presAssocID="{D07C386D-4DB9-42EE-8CB3-002FA6E22F29}" presName="hierChild2" presStyleCnt="0"/>
      <dgm:spPr/>
    </dgm:pt>
    <dgm:pt modelId="{E91D6687-5771-6542-AF23-A6AB2ADB9803}" type="pres">
      <dgm:prSet presAssocID="{D07C386D-4DB9-42EE-8CB3-002FA6E22F29}" presName="hierChild3" presStyleCnt="0"/>
      <dgm:spPr/>
    </dgm:pt>
  </dgm:ptLst>
  <dgm:cxnLst>
    <dgm:cxn modelId="{2CD98528-F9E9-1441-8D62-D6EFA69D3630}" type="presOf" srcId="{D07C386D-4DB9-42EE-8CB3-002FA6E22F29}" destId="{8AC4A79B-1D13-6B46-8EB5-9C1E957BA097}" srcOrd="0" destOrd="0" presId="urn:microsoft.com/office/officeart/2009/3/layout/HorizontalOrganizationChart"/>
    <dgm:cxn modelId="{A3C24244-125A-4F4B-AE65-438C66FABEC1}" type="presOf" srcId="{C7206E98-8BCC-4758-9E84-F0277256B9D8}" destId="{DBB0C131-EC32-6349-905E-EEF25590AF56}" srcOrd="1" destOrd="0" presId="urn:microsoft.com/office/officeart/2009/3/layout/HorizontalOrganizationChart"/>
    <dgm:cxn modelId="{98AEA848-9E4F-9945-82E6-1DAD27079B1D}" type="presOf" srcId="{4A3FEFA0-7823-46DE-A88F-5DB39C6D1246}" destId="{35C7BD07-83AB-EA41-B9F0-6363BBA16A25}" srcOrd="0" destOrd="0" presId="urn:microsoft.com/office/officeart/2009/3/layout/HorizontalOrganizationChart"/>
    <dgm:cxn modelId="{96587B4D-927D-764D-AA08-CA2701850556}" type="presOf" srcId="{C7206E98-8BCC-4758-9E84-F0277256B9D8}" destId="{09D5D08D-BACC-0D49-B3C5-E40B5604607C}" srcOrd="0" destOrd="0" presId="urn:microsoft.com/office/officeart/2009/3/layout/HorizontalOrganizationChart"/>
    <dgm:cxn modelId="{575DCA69-F299-F248-BD1D-FE50CFCCE968}" type="presOf" srcId="{4A3FEFA0-7823-46DE-A88F-5DB39C6D1246}" destId="{EDFE3D09-CD4C-A44A-988B-398FB5A18EBD}" srcOrd="1" destOrd="0" presId="urn:microsoft.com/office/officeart/2009/3/layout/HorizontalOrganizationChart"/>
    <dgm:cxn modelId="{BCD1657B-F25D-754A-A2D4-B50B7E376963}" type="presOf" srcId="{060EA5AF-A293-4E7C-BB42-69D7ADB755AA}" destId="{18AB963F-A847-2648-9594-CA5E1F859790}" srcOrd="0" destOrd="0" presId="urn:microsoft.com/office/officeart/2009/3/layout/HorizontalOrganizationChart"/>
    <dgm:cxn modelId="{76E19985-444A-D04B-8012-11B9DC0472C0}" type="presOf" srcId="{741A58DE-10CE-449C-8791-90B6E30284A5}" destId="{288F58D8-D35E-CB46-B74F-5625C0752A39}" srcOrd="1" destOrd="0" presId="urn:microsoft.com/office/officeart/2009/3/layout/HorizontalOrganizationChart"/>
    <dgm:cxn modelId="{6A4AC395-EC42-5640-ADA9-2EDC7CCF50B0}" type="presOf" srcId="{741A58DE-10CE-449C-8791-90B6E30284A5}" destId="{42371B33-B320-E04F-B686-16BD1C88AB55}" srcOrd="0" destOrd="0" presId="urn:microsoft.com/office/officeart/2009/3/layout/HorizontalOrganizationChart"/>
    <dgm:cxn modelId="{E862529B-7813-AB47-929A-FF0610481FE5}" type="presOf" srcId="{D07C386D-4DB9-42EE-8CB3-002FA6E22F29}" destId="{88C67DA0-746C-4D42-9591-5059E0258F0C}" srcOrd="1" destOrd="0" presId="urn:microsoft.com/office/officeart/2009/3/layout/HorizontalOrganizationChart"/>
    <dgm:cxn modelId="{594D6C9B-DE7A-4F85-9D5C-5CE379797969}" srcId="{060EA5AF-A293-4E7C-BB42-69D7ADB755AA}" destId="{4A3FEFA0-7823-46DE-A88F-5DB39C6D1246}" srcOrd="0" destOrd="0" parTransId="{A37AA5D7-3C42-45CF-8D1A-90488188EF98}" sibTransId="{4EA03DC6-67A0-410C-BAD9-35007E80F103}"/>
    <dgm:cxn modelId="{50CE16BE-0592-4F19-9811-5D29495A0003}" srcId="{060EA5AF-A293-4E7C-BB42-69D7ADB755AA}" destId="{C7206E98-8BCC-4758-9E84-F0277256B9D8}" srcOrd="1" destOrd="0" parTransId="{E4BBD039-B6AD-4399-BE6E-9FE3D6C489EC}" sibTransId="{3615B0F0-905B-48C2-9D33-36A071135F84}"/>
    <dgm:cxn modelId="{CEFBD2C3-B09B-4CFB-98DE-7602A4BC325F}" srcId="{060EA5AF-A293-4E7C-BB42-69D7ADB755AA}" destId="{D07C386D-4DB9-42EE-8CB3-002FA6E22F29}" srcOrd="3" destOrd="0" parTransId="{B03607BE-CB27-4321-8DAD-E002961E9502}" sibTransId="{F276C90D-C961-4492-92F4-EBE426FE3D95}"/>
    <dgm:cxn modelId="{0BEB30FB-835D-415F-A2D0-A5A299341727}" srcId="{060EA5AF-A293-4E7C-BB42-69D7ADB755AA}" destId="{741A58DE-10CE-449C-8791-90B6E30284A5}" srcOrd="2" destOrd="0" parTransId="{0BCDE129-8D85-419D-9909-F816335BDB44}" sibTransId="{FFDB25B6-2B2C-42D8-91B2-D9533E545B62}"/>
    <dgm:cxn modelId="{398556A0-B5A1-1547-A3B8-D8AD88D27513}" type="presParOf" srcId="{18AB963F-A847-2648-9594-CA5E1F859790}" destId="{9C803276-C5DE-184A-A9B0-CBA415D1A37A}" srcOrd="0" destOrd="0" presId="urn:microsoft.com/office/officeart/2009/3/layout/HorizontalOrganizationChart"/>
    <dgm:cxn modelId="{E2062C9E-B142-B94D-9972-0FAAB023AF96}" type="presParOf" srcId="{9C803276-C5DE-184A-A9B0-CBA415D1A37A}" destId="{60F11FD9-94D7-6D4D-B22E-C0A343199E8D}" srcOrd="0" destOrd="0" presId="urn:microsoft.com/office/officeart/2009/3/layout/HorizontalOrganizationChart"/>
    <dgm:cxn modelId="{73B23A7F-9F9D-C349-8CE5-E9B879513632}" type="presParOf" srcId="{60F11FD9-94D7-6D4D-B22E-C0A343199E8D}" destId="{35C7BD07-83AB-EA41-B9F0-6363BBA16A25}" srcOrd="0" destOrd="0" presId="urn:microsoft.com/office/officeart/2009/3/layout/HorizontalOrganizationChart"/>
    <dgm:cxn modelId="{82B1D092-D9BF-C540-8609-930BDB2B5772}" type="presParOf" srcId="{60F11FD9-94D7-6D4D-B22E-C0A343199E8D}" destId="{EDFE3D09-CD4C-A44A-988B-398FB5A18EBD}" srcOrd="1" destOrd="0" presId="urn:microsoft.com/office/officeart/2009/3/layout/HorizontalOrganizationChart"/>
    <dgm:cxn modelId="{9B710C42-1A43-0942-ADAA-ECDCE15FD783}" type="presParOf" srcId="{9C803276-C5DE-184A-A9B0-CBA415D1A37A}" destId="{EE5C2E97-F02C-564F-B7EB-CC0404905FC2}" srcOrd="1" destOrd="0" presId="urn:microsoft.com/office/officeart/2009/3/layout/HorizontalOrganizationChart"/>
    <dgm:cxn modelId="{C87E6B0E-7299-B74E-8871-772BB9A7DB67}" type="presParOf" srcId="{9C803276-C5DE-184A-A9B0-CBA415D1A37A}" destId="{5804DE9B-7AC3-3E4A-88F4-DF9F94DD198A}" srcOrd="2" destOrd="0" presId="urn:microsoft.com/office/officeart/2009/3/layout/HorizontalOrganizationChart"/>
    <dgm:cxn modelId="{ECDED72B-605D-BB4B-AD5E-442ADFA497E3}" type="presParOf" srcId="{18AB963F-A847-2648-9594-CA5E1F859790}" destId="{3578B7EA-2896-AE41-B397-E516E7BCAA66}" srcOrd="1" destOrd="0" presId="urn:microsoft.com/office/officeart/2009/3/layout/HorizontalOrganizationChart"/>
    <dgm:cxn modelId="{34802D1E-17C6-7749-AA01-A89D8ACE220D}" type="presParOf" srcId="{3578B7EA-2896-AE41-B397-E516E7BCAA66}" destId="{441FD4DC-0654-B447-82C5-7595D5189F67}" srcOrd="0" destOrd="0" presId="urn:microsoft.com/office/officeart/2009/3/layout/HorizontalOrganizationChart"/>
    <dgm:cxn modelId="{6CFDB2BD-3DE7-3747-900E-40264163C05C}" type="presParOf" srcId="{441FD4DC-0654-B447-82C5-7595D5189F67}" destId="{09D5D08D-BACC-0D49-B3C5-E40B5604607C}" srcOrd="0" destOrd="0" presId="urn:microsoft.com/office/officeart/2009/3/layout/HorizontalOrganizationChart"/>
    <dgm:cxn modelId="{30ECFB16-1955-854B-AC88-E7D02827EB9D}" type="presParOf" srcId="{441FD4DC-0654-B447-82C5-7595D5189F67}" destId="{DBB0C131-EC32-6349-905E-EEF25590AF56}" srcOrd="1" destOrd="0" presId="urn:microsoft.com/office/officeart/2009/3/layout/HorizontalOrganizationChart"/>
    <dgm:cxn modelId="{CD2296B8-AACF-3C49-B4B8-9F8A1109E4AE}" type="presParOf" srcId="{3578B7EA-2896-AE41-B397-E516E7BCAA66}" destId="{000C8825-119E-F24A-A7D3-FB42EF531471}" srcOrd="1" destOrd="0" presId="urn:microsoft.com/office/officeart/2009/3/layout/HorizontalOrganizationChart"/>
    <dgm:cxn modelId="{B10EFC9F-1D38-F946-B95B-E01E22B017F1}" type="presParOf" srcId="{3578B7EA-2896-AE41-B397-E516E7BCAA66}" destId="{3C4817B7-6B6D-9B4E-960C-D96942080787}" srcOrd="2" destOrd="0" presId="urn:microsoft.com/office/officeart/2009/3/layout/HorizontalOrganizationChart"/>
    <dgm:cxn modelId="{03D9100A-64D5-474B-8936-98DF63C13056}" type="presParOf" srcId="{18AB963F-A847-2648-9594-CA5E1F859790}" destId="{979732B6-B8D0-5E43-BCBF-04E5C1CCDE77}" srcOrd="2" destOrd="0" presId="urn:microsoft.com/office/officeart/2009/3/layout/HorizontalOrganizationChart"/>
    <dgm:cxn modelId="{CEB6B74E-463A-3B4B-8B39-59050A4E715C}" type="presParOf" srcId="{979732B6-B8D0-5E43-BCBF-04E5C1CCDE77}" destId="{CDA11550-C03E-DB48-83A4-79A1C94B7995}" srcOrd="0" destOrd="0" presId="urn:microsoft.com/office/officeart/2009/3/layout/HorizontalOrganizationChart"/>
    <dgm:cxn modelId="{774A4F22-1E6F-A64A-8E07-28D1854F3C8D}" type="presParOf" srcId="{CDA11550-C03E-DB48-83A4-79A1C94B7995}" destId="{42371B33-B320-E04F-B686-16BD1C88AB55}" srcOrd="0" destOrd="0" presId="urn:microsoft.com/office/officeart/2009/3/layout/HorizontalOrganizationChart"/>
    <dgm:cxn modelId="{B672E6AF-F35C-8546-8508-8ED317353E71}" type="presParOf" srcId="{CDA11550-C03E-DB48-83A4-79A1C94B7995}" destId="{288F58D8-D35E-CB46-B74F-5625C0752A39}" srcOrd="1" destOrd="0" presId="urn:microsoft.com/office/officeart/2009/3/layout/HorizontalOrganizationChart"/>
    <dgm:cxn modelId="{8AA42058-B843-D44A-9EFC-7DD4A9D99B79}" type="presParOf" srcId="{979732B6-B8D0-5E43-BCBF-04E5C1CCDE77}" destId="{894D102D-D8E1-5C40-8FE9-C55AE50B7DFA}" srcOrd="1" destOrd="0" presId="urn:microsoft.com/office/officeart/2009/3/layout/HorizontalOrganizationChart"/>
    <dgm:cxn modelId="{DFB43C4B-1C1E-AF48-A4AF-22AA287D3AEF}" type="presParOf" srcId="{979732B6-B8D0-5E43-BCBF-04E5C1CCDE77}" destId="{284C5764-5FCC-ED40-8BD6-6D6816DF8571}" srcOrd="2" destOrd="0" presId="urn:microsoft.com/office/officeart/2009/3/layout/HorizontalOrganizationChart"/>
    <dgm:cxn modelId="{726B7B30-57BF-1442-907B-EE0E2CF20247}" type="presParOf" srcId="{18AB963F-A847-2648-9594-CA5E1F859790}" destId="{46F57DA3-93C3-334A-A9D0-CD985DDD394C}" srcOrd="3" destOrd="0" presId="urn:microsoft.com/office/officeart/2009/3/layout/HorizontalOrganizationChart"/>
    <dgm:cxn modelId="{FE79A771-F20A-FC44-A452-B6A02BA9C719}" type="presParOf" srcId="{46F57DA3-93C3-334A-A9D0-CD985DDD394C}" destId="{1A8A5092-5B1E-EC42-B17A-A16B713AFF95}" srcOrd="0" destOrd="0" presId="urn:microsoft.com/office/officeart/2009/3/layout/HorizontalOrganizationChart"/>
    <dgm:cxn modelId="{07E963D3-43D8-1544-BB08-3B544F132628}" type="presParOf" srcId="{1A8A5092-5B1E-EC42-B17A-A16B713AFF95}" destId="{8AC4A79B-1D13-6B46-8EB5-9C1E957BA097}" srcOrd="0" destOrd="0" presId="urn:microsoft.com/office/officeart/2009/3/layout/HorizontalOrganizationChart"/>
    <dgm:cxn modelId="{81EC13BA-5B2E-A34A-BACC-A78D7BB063E0}" type="presParOf" srcId="{1A8A5092-5B1E-EC42-B17A-A16B713AFF95}" destId="{88C67DA0-746C-4D42-9591-5059E0258F0C}" srcOrd="1" destOrd="0" presId="urn:microsoft.com/office/officeart/2009/3/layout/HorizontalOrganizationChart"/>
    <dgm:cxn modelId="{F003F961-9BA6-A142-88D7-517F96BC06B3}" type="presParOf" srcId="{46F57DA3-93C3-334A-A9D0-CD985DDD394C}" destId="{F9DE5613-2C7B-0E4F-B547-FA113839B768}" srcOrd="1" destOrd="0" presId="urn:microsoft.com/office/officeart/2009/3/layout/HorizontalOrganizationChart"/>
    <dgm:cxn modelId="{D84D4C2F-0A16-3942-A1BA-BBB818DD29E7}" type="presParOf" srcId="{46F57DA3-93C3-334A-A9D0-CD985DDD394C}" destId="{E91D6687-5771-6542-AF23-A6AB2ADB9803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2D65D8-308F-4741-9A49-FF867BDB40C6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9AE7D8-6A81-4B00-9CC9-42EDAD3536BA}">
      <dgm:prSet/>
      <dgm:spPr/>
      <dgm:t>
        <a:bodyPr/>
        <a:lstStyle/>
        <a:p>
          <a:pPr>
            <a:lnSpc>
              <a:spcPct val="100000"/>
            </a:lnSpc>
          </a:pPr>
          <a:r>
            <a:rPr lang="es-MX" dirty="0"/>
            <a:t>Funcione </a:t>
          </a:r>
          <a:r>
            <a:rPr lang="es-MX" dirty="0">
              <a:highlight>
                <a:srgbClr val="FFFF00"/>
              </a:highlight>
            </a:rPr>
            <a:t>como banco en línea</a:t>
          </a:r>
          <a:endParaRPr lang="en-US" dirty="0">
            <a:highlight>
              <a:srgbClr val="FFFF00"/>
            </a:highlight>
          </a:endParaRPr>
        </a:p>
      </dgm:t>
    </dgm:pt>
    <dgm:pt modelId="{5AA7A2D6-F39D-47ED-946D-F3DC4FF01208}" type="parTrans" cxnId="{F08AF259-5638-4E6C-A266-9B3A5EFFB1C1}">
      <dgm:prSet/>
      <dgm:spPr/>
      <dgm:t>
        <a:bodyPr/>
        <a:lstStyle/>
        <a:p>
          <a:endParaRPr lang="en-US"/>
        </a:p>
      </dgm:t>
    </dgm:pt>
    <dgm:pt modelId="{B453F52E-E9A9-425A-8DB7-66A05C770268}" type="sibTrans" cxnId="{F08AF259-5638-4E6C-A266-9B3A5EFFB1C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DA51A8F-F8CF-4CD7-B50C-FDCD232FD5B6}">
      <dgm:prSet/>
      <dgm:spPr/>
      <dgm:t>
        <a:bodyPr/>
        <a:lstStyle/>
        <a:p>
          <a:pPr>
            <a:lnSpc>
              <a:spcPct val="100000"/>
            </a:lnSpc>
          </a:pPr>
          <a:r>
            <a:rPr lang="es-MX" dirty="0"/>
            <a:t>Crear un </a:t>
          </a:r>
          <a:r>
            <a:rPr lang="es-MX" dirty="0">
              <a:highlight>
                <a:srgbClr val="FFFF00"/>
              </a:highlight>
            </a:rPr>
            <a:t>sistema de inteligencia global que interconecte estudios de futuros, priorice y sintetice riesgos,  oportunidades y  estrategias de alto impacto</a:t>
          </a:r>
          <a:endParaRPr lang="en-US" dirty="0">
            <a:highlight>
              <a:srgbClr val="FFFF00"/>
            </a:highlight>
          </a:endParaRPr>
        </a:p>
      </dgm:t>
    </dgm:pt>
    <dgm:pt modelId="{60460266-A0C6-4277-B239-2BC9A7EF1F39}" type="parTrans" cxnId="{1DE44400-F35B-4507-91A2-9EEBCAE87B45}">
      <dgm:prSet/>
      <dgm:spPr/>
      <dgm:t>
        <a:bodyPr/>
        <a:lstStyle/>
        <a:p>
          <a:endParaRPr lang="en-US"/>
        </a:p>
      </dgm:t>
    </dgm:pt>
    <dgm:pt modelId="{C415B5F4-B972-47E5-BDE3-D83956594164}" type="sibTrans" cxnId="{1DE44400-F35B-4507-91A2-9EEBCAE87B4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7554E0F-431D-4111-8679-F7620AA1DF66}">
      <dgm:prSet/>
      <dgm:spPr/>
      <dgm:t>
        <a:bodyPr/>
        <a:lstStyle/>
        <a:p>
          <a:pPr>
            <a:lnSpc>
              <a:spcPct val="100000"/>
            </a:lnSpc>
          </a:pPr>
          <a:r>
            <a:rPr lang="es-MX" dirty="0"/>
            <a:t>Equipo </a:t>
          </a:r>
          <a:r>
            <a:rPr lang="es-MX" dirty="0">
              <a:highlight>
                <a:srgbClr val="FFFF00"/>
              </a:highlight>
            </a:rPr>
            <a:t>expertos transdisciplinario, intercultural y multisectorial  </a:t>
          </a:r>
          <a:endParaRPr lang="en-US" dirty="0">
            <a:highlight>
              <a:srgbClr val="FFFF00"/>
            </a:highlight>
          </a:endParaRPr>
        </a:p>
      </dgm:t>
    </dgm:pt>
    <dgm:pt modelId="{4CAC7850-D8B3-42EF-BBF1-A3AD2C1350CD}" type="parTrans" cxnId="{108E968B-DC8F-4866-8FBC-22447FB00A09}">
      <dgm:prSet/>
      <dgm:spPr/>
      <dgm:t>
        <a:bodyPr/>
        <a:lstStyle/>
        <a:p>
          <a:endParaRPr lang="en-US"/>
        </a:p>
      </dgm:t>
    </dgm:pt>
    <dgm:pt modelId="{13C92F27-A487-4A2D-BDF6-1BA90BB2FF23}" type="sibTrans" cxnId="{108E968B-DC8F-4866-8FBC-22447FB00A09}">
      <dgm:prSet/>
      <dgm:spPr/>
      <dgm:t>
        <a:bodyPr/>
        <a:lstStyle/>
        <a:p>
          <a:endParaRPr lang="en-US"/>
        </a:p>
      </dgm:t>
    </dgm:pt>
    <dgm:pt modelId="{9776EDBA-E969-404D-A4A4-D58012E6D3A4}" type="pres">
      <dgm:prSet presAssocID="{2D2D65D8-308F-4741-9A49-FF867BDB40C6}" presName="root" presStyleCnt="0">
        <dgm:presLayoutVars>
          <dgm:dir/>
          <dgm:resizeHandles val="exact"/>
        </dgm:presLayoutVars>
      </dgm:prSet>
      <dgm:spPr/>
    </dgm:pt>
    <dgm:pt modelId="{B14B33CA-A2AF-49F4-A8FA-278E727FFECE}" type="pres">
      <dgm:prSet presAssocID="{2D2D65D8-308F-4741-9A49-FF867BDB40C6}" presName="container" presStyleCnt="0">
        <dgm:presLayoutVars>
          <dgm:dir/>
          <dgm:resizeHandles val="exact"/>
        </dgm:presLayoutVars>
      </dgm:prSet>
      <dgm:spPr/>
    </dgm:pt>
    <dgm:pt modelId="{6EE96972-FAD1-4BD5-A6C8-FEBE9BEA2844}" type="pres">
      <dgm:prSet presAssocID="{F69AE7D8-6A81-4B00-9CC9-42EDAD3536BA}" presName="compNode" presStyleCnt="0"/>
      <dgm:spPr/>
    </dgm:pt>
    <dgm:pt modelId="{F1ED5804-577D-4581-8B2D-870B0E2599C0}" type="pres">
      <dgm:prSet presAssocID="{F69AE7D8-6A81-4B00-9CC9-42EDAD3536BA}" presName="iconBgRect" presStyleLbl="bgShp" presStyleIdx="0" presStyleCnt="3"/>
      <dgm:spPr/>
    </dgm:pt>
    <dgm:pt modelId="{9D1F0DDC-BE67-4564-91E2-A85D7A5CF8AF}" type="pres">
      <dgm:prSet presAssocID="{F69AE7D8-6A81-4B00-9CC9-42EDAD3536BA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nco"/>
        </a:ext>
      </dgm:extLst>
    </dgm:pt>
    <dgm:pt modelId="{5BD999B5-2D91-4624-AF67-27BF49EE7A32}" type="pres">
      <dgm:prSet presAssocID="{F69AE7D8-6A81-4B00-9CC9-42EDAD3536BA}" presName="spaceRect" presStyleCnt="0"/>
      <dgm:spPr/>
    </dgm:pt>
    <dgm:pt modelId="{94B7F420-2609-4859-89CC-0DC5A541B007}" type="pres">
      <dgm:prSet presAssocID="{F69AE7D8-6A81-4B00-9CC9-42EDAD3536BA}" presName="textRect" presStyleLbl="revTx" presStyleIdx="0" presStyleCnt="3">
        <dgm:presLayoutVars>
          <dgm:chMax val="1"/>
          <dgm:chPref val="1"/>
        </dgm:presLayoutVars>
      </dgm:prSet>
      <dgm:spPr/>
    </dgm:pt>
    <dgm:pt modelId="{198A5095-C47F-4E52-9EC0-0E0A8F03B5B9}" type="pres">
      <dgm:prSet presAssocID="{B453F52E-E9A9-425A-8DB7-66A05C770268}" presName="sibTrans" presStyleLbl="sibTrans2D1" presStyleIdx="0" presStyleCnt="0"/>
      <dgm:spPr/>
    </dgm:pt>
    <dgm:pt modelId="{09BF9DBF-FB44-4BAD-94C5-D68D45487DA7}" type="pres">
      <dgm:prSet presAssocID="{5DA51A8F-F8CF-4CD7-B50C-FDCD232FD5B6}" presName="compNode" presStyleCnt="0"/>
      <dgm:spPr/>
    </dgm:pt>
    <dgm:pt modelId="{35905B6D-7BE1-44F7-B0F1-B2A75D841666}" type="pres">
      <dgm:prSet presAssocID="{5DA51A8F-F8CF-4CD7-B50C-FDCD232FD5B6}" presName="iconBgRect" presStyleLbl="bgShp" presStyleIdx="1" presStyleCnt="3"/>
      <dgm:spPr/>
    </dgm:pt>
    <dgm:pt modelId="{877607FB-AD51-4A39-9022-3E5E0F05F657}" type="pres">
      <dgm:prSet presAssocID="{5DA51A8F-F8CF-4CD7-B50C-FDCD232FD5B6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dioactivo"/>
        </a:ext>
      </dgm:extLst>
    </dgm:pt>
    <dgm:pt modelId="{10357C58-4088-4480-9383-F83B2AA21682}" type="pres">
      <dgm:prSet presAssocID="{5DA51A8F-F8CF-4CD7-B50C-FDCD232FD5B6}" presName="spaceRect" presStyleCnt="0"/>
      <dgm:spPr/>
    </dgm:pt>
    <dgm:pt modelId="{E5A205B1-6881-47D4-A8FF-8C5C90CFE262}" type="pres">
      <dgm:prSet presAssocID="{5DA51A8F-F8CF-4CD7-B50C-FDCD232FD5B6}" presName="textRect" presStyleLbl="revTx" presStyleIdx="1" presStyleCnt="3">
        <dgm:presLayoutVars>
          <dgm:chMax val="1"/>
          <dgm:chPref val="1"/>
        </dgm:presLayoutVars>
      </dgm:prSet>
      <dgm:spPr/>
    </dgm:pt>
    <dgm:pt modelId="{70908581-0690-408B-B06F-4E7D93346AB9}" type="pres">
      <dgm:prSet presAssocID="{C415B5F4-B972-47E5-BDE3-D83956594164}" presName="sibTrans" presStyleLbl="sibTrans2D1" presStyleIdx="0" presStyleCnt="0"/>
      <dgm:spPr/>
    </dgm:pt>
    <dgm:pt modelId="{74E654CD-2A41-429C-9A13-B54B5D7AFAC9}" type="pres">
      <dgm:prSet presAssocID="{27554E0F-431D-4111-8679-F7620AA1DF66}" presName="compNode" presStyleCnt="0"/>
      <dgm:spPr/>
    </dgm:pt>
    <dgm:pt modelId="{4951516B-750E-423F-8473-333DF64C3271}" type="pres">
      <dgm:prSet presAssocID="{27554E0F-431D-4111-8679-F7620AA1DF66}" presName="iconBgRect" presStyleLbl="bgShp" presStyleIdx="2" presStyleCnt="3"/>
      <dgm:spPr/>
    </dgm:pt>
    <dgm:pt modelId="{C5117407-3CD0-495E-ABAC-FEC84DEE6379}" type="pres">
      <dgm:prSet presAssocID="{27554E0F-431D-4111-8679-F7620AA1DF66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uarios"/>
        </a:ext>
      </dgm:extLst>
    </dgm:pt>
    <dgm:pt modelId="{33616D95-39EE-4AD9-826C-B43E1E56A9B7}" type="pres">
      <dgm:prSet presAssocID="{27554E0F-431D-4111-8679-F7620AA1DF66}" presName="spaceRect" presStyleCnt="0"/>
      <dgm:spPr/>
    </dgm:pt>
    <dgm:pt modelId="{154F0F30-2D72-49BA-94A6-0BED420BC723}" type="pres">
      <dgm:prSet presAssocID="{27554E0F-431D-4111-8679-F7620AA1DF66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1DE44400-F35B-4507-91A2-9EEBCAE87B45}" srcId="{2D2D65D8-308F-4741-9A49-FF867BDB40C6}" destId="{5DA51A8F-F8CF-4CD7-B50C-FDCD232FD5B6}" srcOrd="1" destOrd="0" parTransId="{60460266-A0C6-4277-B239-2BC9A7EF1F39}" sibTransId="{C415B5F4-B972-47E5-BDE3-D83956594164}"/>
    <dgm:cxn modelId="{803A0C11-B53A-4C70-82CE-AE866359FFD4}" type="presOf" srcId="{F69AE7D8-6A81-4B00-9CC9-42EDAD3536BA}" destId="{94B7F420-2609-4859-89CC-0DC5A541B007}" srcOrd="0" destOrd="0" presId="urn:microsoft.com/office/officeart/2018/2/layout/IconCircleList"/>
    <dgm:cxn modelId="{F872954C-B2BC-41AD-8C80-D8C172D4B32A}" type="presOf" srcId="{27554E0F-431D-4111-8679-F7620AA1DF66}" destId="{154F0F30-2D72-49BA-94A6-0BED420BC723}" srcOrd="0" destOrd="0" presId="urn:microsoft.com/office/officeart/2018/2/layout/IconCircleList"/>
    <dgm:cxn modelId="{F08AF259-5638-4E6C-A266-9B3A5EFFB1C1}" srcId="{2D2D65D8-308F-4741-9A49-FF867BDB40C6}" destId="{F69AE7D8-6A81-4B00-9CC9-42EDAD3536BA}" srcOrd="0" destOrd="0" parTransId="{5AA7A2D6-F39D-47ED-946D-F3DC4FF01208}" sibTransId="{B453F52E-E9A9-425A-8DB7-66A05C770268}"/>
    <dgm:cxn modelId="{1A05A786-E551-4C00-BC2A-8B93D9053EB5}" type="presOf" srcId="{B453F52E-E9A9-425A-8DB7-66A05C770268}" destId="{198A5095-C47F-4E52-9EC0-0E0A8F03B5B9}" srcOrd="0" destOrd="0" presId="urn:microsoft.com/office/officeart/2018/2/layout/IconCircleList"/>
    <dgm:cxn modelId="{108E968B-DC8F-4866-8FBC-22447FB00A09}" srcId="{2D2D65D8-308F-4741-9A49-FF867BDB40C6}" destId="{27554E0F-431D-4111-8679-F7620AA1DF66}" srcOrd="2" destOrd="0" parTransId="{4CAC7850-D8B3-42EF-BBF1-A3AD2C1350CD}" sibTransId="{13C92F27-A487-4A2D-BDF6-1BA90BB2FF23}"/>
    <dgm:cxn modelId="{8115F6A6-7C16-4BC9-AA92-F08704E2E7E7}" type="presOf" srcId="{2D2D65D8-308F-4741-9A49-FF867BDB40C6}" destId="{9776EDBA-E969-404D-A4A4-D58012E6D3A4}" srcOrd="0" destOrd="0" presId="urn:microsoft.com/office/officeart/2018/2/layout/IconCircleList"/>
    <dgm:cxn modelId="{1B690FAD-6E1D-4233-8812-EC64B0D745C8}" type="presOf" srcId="{5DA51A8F-F8CF-4CD7-B50C-FDCD232FD5B6}" destId="{E5A205B1-6881-47D4-A8FF-8C5C90CFE262}" srcOrd="0" destOrd="0" presId="urn:microsoft.com/office/officeart/2018/2/layout/IconCircleList"/>
    <dgm:cxn modelId="{0A1295CB-6383-47B2-8347-EF3FB8D0A970}" type="presOf" srcId="{C415B5F4-B972-47E5-BDE3-D83956594164}" destId="{70908581-0690-408B-B06F-4E7D93346AB9}" srcOrd="0" destOrd="0" presId="urn:microsoft.com/office/officeart/2018/2/layout/IconCircleList"/>
    <dgm:cxn modelId="{6AA2A8A4-38A4-49D9-A147-799E9C1A9B97}" type="presParOf" srcId="{9776EDBA-E969-404D-A4A4-D58012E6D3A4}" destId="{B14B33CA-A2AF-49F4-A8FA-278E727FFECE}" srcOrd="0" destOrd="0" presId="urn:microsoft.com/office/officeart/2018/2/layout/IconCircleList"/>
    <dgm:cxn modelId="{B87909BD-9CDA-48C8-9B70-02600C4EB753}" type="presParOf" srcId="{B14B33CA-A2AF-49F4-A8FA-278E727FFECE}" destId="{6EE96972-FAD1-4BD5-A6C8-FEBE9BEA2844}" srcOrd="0" destOrd="0" presId="urn:microsoft.com/office/officeart/2018/2/layout/IconCircleList"/>
    <dgm:cxn modelId="{AD6FC010-1410-4E2B-9192-D7F70F75870D}" type="presParOf" srcId="{6EE96972-FAD1-4BD5-A6C8-FEBE9BEA2844}" destId="{F1ED5804-577D-4581-8B2D-870B0E2599C0}" srcOrd="0" destOrd="0" presId="urn:microsoft.com/office/officeart/2018/2/layout/IconCircleList"/>
    <dgm:cxn modelId="{A529694E-E95F-44EC-86B0-EEC5F6B01C39}" type="presParOf" srcId="{6EE96972-FAD1-4BD5-A6C8-FEBE9BEA2844}" destId="{9D1F0DDC-BE67-4564-91E2-A85D7A5CF8AF}" srcOrd="1" destOrd="0" presId="urn:microsoft.com/office/officeart/2018/2/layout/IconCircleList"/>
    <dgm:cxn modelId="{1BF8BED2-7579-4E30-8E01-3B9F80F81716}" type="presParOf" srcId="{6EE96972-FAD1-4BD5-A6C8-FEBE9BEA2844}" destId="{5BD999B5-2D91-4624-AF67-27BF49EE7A32}" srcOrd="2" destOrd="0" presId="urn:microsoft.com/office/officeart/2018/2/layout/IconCircleList"/>
    <dgm:cxn modelId="{D5CA5BF3-EF4F-4C74-B53E-1175D5388E3F}" type="presParOf" srcId="{6EE96972-FAD1-4BD5-A6C8-FEBE9BEA2844}" destId="{94B7F420-2609-4859-89CC-0DC5A541B007}" srcOrd="3" destOrd="0" presId="urn:microsoft.com/office/officeart/2018/2/layout/IconCircleList"/>
    <dgm:cxn modelId="{3FC630F6-C508-4845-B594-D04B9968B57D}" type="presParOf" srcId="{B14B33CA-A2AF-49F4-A8FA-278E727FFECE}" destId="{198A5095-C47F-4E52-9EC0-0E0A8F03B5B9}" srcOrd="1" destOrd="0" presId="urn:microsoft.com/office/officeart/2018/2/layout/IconCircleList"/>
    <dgm:cxn modelId="{A70FE5DD-1213-4A6C-80AD-98C9FCE1B1E1}" type="presParOf" srcId="{B14B33CA-A2AF-49F4-A8FA-278E727FFECE}" destId="{09BF9DBF-FB44-4BAD-94C5-D68D45487DA7}" srcOrd="2" destOrd="0" presId="urn:microsoft.com/office/officeart/2018/2/layout/IconCircleList"/>
    <dgm:cxn modelId="{8D676FD0-2DB7-4E2A-A72D-2C9104C67BD9}" type="presParOf" srcId="{09BF9DBF-FB44-4BAD-94C5-D68D45487DA7}" destId="{35905B6D-7BE1-44F7-B0F1-B2A75D841666}" srcOrd="0" destOrd="0" presId="urn:microsoft.com/office/officeart/2018/2/layout/IconCircleList"/>
    <dgm:cxn modelId="{5C52E1CE-2ABD-47E6-BACE-B5EBAAD3515D}" type="presParOf" srcId="{09BF9DBF-FB44-4BAD-94C5-D68D45487DA7}" destId="{877607FB-AD51-4A39-9022-3E5E0F05F657}" srcOrd="1" destOrd="0" presId="urn:microsoft.com/office/officeart/2018/2/layout/IconCircleList"/>
    <dgm:cxn modelId="{2E8CD4D8-95E0-407E-8038-704C0C2F779C}" type="presParOf" srcId="{09BF9DBF-FB44-4BAD-94C5-D68D45487DA7}" destId="{10357C58-4088-4480-9383-F83B2AA21682}" srcOrd="2" destOrd="0" presId="urn:microsoft.com/office/officeart/2018/2/layout/IconCircleList"/>
    <dgm:cxn modelId="{C5ADB25F-4506-4433-97B5-C477CB31AD2E}" type="presParOf" srcId="{09BF9DBF-FB44-4BAD-94C5-D68D45487DA7}" destId="{E5A205B1-6881-47D4-A8FF-8C5C90CFE262}" srcOrd="3" destOrd="0" presId="urn:microsoft.com/office/officeart/2018/2/layout/IconCircleList"/>
    <dgm:cxn modelId="{B1A8A023-076C-4C11-92CC-1CADE32AC611}" type="presParOf" srcId="{B14B33CA-A2AF-49F4-A8FA-278E727FFECE}" destId="{70908581-0690-408B-B06F-4E7D93346AB9}" srcOrd="3" destOrd="0" presId="urn:microsoft.com/office/officeart/2018/2/layout/IconCircleList"/>
    <dgm:cxn modelId="{207354FB-4962-40D4-A3E6-C6319AEC80E3}" type="presParOf" srcId="{B14B33CA-A2AF-49F4-A8FA-278E727FFECE}" destId="{74E654CD-2A41-429C-9A13-B54B5D7AFAC9}" srcOrd="4" destOrd="0" presId="urn:microsoft.com/office/officeart/2018/2/layout/IconCircleList"/>
    <dgm:cxn modelId="{026D47D4-FE8D-4640-B134-52356788BD4F}" type="presParOf" srcId="{74E654CD-2A41-429C-9A13-B54B5D7AFAC9}" destId="{4951516B-750E-423F-8473-333DF64C3271}" srcOrd="0" destOrd="0" presId="urn:microsoft.com/office/officeart/2018/2/layout/IconCircleList"/>
    <dgm:cxn modelId="{81E7591B-A583-4E7B-8205-C37D86D4CC41}" type="presParOf" srcId="{74E654CD-2A41-429C-9A13-B54B5D7AFAC9}" destId="{C5117407-3CD0-495E-ABAC-FEC84DEE6379}" srcOrd="1" destOrd="0" presId="urn:microsoft.com/office/officeart/2018/2/layout/IconCircleList"/>
    <dgm:cxn modelId="{21969102-2547-4E73-A983-C8E9A86E1280}" type="presParOf" srcId="{74E654CD-2A41-429C-9A13-B54B5D7AFAC9}" destId="{33616D95-39EE-4AD9-826C-B43E1E56A9B7}" srcOrd="2" destOrd="0" presId="urn:microsoft.com/office/officeart/2018/2/layout/IconCircleList"/>
    <dgm:cxn modelId="{8B138579-C0A8-4BED-AA13-6F1C20F5B3BC}" type="presParOf" srcId="{74E654CD-2A41-429C-9A13-B54B5D7AFAC9}" destId="{154F0F30-2D72-49BA-94A6-0BED420BC723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C7BD07-83AB-EA41-B9F0-6363BBA16A25}">
      <dsp:nvSpPr>
        <dsp:cNvPr id="0" name=""/>
        <dsp:cNvSpPr/>
      </dsp:nvSpPr>
      <dsp:spPr>
        <a:xfrm>
          <a:off x="1461968" y="983"/>
          <a:ext cx="4202971" cy="11741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1" kern="1200" dirty="0"/>
            <a:t>1. Un OBSERVATORIO GLOBAL</a:t>
          </a:r>
          <a:r>
            <a:rPr lang="es-ES_tradnl" sz="1800" kern="1200" dirty="0"/>
            <a:t>, que monitoree el avance en la investigación, su desarrollo y alertas tempranas.</a:t>
          </a:r>
          <a:endParaRPr lang="en-US" sz="1800" kern="1200" dirty="0"/>
        </a:p>
      </dsp:txBody>
      <dsp:txXfrm>
        <a:off x="1461968" y="983"/>
        <a:ext cx="4202971" cy="1174181"/>
      </dsp:txXfrm>
    </dsp:sp>
    <dsp:sp modelId="{09D5D08D-BACC-0D49-B3C5-E40B5604607C}">
      <dsp:nvSpPr>
        <dsp:cNvPr id="0" name=""/>
        <dsp:cNvSpPr/>
      </dsp:nvSpPr>
      <dsp:spPr>
        <a:xfrm>
          <a:off x="1461968" y="1659739"/>
          <a:ext cx="5306833" cy="11823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1" kern="1200" dirty="0"/>
            <a:t>2. Un SISTEMA INTERNACIONAL de MEJORES PRÁCTICAS y CERTIFICACION</a:t>
          </a:r>
          <a:r>
            <a:rPr lang="es-ES_tradnl" sz="1800" kern="1200" dirty="0"/>
            <a:t> para una IAG segura y confiable, que identifique las mejores prácticas y certifique su seguridad, su uso y su desarrollo.  </a:t>
          </a:r>
          <a:endParaRPr lang="en-US" sz="1800" kern="1200" dirty="0"/>
        </a:p>
      </dsp:txBody>
      <dsp:txXfrm>
        <a:off x="1461968" y="1659739"/>
        <a:ext cx="5306833" cy="1182363"/>
      </dsp:txXfrm>
    </dsp:sp>
    <dsp:sp modelId="{42371B33-B320-E04F-B686-16BD1C88AB55}">
      <dsp:nvSpPr>
        <dsp:cNvPr id="0" name=""/>
        <dsp:cNvSpPr/>
      </dsp:nvSpPr>
      <dsp:spPr>
        <a:xfrm>
          <a:off x="1461968" y="3326678"/>
          <a:ext cx="6351151" cy="11823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1" kern="1200" dirty="0"/>
            <a:t>3. Una CONVENCIÓN MARCO de la ONU sobre la IAG </a:t>
          </a:r>
          <a:r>
            <a:rPr lang="es-ES_tradnl" sz="1800" kern="1200" dirty="0"/>
            <a:t>que establezca objetivos compartidos, protocolos flexibles para gestionar riegos y una distribución equitativa de los beneficios. Su objetivo final sería una gobernanza legítima. </a:t>
          </a:r>
          <a:endParaRPr lang="en-US" sz="1800" kern="1200" dirty="0"/>
        </a:p>
      </dsp:txBody>
      <dsp:txXfrm>
        <a:off x="1461968" y="3326678"/>
        <a:ext cx="6351151" cy="1182363"/>
      </dsp:txXfrm>
    </dsp:sp>
    <dsp:sp modelId="{8AC4A79B-1D13-6B46-8EB5-9C1E957BA097}">
      <dsp:nvSpPr>
        <dsp:cNvPr id="0" name=""/>
        <dsp:cNvSpPr/>
      </dsp:nvSpPr>
      <dsp:spPr>
        <a:xfrm>
          <a:off x="1461968" y="4993616"/>
          <a:ext cx="7591663" cy="11823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1" kern="1200" dirty="0"/>
            <a:t>4. Un ESTUDIO DE VIABILIDAD de una AGENCIA de la ONU para la IAG</a:t>
          </a:r>
          <a:endParaRPr lang="en-US" sz="1800" kern="1200" dirty="0"/>
        </a:p>
      </dsp:txBody>
      <dsp:txXfrm>
        <a:off x="1461968" y="4993616"/>
        <a:ext cx="7591663" cy="11823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ED5804-577D-4581-8B2D-870B0E2599C0}">
      <dsp:nvSpPr>
        <dsp:cNvPr id="0" name=""/>
        <dsp:cNvSpPr/>
      </dsp:nvSpPr>
      <dsp:spPr>
        <a:xfrm>
          <a:off x="1093749" y="514357"/>
          <a:ext cx="672968" cy="67296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1F0DDC-BE67-4564-91E2-A85D7A5CF8AF}">
      <dsp:nvSpPr>
        <dsp:cNvPr id="0" name=""/>
        <dsp:cNvSpPr/>
      </dsp:nvSpPr>
      <dsp:spPr>
        <a:xfrm>
          <a:off x="1235072" y="655681"/>
          <a:ext cx="390321" cy="39032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B7F420-2609-4859-89CC-0DC5A541B007}">
      <dsp:nvSpPr>
        <dsp:cNvPr id="0" name=""/>
        <dsp:cNvSpPr/>
      </dsp:nvSpPr>
      <dsp:spPr>
        <a:xfrm>
          <a:off x="1910925" y="514357"/>
          <a:ext cx="1586282" cy="672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Funcione </a:t>
          </a:r>
          <a:r>
            <a:rPr lang="es-MX" sz="1100" kern="1200" dirty="0">
              <a:highlight>
                <a:srgbClr val="FFFF00"/>
              </a:highlight>
            </a:rPr>
            <a:t>como banco en línea</a:t>
          </a:r>
          <a:endParaRPr lang="en-US" sz="1100" kern="1200" dirty="0">
            <a:highlight>
              <a:srgbClr val="FFFF00"/>
            </a:highlight>
          </a:endParaRPr>
        </a:p>
      </dsp:txBody>
      <dsp:txXfrm>
        <a:off x="1910925" y="514357"/>
        <a:ext cx="1586282" cy="672968"/>
      </dsp:txXfrm>
    </dsp:sp>
    <dsp:sp modelId="{35905B6D-7BE1-44F7-B0F1-B2A75D841666}">
      <dsp:nvSpPr>
        <dsp:cNvPr id="0" name=""/>
        <dsp:cNvSpPr/>
      </dsp:nvSpPr>
      <dsp:spPr>
        <a:xfrm>
          <a:off x="3773605" y="514357"/>
          <a:ext cx="672968" cy="67296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7607FB-AD51-4A39-9022-3E5E0F05F657}">
      <dsp:nvSpPr>
        <dsp:cNvPr id="0" name=""/>
        <dsp:cNvSpPr/>
      </dsp:nvSpPr>
      <dsp:spPr>
        <a:xfrm>
          <a:off x="3914929" y="655681"/>
          <a:ext cx="390321" cy="39032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A205B1-6881-47D4-A8FF-8C5C90CFE262}">
      <dsp:nvSpPr>
        <dsp:cNvPr id="0" name=""/>
        <dsp:cNvSpPr/>
      </dsp:nvSpPr>
      <dsp:spPr>
        <a:xfrm>
          <a:off x="4590781" y="514357"/>
          <a:ext cx="1586282" cy="672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Crear un </a:t>
          </a:r>
          <a:r>
            <a:rPr lang="es-MX" sz="1100" kern="1200" dirty="0">
              <a:highlight>
                <a:srgbClr val="FFFF00"/>
              </a:highlight>
            </a:rPr>
            <a:t>sistema de inteligencia global que interconecte estudios de futuros, priorice y sintetice riesgos,  oportunidades y  estrategias de alto impacto</a:t>
          </a:r>
          <a:endParaRPr lang="en-US" sz="1100" kern="1200" dirty="0">
            <a:highlight>
              <a:srgbClr val="FFFF00"/>
            </a:highlight>
          </a:endParaRPr>
        </a:p>
      </dsp:txBody>
      <dsp:txXfrm>
        <a:off x="4590781" y="514357"/>
        <a:ext cx="1586282" cy="672968"/>
      </dsp:txXfrm>
    </dsp:sp>
    <dsp:sp modelId="{4951516B-750E-423F-8473-333DF64C3271}">
      <dsp:nvSpPr>
        <dsp:cNvPr id="0" name=""/>
        <dsp:cNvSpPr/>
      </dsp:nvSpPr>
      <dsp:spPr>
        <a:xfrm>
          <a:off x="6453461" y="514357"/>
          <a:ext cx="672968" cy="67296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117407-3CD0-495E-ABAC-FEC84DEE6379}">
      <dsp:nvSpPr>
        <dsp:cNvPr id="0" name=""/>
        <dsp:cNvSpPr/>
      </dsp:nvSpPr>
      <dsp:spPr>
        <a:xfrm>
          <a:off x="6594785" y="655681"/>
          <a:ext cx="390321" cy="39032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4F0F30-2D72-49BA-94A6-0BED420BC723}">
      <dsp:nvSpPr>
        <dsp:cNvPr id="0" name=""/>
        <dsp:cNvSpPr/>
      </dsp:nvSpPr>
      <dsp:spPr>
        <a:xfrm>
          <a:off x="7270637" y="514357"/>
          <a:ext cx="1586282" cy="672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Equipo </a:t>
          </a:r>
          <a:r>
            <a:rPr lang="es-MX" sz="1100" kern="1200" dirty="0">
              <a:highlight>
                <a:srgbClr val="FFFF00"/>
              </a:highlight>
            </a:rPr>
            <a:t>expertos transdisciplinario, intercultural y multisectorial  </a:t>
          </a:r>
          <a:endParaRPr lang="en-US" sz="1100" kern="1200" dirty="0">
            <a:highlight>
              <a:srgbClr val="FFFF00"/>
            </a:highlight>
          </a:endParaRPr>
        </a:p>
      </dsp:txBody>
      <dsp:txXfrm>
        <a:off x="7270637" y="514357"/>
        <a:ext cx="1586282" cy="6729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ED70E7-D56F-1017-B889-015F56ECC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475AF24-98DA-9AD8-C73B-6FCF0B0E32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2A651B-8344-55C1-279D-820436EDA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8ED0C-7677-764B-9AFC-8D779721ACE1}" type="datetimeFigureOut">
              <a:rPr lang="es-MX" smtClean="0"/>
              <a:t>19/11/25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2740FE-9001-B10C-F332-7BDE5FCA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98BC43-1A8F-4A10-C37E-C03D6D7BC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CDDB6-D6A4-834B-9A5C-A4CA3D96F1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3967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F6E5A5-A7AC-99CD-9A9B-62A7877A0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6357790-99BD-9324-D837-1FB72D92AE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9CB35C-68BA-76FC-0D46-C17736E1F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8ED0C-7677-764B-9AFC-8D779721ACE1}" type="datetimeFigureOut">
              <a:rPr lang="es-MX" smtClean="0"/>
              <a:t>19/11/25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9F3DC1-1025-A142-4DD3-4CE650698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A99AB2-3CBD-7C62-98A6-2FF69D82D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CDDB6-D6A4-834B-9A5C-A4CA3D96F1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4578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BB2199A-8712-FB1B-D49D-05DFB2C32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28DBD9-C8A4-CF94-6A7B-56F2B274F2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7C538C-5E47-8444-AC55-742FA1C79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8ED0C-7677-764B-9AFC-8D779721ACE1}" type="datetimeFigureOut">
              <a:rPr lang="es-MX" smtClean="0"/>
              <a:t>19/11/25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BEECA9-19D2-7B48-5E7F-18435AA3F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0E876D-EF57-992E-0F08-4EB2F1038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CDDB6-D6A4-834B-9A5C-A4CA3D96F1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4060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C5E94F-12B1-25BD-FD83-BD211759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D93F1A-67FA-1915-6DD5-32040AEAC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CA50B0-76B1-8638-49A0-04F4FE472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8ED0C-7677-764B-9AFC-8D779721ACE1}" type="datetimeFigureOut">
              <a:rPr lang="es-MX" smtClean="0"/>
              <a:t>19/11/25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D9BBC2-1BA8-3D11-9557-BF6E67272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1656DE-BEA5-DC92-5FFF-802F8DD66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CDDB6-D6A4-834B-9A5C-A4CA3D96F1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2958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1E783-7DD7-D7C4-258A-D8A1DEB7B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BF70AC8-BED0-5661-5338-A9A4D966C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555760-A429-2111-51D6-7970B7FB3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8ED0C-7677-764B-9AFC-8D779721ACE1}" type="datetimeFigureOut">
              <a:rPr lang="es-MX" smtClean="0"/>
              <a:t>19/11/25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A75FF7-1E40-7348-8C6A-7DAD86DBF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D9C215-1383-DA66-D884-65CC4BA82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CDDB6-D6A4-834B-9A5C-A4CA3D96F1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6324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6C35CB-A3E4-96BA-3F1D-AA47D47D4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702354-9279-6056-F425-EA7F1C1D0C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C777A8A-6B4D-17E7-E511-210691860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3A19F30-438F-2FDB-BFFD-9591DFAD8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8ED0C-7677-764B-9AFC-8D779721ACE1}" type="datetimeFigureOut">
              <a:rPr lang="es-MX" smtClean="0"/>
              <a:t>19/11/25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A70EE71-EE3C-B484-D9C3-9BF24CFBF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F51257-7817-C8EB-5C8A-6F2CCE806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CDDB6-D6A4-834B-9A5C-A4CA3D96F1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3435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B93F9B-15CB-EDEA-94D5-E97282A82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0F3C315-DFD8-2914-BAD1-A8B81E1453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7F321B8-A875-0CBA-5136-5886FA8BF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F287ADA-4323-B448-12E0-80600D088D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3AF39A3-115C-9BF1-11B9-09A6B06B84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8F802B5-9C2E-7698-8A87-65F543673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8ED0C-7677-764B-9AFC-8D779721ACE1}" type="datetimeFigureOut">
              <a:rPr lang="es-MX" smtClean="0"/>
              <a:t>19/11/25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FD1DA24-118D-E6F3-C103-0646579A2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0CB4AC9-1103-43C1-FCF9-EF2DEDBBD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CDDB6-D6A4-834B-9A5C-A4CA3D96F1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4153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238BE2-F353-D753-09FE-CAF2483D5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356B8FA-95FD-A1F4-7D01-411529F55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8ED0C-7677-764B-9AFC-8D779721ACE1}" type="datetimeFigureOut">
              <a:rPr lang="es-MX" smtClean="0"/>
              <a:t>19/11/25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7833F85-C06C-3C1E-4515-4644459BA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71F075B-318D-8B79-0ED5-F1CE3F45B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CDDB6-D6A4-834B-9A5C-A4CA3D96F1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0210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D5159FA-BACE-8A8A-E850-F93E2D5BF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8ED0C-7677-764B-9AFC-8D779721ACE1}" type="datetimeFigureOut">
              <a:rPr lang="es-MX" smtClean="0"/>
              <a:t>19/11/25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3F1618C-CA49-1412-306B-D6DCAAB54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61F134B-9D58-A716-DA4B-F97D26ABE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CDDB6-D6A4-834B-9A5C-A4CA3D96F1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655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07754E-52EC-FF2C-5ADF-D0CC55750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16B917-9FC7-0FA4-8C81-BD7595625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2BD41F3-EC1B-6E4C-953B-3B115F280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722BFA-B2F2-758F-8498-8C3B0D24E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8ED0C-7677-764B-9AFC-8D779721ACE1}" type="datetimeFigureOut">
              <a:rPr lang="es-MX" smtClean="0"/>
              <a:t>19/11/25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2D3E39A-5365-2EA5-C5C2-49049856D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F9787DF-5856-A1AA-5F8E-B23E26FC2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CDDB6-D6A4-834B-9A5C-A4CA3D96F1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3180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A02A2A-A591-D0B5-EABA-522FAC78C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748A722-156D-F3A3-A599-8DDF578DA2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763DA3-72AD-E37C-ACA0-76F963DF06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0AF1418-A1BA-6E85-D6C3-5B0D5F3E9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8ED0C-7677-764B-9AFC-8D779721ACE1}" type="datetimeFigureOut">
              <a:rPr lang="es-MX" smtClean="0"/>
              <a:t>19/11/25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357453D-3239-F248-B48A-7BC51E476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EF8F78-C68A-4225-9C4B-5388DF26E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CDDB6-D6A4-834B-9A5C-A4CA3D96F1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449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5AD341A-47C0-5BFA-9C42-BE07760F9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0F367F-577A-A326-CEE6-9BE94E265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668541-DAED-1FDB-EFAB-43673D6938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E8ED0C-7677-764B-9AFC-8D779721ACE1}" type="datetimeFigureOut">
              <a:rPr lang="es-MX" smtClean="0"/>
              <a:t>19/11/25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722BB7-C2E6-B365-FDA7-F42ED51AFF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2B9415-07F7-A1D1-13E5-7AE863E014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4CDDB6-D6A4-834B-9A5C-A4CA3D96F1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793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2.png"/><Relationship Id="rId3" Type="http://schemas.openxmlformats.org/officeDocument/2006/relationships/image" Target="https://millennium-project.org/wp-content/uploads/2023/01/jerome.c.glenn_.jpg" TargetMode="External"/><Relationship Id="rId7" Type="http://schemas.openxmlformats.org/officeDocument/2006/relationships/image" Target="https://encrypted-tbn0.gstatic.com/images?q=tbn:ANd9GcSPuMtSdXb3StP92W1n6Azxnhg772L3d9VE7_wm8P0mucf853mKloN6y0HxeuMCSgifxz0&amp;usqp=CAU" TargetMode="External"/><Relationship Id="rId12" Type="http://schemas.openxmlformats.org/officeDocument/2006/relationships/image" Target="../media/image5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https://futureoflife.org/wp-content/uploads/2024/05/Jaan-Tallinn-FoL-2024_0129-2.jpg" TargetMode="External"/><Relationship Id="rId5" Type="http://schemas.openxmlformats.org/officeDocument/2006/relationships/image" Target="../media/image48.jpeg"/><Relationship Id="rId15" Type="http://schemas.openxmlformats.org/officeDocument/2006/relationships/image" Target="../media/image54.jpeg"/><Relationship Id="rId10" Type="http://schemas.openxmlformats.org/officeDocument/2006/relationships/image" Target="../media/image51.jpeg"/><Relationship Id="rId4" Type="http://schemas.openxmlformats.org/officeDocument/2006/relationships/image" Target="../media/image47.jpeg"/><Relationship Id="rId9" Type="http://schemas.openxmlformats.org/officeDocument/2006/relationships/image" Target="https://eecs.berkeley.edu/wp-content/uploads/2025/01/Stuart-J.-Russell-e1747867639165.jpg" TargetMode="External"/><Relationship Id="rId14" Type="http://schemas.openxmlformats.org/officeDocument/2006/relationships/image" Target="../media/image53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9" Type="http://schemas.openxmlformats.org/officeDocument/2006/relationships/image" Target="../media/image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3.jpeg"/><Relationship Id="rId9" Type="http://schemas.microsoft.com/office/2007/relationships/diagramDrawing" Target="../diagrams/drawing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0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3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24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package" Target="../embeddings/Documento_de_Microsoft_Word.docx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21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8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B535C9A-7204-475A-10C1-1BF679134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28" y="242737"/>
            <a:ext cx="4922776" cy="6372526"/>
          </a:xfrm>
          <a:prstGeom prst="rect">
            <a:avLst/>
          </a:prstGeom>
          <a:noFill/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E44114C-E2DA-7F8D-AAF6-E99815C6633A}"/>
              </a:ext>
            </a:extLst>
          </p:cNvPr>
          <p:cNvSpPr txBox="1"/>
          <p:nvPr/>
        </p:nvSpPr>
        <p:spPr>
          <a:xfrm>
            <a:off x="6784037" y="1207966"/>
            <a:ext cx="4369623" cy="3285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ts val="599"/>
              </a:spcBef>
            </a:pPr>
            <a:r>
              <a:rPr lang="en-US" sz="3600" b="1" spc="600" dirty="0">
                <a:solidFill>
                  <a:srgbClr val="7030A0"/>
                </a:solidFill>
                <a:latin typeface="+mn-lt"/>
              </a:rPr>
              <a:t>UN INFORME </a:t>
            </a:r>
          </a:p>
          <a:p>
            <a:pPr algn="ctr" eaLnBrk="0" hangingPunct="0">
              <a:spcBef>
                <a:spcPts val="599"/>
              </a:spcBef>
            </a:pPr>
            <a:r>
              <a:rPr lang="en-US" sz="3600" b="1" spc="600" dirty="0" err="1">
                <a:solidFill>
                  <a:srgbClr val="7030A0"/>
                </a:solidFill>
                <a:latin typeface="+mn-lt"/>
              </a:rPr>
              <a:t>sobre</a:t>
            </a:r>
            <a:r>
              <a:rPr lang="en-US" sz="3600" b="1" spc="600" dirty="0">
                <a:solidFill>
                  <a:srgbClr val="7030A0"/>
                </a:solidFill>
                <a:latin typeface="+mn-lt"/>
              </a:rPr>
              <a:t> la </a:t>
            </a:r>
          </a:p>
          <a:p>
            <a:pPr algn="ctr" eaLnBrk="0" hangingPunct="0">
              <a:spcBef>
                <a:spcPts val="599"/>
              </a:spcBef>
            </a:pPr>
            <a:r>
              <a:rPr lang="en-US" sz="3600" b="1" spc="600" dirty="0">
                <a:solidFill>
                  <a:srgbClr val="7030A0"/>
                </a:solidFill>
                <a:latin typeface="+mn-lt"/>
              </a:rPr>
              <a:t>HUMANIDAD </a:t>
            </a:r>
          </a:p>
          <a:p>
            <a:pPr algn="ctr" eaLnBrk="0" hangingPunct="0">
              <a:spcBef>
                <a:spcPts val="599"/>
              </a:spcBef>
            </a:pPr>
            <a:r>
              <a:rPr lang="en-US" sz="2400" spc="300" dirty="0" err="1">
                <a:solidFill>
                  <a:srgbClr val="7030A0"/>
                </a:solidFill>
              </a:rPr>
              <a:t>su</a:t>
            </a:r>
            <a:r>
              <a:rPr lang="en-US" sz="2400" spc="300" dirty="0">
                <a:solidFill>
                  <a:srgbClr val="7030A0"/>
                </a:solidFill>
              </a:rPr>
              <a:t> </a:t>
            </a:r>
            <a:r>
              <a:rPr lang="en-US" sz="2400" spc="300" dirty="0" err="1">
                <a:solidFill>
                  <a:srgbClr val="7030A0"/>
                </a:solidFill>
              </a:rPr>
              <a:t>situación</a:t>
            </a:r>
            <a:r>
              <a:rPr lang="en-US" sz="2400" spc="300" dirty="0">
                <a:solidFill>
                  <a:srgbClr val="7030A0"/>
                </a:solidFill>
              </a:rPr>
              <a:t> actual y </a:t>
            </a:r>
            <a:endParaRPr lang="en-US" sz="2400" spc="300" dirty="0">
              <a:solidFill>
                <a:srgbClr val="7030A0"/>
              </a:solidFill>
              <a:latin typeface="+mn-lt"/>
            </a:endParaRPr>
          </a:p>
          <a:p>
            <a:pPr algn="ctr" eaLnBrk="0" hangingPunct="0">
              <a:spcBef>
                <a:spcPts val="599"/>
              </a:spcBef>
            </a:pPr>
            <a:r>
              <a:rPr lang="en-US" sz="2400" spc="300" dirty="0">
                <a:solidFill>
                  <a:srgbClr val="7030A0"/>
                </a:solidFill>
              </a:rPr>
              <a:t>sus </a:t>
            </a:r>
            <a:r>
              <a:rPr lang="en-US" sz="2400" spc="300" dirty="0" err="1">
                <a:solidFill>
                  <a:srgbClr val="7030A0"/>
                </a:solidFill>
              </a:rPr>
              <a:t>perspectivas</a:t>
            </a:r>
            <a:r>
              <a:rPr lang="en-US" sz="2400" spc="300" dirty="0">
                <a:solidFill>
                  <a:srgbClr val="7030A0"/>
                </a:solidFill>
              </a:rPr>
              <a:t> para </a:t>
            </a:r>
          </a:p>
          <a:p>
            <a:pPr algn="ctr" eaLnBrk="0" hangingPunct="0">
              <a:spcBef>
                <a:spcPts val="599"/>
              </a:spcBef>
            </a:pPr>
            <a:r>
              <a:rPr lang="en-US" sz="2400" spc="300" dirty="0" err="1">
                <a:solidFill>
                  <a:srgbClr val="7030A0"/>
                </a:solidFill>
                <a:latin typeface="+mn-lt"/>
              </a:rPr>
              <a:t>el</a:t>
            </a:r>
            <a:r>
              <a:rPr lang="en-US" sz="2400" spc="3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2400" spc="300" dirty="0" err="1">
                <a:solidFill>
                  <a:srgbClr val="7030A0"/>
                </a:solidFill>
                <a:latin typeface="+mn-lt"/>
              </a:rPr>
              <a:t>futuro</a:t>
            </a:r>
            <a:r>
              <a:rPr lang="en-US" sz="2400" spc="300" dirty="0">
                <a:solidFill>
                  <a:srgbClr val="7030A0"/>
                </a:solidFill>
                <a:latin typeface="+mn-lt"/>
              </a:rPr>
              <a:t> del </a:t>
            </a:r>
            <a:r>
              <a:rPr lang="en-US" sz="2400" spc="300" dirty="0" err="1">
                <a:solidFill>
                  <a:srgbClr val="7030A0"/>
                </a:solidFill>
                <a:latin typeface="+mn-lt"/>
              </a:rPr>
              <a:t>mundo</a:t>
            </a:r>
            <a:endParaRPr lang="en-US" sz="2400" spc="3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ED44B4A-56E8-3487-95A9-A2DA95CDAEE3}"/>
              </a:ext>
            </a:extLst>
          </p:cNvPr>
          <p:cNvSpPr txBox="1"/>
          <p:nvPr/>
        </p:nvSpPr>
        <p:spPr>
          <a:xfrm>
            <a:off x="9158562" y="5499361"/>
            <a:ext cx="28732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i="1" spc="300" dirty="0">
                <a:solidFill>
                  <a:srgbClr val="7030A0"/>
                </a:solidFill>
              </a:rPr>
              <a:t>Concepcion Olavarrieta</a:t>
            </a:r>
          </a:p>
          <a:p>
            <a:pPr algn="ctr"/>
            <a:r>
              <a:rPr lang="es-MX" sz="1400" i="1" dirty="0">
                <a:solidFill>
                  <a:srgbClr val="7030A0"/>
                </a:solidFill>
              </a:rPr>
              <a:t>San José , Costa Rica</a:t>
            </a:r>
          </a:p>
          <a:p>
            <a:pPr algn="ctr"/>
            <a:r>
              <a:rPr lang="es-MX" sz="1400" i="1">
                <a:solidFill>
                  <a:srgbClr val="7030A0"/>
                </a:solidFill>
              </a:rPr>
              <a:t>6 de diciembre , </a:t>
            </a:r>
            <a:r>
              <a:rPr lang="es-MX" sz="1400" i="1" dirty="0">
                <a:solidFill>
                  <a:srgbClr val="7030A0"/>
                </a:solidFill>
              </a:rPr>
              <a:t>2025</a:t>
            </a:r>
          </a:p>
        </p:txBody>
      </p:sp>
      <p:pic>
        <p:nvPicPr>
          <p:cNvPr id="7" name="Imagen 6" descr="logo fondo transparente.png">
            <a:extLst>
              <a:ext uri="{FF2B5EF4-FFF2-40B4-BE49-F238E27FC236}">
                <a16:creationId xmlns:a16="http://schemas.microsoft.com/office/drawing/2014/main" id="{7A4C8819-D1CA-90C0-CC66-7693F320A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206" y="143044"/>
            <a:ext cx="1116909" cy="695590"/>
          </a:xfrm>
          <a:prstGeom prst="rect">
            <a:avLst/>
          </a:prstGeom>
        </p:spPr>
      </p:pic>
      <p:pic>
        <p:nvPicPr>
          <p:cNvPr id="2" name="Picture 2" descr="Red Iberoamericana de Prospectiva">
            <a:extLst>
              <a:ext uri="{FF2B5EF4-FFF2-40B4-BE49-F238E27FC236}">
                <a16:creationId xmlns:a16="http://schemas.microsoft.com/office/drawing/2014/main" id="{1FD8F4BD-CF24-1EE5-D2F3-FCEB7489B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3" r="9338"/>
          <a:stretch>
            <a:fillRect/>
          </a:stretch>
        </p:blipFill>
        <p:spPr bwMode="auto">
          <a:xfrm>
            <a:off x="6128534" y="5072557"/>
            <a:ext cx="2463098" cy="105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8AF5926-06D9-F53D-FBA2-D996C4BF17C6}"/>
              </a:ext>
            </a:extLst>
          </p:cNvPr>
          <p:cNvSpPr txBox="1"/>
          <p:nvPr/>
        </p:nvSpPr>
        <p:spPr>
          <a:xfrm>
            <a:off x="6396947" y="6345624"/>
            <a:ext cx="5143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i="1" spc="600" dirty="0">
                <a:solidFill>
                  <a:srgbClr val="7030A0"/>
                </a:solidFill>
              </a:rPr>
              <a:t>DESAFÍO  IAG</a:t>
            </a:r>
          </a:p>
        </p:txBody>
      </p:sp>
    </p:spTree>
    <p:extLst>
      <p:ext uri="{BB962C8B-B14F-4D97-AF65-F5344CB8AC3E}">
        <p14:creationId xmlns:p14="http://schemas.microsoft.com/office/powerpoint/2010/main" val="1010398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8BF440A-9D45-7BBC-F32F-4EE839A3247B}"/>
              </a:ext>
            </a:extLst>
          </p:cNvPr>
          <p:cNvSpPr txBox="1"/>
          <p:nvPr/>
        </p:nvSpPr>
        <p:spPr>
          <a:xfrm>
            <a:off x="1975557" y="3767667"/>
            <a:ext cx="882791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spc="600" dirty="0"/>
              <a:t>RETO 3  </a:t>
            </a:r>
          </a:p>
          <a:p>
            <a:pPr algn="ctr"/>
            <a:r>
              <a:rPr lang="es-MX" sz="2400" b="1" spc="600" dirty="0">
                <a:effectLst/>
                <a:ea typeface="Aptos" panose="020B0004020202020204" pitchFamily="34" charset="0"/>
              </a:rPr>
              <a:t>POBLACIÓN Y RECURSOS</a:t>
            </a:r>
          </a:p>
          <a:p>
            <a:pPr algn="ctr"/>
            <a:endParaRPr lang="es-MX" sz="2400" b="1" spc="600" dirty="0"/>
          </a:p>
          <a:p>
            <a:pPr algn="ctr">
              <a:lnSpc>
                <a:spcPct val="150000"/>
              </a:lnSpc>
            </a:pPr>
            <a:r>
              <a:rPr lang="es-MX" sz="2400" spc="600" dirty="0">
                <a:solidFill>
                  <a:srgbClr val="353535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¿Cómo se pueden equilibrar la población y los recursos?</a:t>
            </a:r>
            <a:endParaRPr lang="es-MX" sz="2400" spc="6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MX" sz="2400" b="1" spc="600" dirty="0">
                <a:effectLst/>
              </a:rPr>
              <a:t> </a:t>
            </a:r>
            <a:endParaRPr lang="es-MX" sz="2400" b="1" spc="6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582C4CD-D2E6-7330-4B3F-92321A17B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489" y="0"/>
            <a:ext cx="6333066" cy="3647426"/>
          </a:xfrm>
          <a:prstGeom prst="rect">
            <a:avLst/>
          </a:prstGeom>
        </p:spPr>
      </p:pic>
      <p:pic>
        <p:nvPicPr>
          <p:cNvPr id="6" name="Picture 15" descr="MP-Logo">
            <a:extLst>
              <a:ext uri="{FF2B5EF4-FFF2-40B4-BE49-F238E27FC236}">
                <a16:creationId xmlns:a16="http://schemas.microsoft.com/office/drawing/2014/main" id="{9C94866F-231C-489B-13C4-64DE82D7C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748" y="1373977"/>
            <a:ext cx="1957185" cy="1716356"/>
          </a:xfrm>
          <a:prstGeom prst="rect">
            <a:avLst/>
          </a:prstGeom>
          <a:noFill/>
        </p:spPr>
      </p:pic>
      <p:pic>
        <p:nvPicPr>
          <p:cNvPr id="2" name="Imagen 1" descr="logo fondo transparente.png">
            <a:extLst>
              <a:ext uri="{FF2B5EF4-FFF2-40B4-BE49-F238E27FC236}">
                <a16:creationId xmlns:a16="http://schemas.microsoft.com/office/drawing/2014/main" id="{F2B13811-0C80-FBA0-40B8-F623D1499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524" y="5601689"/>
            <a:ext cx="1354624" cy="84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11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08BB8-082A-0D80-69CE-FCA9C7AE3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0FE30B14-AC69-77FE-DA52-FF92BAE8CBBD}"/>
              </a:ext>
            </a:extLst>
          </p:cNvPr>
          <p:cNvSpPr txBox="1"/>
          <p:nvPr/>
        </p:nvSpPr>
        <p:spPr>
          <a:xfrm>
            <a:off x="3723214" y="641017"/>
            <a:ext cx="4745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spc="300" dirty="0">
                <a:ea typeface="Aptos" panose="020B0004020202020204" pitchFamily="34" charset="0"/>
              </a:rPr>
              <a:t>E</a:t>
            </a:r>
            <a:r>
              <a:rPr lang="es-MX" sz="1800" b="1" spc="300" dirty="0">
                <a:effectLst/>
                <a:ea typeface="Aptos" panose="020B0004020202020204" pitchFamily="34" charset="0"/>
              </a:rPr>
              <a:t>l Millennium Project propone:</a:t>
            </a:r>
            <a:endParaRPr lang="es-MX" b="1" spc="3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009B2B4-7D37-34BC-5CA3-13DF77D3D341}"/>
              </a:ext>
            </a:extLst>
          </p:cNvPr>
          <p:cNvSpPr txBox="1"/>
          <p:nvPr/>
        </p:nvSpPr>
        <p:spPr>
          <a:xfrm>
            <a:off x="1151467" y="26416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  <a:p>
            <a:endParaRPr lang="es-MX" dirty="0"/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0E251F8E-A5F3-BD2D-BC08-EB3B87B51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865885"/>
              </p:ext>
            </p:extLst>
          </p:nvPr>
        </p:nvGraphicFramePr>
        <p:xfrm>
          <a:off x="240915" y="2601447"/>
          <a:ext cx="11710170" cy="4151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5085">
                  <a:extLst>
                    <a:ext uri="{9D8B030D-6E8A-4147-A177-3AD203B41FA5}">
                      <a16:colId xmlns:a16="http://schemas.microsoft.com/office/drawing/2014/main" val="1688578947"/>
                    </a:ext>
                  </a:extLst>
                </a:gridCol>
                <a:gridCol w="270933">
                  <a:extLst>
                    <a:ext uri="{9D8B030D-6E8A-4147-A177-3AD203B41FA5}">
                      <a16:colId xmlns:a16="http://schemas.microsoft.com/office/drawing/2014/main" val="107231348"/>
                    </a:ext>
                  </a:extLst>
                </a:gridCol>
                <a:gridCol w="5584152">
                  <a:extLst>
                    <a:ext uri="{9D8B030D-6E8A-4147-A177-3AD203B41FA5}">
                      <a16:colId xmlns:a16="http://schemas.microsoft.com/office/drawing/2014/main" val="2328742727"/>
                    </a:ext>
                  </a:extLst>
                </a:gridCol>
              </a:tblGrid>
              <a:tr h="676691">
                <a:tc gridSpan="3">
                  <a:txBody>
                    <a:bodyPr/>
                    <a:lstStyle/>
                    <a:p>
                      <a:pPr algn="ctr"/>
                      <a:r>
                        <a:rPr lang="es-MX" sz="1800" b="0" spc="300" dirty="0"/>
                        <a:t>1.</a:t>
                      </a:r>
                      <a:r>
                        <a:rPr lang="es-MX" sz="1800" b="0" kern="1200" spc="3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Desarrollar el teletrabajo para enlazar a las generaciones con altos ingresos con los jóvenes de bajos ingresos</a:t>
                      </a:r>
                      <a:r>
                        <a:rPr lang="es-MX" b="0" spc="300" dirty="0">
                          <a:effectLst/>
                        </a:rPr>
                        <a:t> </a:t>
                      </a:r>
                      <a:endParaRPr lang="es-MX" sz="1800" b="0" spc="3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MX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068972"/>
                  </a:ext>
                </a:extLst>
              </a:tr>
              <a:tr h="601211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0" spc="600" dirty="0">
                          <a:solidFill>
                            <a:schemeClr val="tx1"/>
                          </a:solidFill>
                        </a:rPr>
                        <a:t>2.</a:t>
                      </a:r>
                      <a:r>
                        <a:rPr lang="es-MX" sz="1800" b="0" kern="1200" spc="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Invertir en agricultura vertical, integrar sensores urbanos, redes de malla y software inteligente</a:t>
                      </a:r>
                      <a:r>
                        <a:rPr lang="es-MX" spc="600" dirty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endParaRPr lang="es-MX" sz="1800" b="0" spc="6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269275"/>
                  </a:ext>
                </a:extLst>
              </a:tr>
              <a:tr h="60121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0" spc="3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s-MX" sz="1800" b="0" spc="600" dirty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es-MX" sz="1800" b="0" kern="1200" spc="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MX" sz="1800" b="0" kern="1200" spc="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elarar la investigación y desarrollo de la nanotecnología</a:t>
                      </a:r>
                      <a:r>
                        <a:rPr lang="es-MX" spc="600" dirty="0">
                          <a:effectLst/>
                        </a:rPr>
                        <a:t> </a:t>
                      </a:r>
                      <a:endParaRPr lang="es-MX" sz="1800" b="0" spc="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300" dirty="0"/>
                        <a:t>4.</a:t>
                      </a:r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Financiar la planificación agrícola</a:t>
                      </a:r>
                      <a:r>
                        <a:rPr lang="es-MX" spc="300" dirty="0">
                          <a:effectLst/>
                        </a:rPr>
                        <a:t> </a:t>
                      </a:r>
                      <a:endParaRPr lang="es-MX" sz="1800" spc="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559008"/>
                  </a:ext>
                </a:extLst>
              </a:tr>
              <a:tr h="60121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300" dirty="0"/>
                        <a:t>5</a:t>
                      </a:r>
                      <a:r>
                        <a:rPr lang="es-MX" sz="1800" spc="300" dirty="0">
                          <a:highlight>
                            <a:srgbClr val="FFFF00"/>
                          </a:highlight>
                        </a:rPr>
                        <a:t>. 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invertir en agricultura y  acuacultura de  precisión, inteligentes y digitales</a:t>
                      </a:r>
                      <a:r>
                        <a:rPr lang="es-MX" spc="600" dirty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endParaRPr lang="es-MX" sz="1800" spc="6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300" dirty="0"/>
                        <a:t>6. 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Optimizar sistemas de pensiones</a:t>
                      </a:r>
                      <a:r>
                        <a:rPr lang="es-MX" spc="600" dirty="0">
                          <a:effectLst/>
                        </a:rPr>
                        <a:t> </a:t>
                      </a:r>
                      <a:endParaRPr lang="es-MX" sz="1800" spc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595303"/>
                  </a:ext>
                </a:extLst>
              </a:tr>
              <a:tr h="43027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600" dirty="0">
                          <a:highlight>
                            <a:srgbClr val="FFFF00"/>
                          </a:highlight>
                        </a:rPr>
                        <a:t>7. 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Construir ciudades flotantes para la energía eólica y solar oceánica</a:t>
                      </a:r>
                      <a:r>
                        <a:rPr lang="es-MX" spc="600" dirty="0">
                          <a:effectLst/>
                          <a:highlight>
                            <a:srgbClr val="FFFF00"/>
                          </a:highlight>
                        </a:rPr>
                        <a:t>  </a:t>
                      </a:r>
                      <a:endParaRPr lang="es-MX" sz="1800" spc="6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14479"/>
                  </a:ext>
                </a:extLst>
              </a:tr>
              <a:tr h="4302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300" dirty="0">
                          <a:highlight>
                            <a:srgbClr val="FFFF00"/>
                          </a:highlight>
                        </a:rPr>
                        <a:t>8. 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Impulsar innovaciones vía la colonización marina</a:t>
                      </a:r>
                      <a:r>
                        <a:rPr lang="es-MX" spc="600" dirty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endParaRPr lang="es-MX" sz="1800" spc="6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 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Predicción y gestión de desastres</a:t>
                      </a:r>
                      <a:r>
                        <a:rPr lang="es-MX" spc="600" dirty="0">
                          <a:effectLst/>
                        </a:rPr>
                        <a:t> </a:t>
                      </a:r>
                      <a:endParaRPr lang="es-MX" sz="1800" spc="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424750"/>
                  </a:ext>
                </a:extLst>
              </a:tr>
            </a:tbl>
          </a:graphicData>
        </a:graphic>
      </p:graphicFrame>
      <p:sp>
        <p:nvSpPr>
          <p:cNvPr id="19" name="CuadroTexto 18">
            <a:extLst>
              <a:ext uri="{FF2B5EF4-FFF2-40B4-BE49-F238E27FC236}">
                <a16:creationId xmlns:a16="http://schemas.microsoft.com/office/drawing/2014/main" id="{3166A0B6-858F-BDAC-1EC0-88A31C0158A1}"/>
              </a:ext>
            </a:extLst>
          </p:cNvPr>
          <p:cNvSpPr txBox="1"/>
          <p:nvPr/>
        </p:nvSpPr>
        <p:spPr>
          <a:xfrm>
            <a:off x="4537739" y="2124999"/>
            <a:ext cx="283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spc="600" dirty="0"/>
              <a:t>Acciones   (24)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F2DE163-4741-A4E0-305F-60D2A43EDD92}"/>
              </a:ext>
            </a:extLst>
          </p:cNvPr>
          <p:cNvSpPr txBox="1"/>
          <p:nvPr/>
        </p:nvSpPr>
        <p:spPr>
          <a:xfrm>
            <a:off x="5264957" y="215459"/>
            <a:ext cx="137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b="1" spc="600" dirty="0"/>
              <a:t>RETO 3</a:t>
            </a:r>
            <a:endParaRPr lang="es-MX" dirty="0"/>
          </a:p>
        </p:txBody>
      </p:sp>
      <p:pic>
        <p:nvPicPr>
          <p:cNvPr id="3" name="Picture 15" descr="MP-Logo">
            <a:extLst>
              <a:ext uri="{FF2B5EF4-FFF2-40B4-BE49-F238E27FC236}">
                <a16:creationId xmlns:a16="http://schemas.microsoft.com/office/drawing/2014/main" id="{0D75FDB0-7309-8EA6-5D0A-FAD9BDD73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496" y="0"/>
            <a:ext cx="1515774" cy="1329260"/>
          </a:xfrm>
          <a:prstGeom prst="rect">
            <a:avLst/>
          </a:prstGeom>
          <a:noFill/>
        </p:spPr>
      </p:pic>
      <p:pic>
        <p:nvPicPr>
          <p:cNvPr id="8" name="Imagen 7" descr="logo fondo transparente.png">
            <a:extLst>
              <a:ext uri="{FF2B5EF4-FFF2-40B4-BE49-F238E27FC236}">
                <a16:creationId xmlns:a16="http://schemas.microsoft.com/office/drawing/2014/main" id="{50B21076-38E3-9579-3C32-CC17A7C6F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206" y="143044"/>
            <a:ext cx="1116909" cy="69559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17947B5-5049-4944-CB3E-3B841278C750}"/>
              </a:ext>
            </a:extLst>
          </p:cNvPr>
          <p:cNvSpPr txBox="1"/>
          <p:nvPr/>
        </p:nvSpPr>
        <p:spPr>
          <a:xfrm>
            <a:off x="1554135" y="1162894"/>
            <a:ext cx="105253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800" spc="300" dirty="0">
                <a:effectLst/>
                <a:ea typeface="Aptos" panose="020B0004020202020204" pitchFamily="34" charset="0"/>
              </a:rPr>
              <a:t>Producir carne a partir de material genético o células, sin criar animales,</a:t>
            </a:r>
          </a:p>
          <a:p>
            <a:pPr marL="231775"/>
            <a:r>
              <a:rPr lang="es-MX" sz="1800" spc="300" dirty="0">
                <a:effectLst/>
                <a:ea typeface="Aptos" panose="020B0004020202020204" pitchFamily="34" charset="0"/>
              </a:rPr>
              <a:t> para reducir las emisiones de CO</a:t>
            </a:r>
            <a:r>
              <a:rPr lang="es-MX" sz="1800" spc="300" baseline="-25000" dirty="0">
                <a:effectLst/>
                <a:ea typeface="Aptos" panose="020B0004020202020204" pitchFamily="34" charset="0"/>
              </a:rPr>
              <a:t>2 </a:t>
            </a:r>
            <a:r>
              <a:rPr lang="es-MX" sz="1800" spc="300" dirty="0">
                <a:effectLst/>
                <a:ea typeface="Aptos" panose="020B0004020202020204" pitchFamily="34" charset="0"/>
              </a:rPr>
              <a:t> y el uso de agua, energía y tierra</a:t>
            </a:r>
            <a:r>
              <a:rPr lang="es-MX" sz="1800" spc="300" dirty="0">
                <a:ea typeface="Aptos" panose="020B0004020202020204" pitchFamily="34" charset="0"/>
              </a:rPr>
              <a:t>, en</a:t>
            </a:r>
          </a:p>
          <a:p>
            <a:pPr marL="231775"/>
            <a:r>
              <a:rPr lang="es-MX" sz="1800" spc="300" dirty="0">
                <a:ea typeface="Aptos" panose="020B0004020202020204" pitchFamily="34" charset="0"/>
              </a:rPr>
              <a:t> comparación con la cría a animales para la producción de carne.</a:t>
            </a:r>
            <a:endParaRPr lang="es-MX" spc="300" dirty="0"/>
          </a:p>
        </p:txBody>
      </p:sp>
    </p:spTree>
    <p:extLst>
      <p:ext uri="{BB962C8B-B14F-4D97-AF65-F5344CB8AC3E}">
        <p14:creationId xmlns:p14="http://schemas.microsoft.com/office/powerpoint/2010/main" val="106734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E8C8B91-AEDF-677B-CEE6-305E5501F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69134" cy="3429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32A3628-4FD7-98A2-E33C-97869701B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916" y="80294"/>
            <a:ext cx="5250196" cy="334870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DACFEB6-B81E-B27B-81DC-7E7C0FB21FBE}"/>
              </a:ext>
            </a:extLst>
          </p:cNvPr>
          <p:cNvSpPr txBox="1"/>
          <p:nvPr/>
        </p:nvSpPr>
        <p:spPr>
          <a:xfrm>
            <a:off x="1275646" y="3877734"/>
            <a:ext cx="882791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spc="600" dirty="0"/>
              <a:t>RETO 4  </a:t>
            </a:r>
          </a:p>
          <a:p>
            <a:pPr algn="ctr"/>
            <a:r>
              <a:rPr lang="es-MX" sz="2400" b="1" spc="600" dirty="0">
                <a:ea typeface="Aptos" panose="020B0004020202020204" pitchFamily="34" charset="0"/>
              </a:rPr>
              <a:t>DEMOCRATIZACIÓN</a:t>
            </a:r>
            <a:endParaRPr lang="es-MX" sz="2400" b="1" spc="600" dirty="0">
              <a:effectLst/>
              <a:ea typeface="Aptos" panose="020B0004020202020204" pitchFamily="34" charset="0"/>
            </a:endParaRPr>
          </a:p>
          <a:p>
            <a:pPr algn="ctr"/>
            <a:endParaRPr lang="es-MX" sz="2400" b="1" spc="600" dirty="0"/>
          </a:p>
          <a:p>
            <a:pPr algn="ctr">
              <a:lnSpc>
                <a:spcPct val="150000"/>
              </a:lnSpc>
            </a:pPr>
            <a:r>
              <a:rPr lang="es-MX" sz="2400" spc="6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¿Cómo puede surgir una democracia genuina de regímenes autoritarios</a:t>
            </a:r>
            <a:r>
              <a:rPr lang="es-MX" sz="2400" spc="600" dirty="0">
                <a:solidFill>
                  <a:srgbClr val="353535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  <a:endParaRPr lang="es-MX" sz="2400" spc="6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MX" sz="2400" b="1" spc="600" dirty="0">
                <a:effectLst/>
              </a:rPr>
              <a:t> </a:t>
            </a:r>
            <a:endParaRPr lang="es-MX" sz="2400" b="1" spc="600" dirty="0"/>
          </a:p>
        </p:txBody>
      </p:sp>
      <p:pic>
        <p:nvPicPr>
          <p:cNvPr id="3" name="Picture 15" descr="MP-Logo">
            <a:extLst>
              <a:ext uri="{FF2B5EF4-FFF2-40B4-BE49-F238E27FC236}">
                <a16:creationId xmlns:a16="http://schemas.microsoft.com/office/drawing/2014/main" id="{1B8E7E97-8C34-9105-E13B-79F0EE5CC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8500" y="1491666"/>
            <a:ext cx="2209169" cy="1937334"/>
          </a:xfrm>
          <a:prstGeom prst="rect">
            <a:avLst/>
          </a:prstGeom>
          <a:noFill/>
        </p:spPr>
      </p:pic>
      <p:pic>
        <p:nvPicPr>
          <p:cNvPr id="4" name="Imagen 3" descr="logo fondo transparente.png">
            <a:extLst>
              <a:ext uri="{FF2B5EF4-FFF2-40B4-BE49-F238E27FC236}">
                <a16:creationId xmlns:a16="http://schemas.microsoft.com/office/drawing/2014/main" id="{C0959B49-DDC6-4487-5A12-9955B62119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258" y="5629444"/>
            <a:ext cx="1354624" cy="84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22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E5782-E90D-C4BB-8CD2-D527F7FE3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1617B59C-B72A-C685-0CF4-FA9BE352DBB4}"/>
              </a:ext>
            </a:extLst>
          </p:cNvPr>
          <p:cNvSpPr txBox="1"/>
          <p:nvPr/>
        </p:nvSpPr>
        <p:spPr>
          <a:xfrm>
            <a:off x="3664649" y="886637"/>
            <a:ext cx="4745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spc="300" dirty="0">
                <a:ea typeface="Aptos" panose="020B0004020202020204" pitchFamily="34" charset="0"/>
              </a:rPr>
              <a:t>E</a:t>
            </a:r>
            <a:r>
              <a:rPr lang="es-MX" sz="1800" b="1" spc="300" dirty="0">
                <a:effectLst/>
                <a:ea typeface="Aptos" panose="020B0004020202020204" pitchFamily="34" charset="0"/>
              </a:rPr>
              <a:t>l Millennium Project </a:t>
            </a:r>
            <a:r>
              <a:rPr lang="es-MX" b="1" spc="300" dirty="0">
                <a:ea typeface="Aptos" panose="020B0004020202020204" pitchFamily="34" charset="0"/>
              </a:rPr>
              <a:t>menciona</a:t>
            </a:r>
            <a:r>
              <a:rPr lang="es-MX" sz="1800" b="1" spc="300" dirty="0">
                <a:effectLst/>
                <a:ea typeface="Aptos" panose="020B0004020202020204" pitchFamily="34" charset="0"/>
              </a:rPr>
              <a:t>:</a:t>
            </a:r>
            <a:endParaRPr lang="es-MX" b="1" spc="3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9D93361-5CB4-A5FB-072C-D3B266538B17}"/>
              </a:ext>
            </a:extLst>
          </p:cNvPr>
          <p:cNvSpPr txBox="1"/>
          <p:nvPr/>
        </p:nvSpPr>
        <p:spPr>
          <a:xfrm>
            <a:off x="1151467" y="26416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  <a:p>
            <a:endParaRPr lang="es-MX" dirty="0"/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8AF2CC8F-2D52-422E-DC16-B7BBB9C7B7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03745"/>
              </p:ext>
            </p:extLst>
          </p:nvPr>
        </p:nvGraphicFramePr>
        <p:xfrm>
          <a:off x="490999" y="2671254"/>
          <a:ext cx="11092872" cy="3813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6436">
                  <a:extLst>
                    <a:ext uri="{9D8B030D-6E8A-4147-A177-3AD203B41FA5}">
                      <a16:colId xmlns:a16="http://schemas.microsoft.com/office/drawing/2014/main" val="1688578947"/>
                    </a:ext>
                  </a:extLst>
                </a:gridCol>
                <a:gridCol w="5546436">
                  <a:extLst>
                    <a:ext uri="{9D8B030D-6E8A-4147-A177-3AD203B41FA5}">
                      <a16:colId xmlns:a16="http://schemas.microsoft.com/office/drawing/2014/main" val="2291769537"/>
                    </a:ext>
                  </a:extLst>
                </a:gridCol>
              </a:tblGrid>
              <a:tr h="601211">
                <a:tc>
                  <a:txBody>
                    <a:bodyPr/>
                    <a:lstStyle/>
                    <a:p>
                      <a:pPr marL="342900" indent="-342900" algn="ctr">
                        <a:buAutoNum type="arabicPeriod"/>
                      </a:pPr>
                      <a:r>
                        <a:rPr lang="es-MX" sz="1800" b="0" kern="1200" spc="3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Basarse en el Pacto Digital de la Cumbre Mundial del Futuro</a:t>
                      </a:r>
                      <a:r>
                        <a:rPr lang="es-MX" b="0" spc="300" dirty="0">
                          <a:effectLst/>
                        </a:rPr>
                        <a:t> </a:t>
                      </a:r>
                    </a:p>
                    <a:p>
                      <a:pPr marL="342900" indent="-342900" algn="ctr">
                        <a:buAutoNum type="arabicPeriod"/>
                      </a:pPr>
                      <a:endParaRPr lang="es-MX" sz="1800" b="0" spc="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0" spc="300"/>
                        <a:t>2.</a:t>
                      </a:r>
                      <a:r>
                        <a:rPr lang="es-MX" sz="1800" b="0" kern="1200" spc="3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Mejorar la educación cívica</a:t>
                      </a:r>
                      <a:r>
                        <a:rPr lang="es-MX" b="0" spc="300">
                          <a:effectLst/>
                        </a:rPr>
                        <a:t> </a:t>
                      </a:r>
                      <a:endParaRPr lang="es-MX" sz="1800" b="0" spc="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068972"/>
                  </a:ext>
                </a:extLst>
              </a:tr>
              <a:tr h="60121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0" spc="600" dirty="0"/>
                        <a:t>3.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Experimentar nuevos métodos democráticos como la democracia líquida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pc="600" dirty="0">
                          <a:effectLst/>
                        </a:rPr>
                        <a:t>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559008"/>
                  </a:ext>
                </a:extLst>
              </a:tr>
              <a:tr h="60121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0" spc="300" dirty="0"/>
                        <a:t>4. </a:t>
                      </a:r>
                      <a:r>
                        <a:rPr lang="es-MX" sz="1800" b="0" kern="1200" spc="6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Promover la transparencia, la participación, la inclusión y la rendición de cuentas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800" b="0" spc="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595303"/>
                  </a:ext>
                </a:extLst>
              </a:tr>
              <a:tr h="430278">
                <a:tc gridSpan="2">
                  <a:txBody>
                    <a:bodyPr/>
                    <a:lstStyle/>
                    <a:p>
                      <a:pPr algn="ctr"/>
                      <a:r>
                        <a:rPr lang="es-MX" sz="1800" b="0" spc="600" dirty="0"/>
                        <a:t>5.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La democracia 4.0 y Polis</a:t>
                      </a:r>
                    </a:p>
                    <a:p>
                      <a:pPr algn="ctr"/>
                      <a:endParaRPr lang="es-MX" sz="1800" b="0" spc="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14479"/>
                  </a:ext>
                </a:extLst>
              </a:tr>
              <a:tr h="430278">
                <a:tc gridSpan="2">
                  <a:txBody>
                    <a:bodyPr/>
                    <a:lstStyle/>
                    <a:p>
                      <a:pPr algn="ctr"/>
                      <a:r>
                        <a:rPr lang="es-MX" sz="1800" b="0" spc="600" dirty="0"/>
                        <a:t>7. 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Incluir las 10 lecciones de la investigación Devex</a:t>
                      </a:r>
                      <a:r>
                        <a:rPr lang="es-MX" spc="600" dirty="0">
                          <a:effectLst/>
                        </a:rPr>
                        <a:t> </a:t>
                      </a:r>
                      <a:r>
                        <a:rPr lang="es-MX" sz="1800" b="0" spc="600" dirty="0"/>
                        <a:t>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1400580"/>
                  </a:ext>
                </a:extLst>
              </a:tr>
            </a:tbl>
          </a:graphicData>
        </a:graphic>
      </p:graphicFrame>
      <p:sp>
        <p:nvSpPr>
          <p:cNvPr id="19" name="CuadroTexto 18">
            <a:extLst>
              <a:ext uri="{FF2B5EF4-FFF2-40B4-BE49-F238E27FC236}">
                <a16:creationId xmlns:a16="http://schemas.microsoft.com/office/drawing/2014/main" id="{CCECFFC3-A6F2-3ABE-1608-A5707B74AC9B}"/>
              </a:ext>
            </a:extLst>
          </p:cNvPr>
          <p:cNvSpPr txBox="1"/>
          <p:nvPr/>
        </p:nvSpPr>
        <p:spPr>
          <a:xfrm>
            <a:off x="4526451" y="2124395"/>
            <a:ext cx="283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spc="600" dirty="0"/>
              <a:t>Acciones   (14)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7A223C4-A1AA-B4DC-288A-D8DDB008D348}"/>
              </a:ext>
            </a:extLst>
          </p:cNvPr>
          <p:cNvSpPr txBox="1"/>
          <p:nvPr/>
        </p:nvSpPr>
        <p:spPr>
          <a:xfrm>
            <a:off x="5136444" y="338667"/>
            <a:ext cx="137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b="1" spc="600" dirty="0"/>
              <a:t>RETO 4</a:t>
            </a:r>
            <a:endParaRPr lang="es-MX" dirty="0"/>
          </a:p>
        </p:txBody>
      </p:sp>
      <p:pic>
        <p:nvPicPr>
          <p:cNvPr id="3" name="Picture 15" descr="MP-Logo">
            <a:extLst>
              <a:ext uri="{FF2B5EF4-FFF2-40B4-BE49-F238E27FC236}">
                <a16:creationId xmlns:a16="http://schemas.microsoft.com/office/drawing/2014/main" id="{8A10D3BC-919F-8608-3503-F3FDDC6BB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496" y="0"/>
            <a:ext cx="1515774" cy="1329260"/>
          </a:xfrm>
          <a:prstGeom prst="rect">
            <a:avLst/>
          </a:prstGeom>
          <a:noFill/>
        </p:spPr>
      </p:pic>
      <p:pic>
        <p:nvPicPr>
          <p:cNvPr id="8" name="Imagen 7" descr="logo fondo transparente.png">
            <a:extLst>
              <a:ext uri="{FF2B5EF4-FFF2-40B4-BE49-F238E27FC236}">
                <a16:creationId xmlns:a16="http://schemas.microsoft.com/office/drawing/2014/main" id="{1D6B6493-AAB4-6C31-D998-465628D55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206" y="143044"/>
            <a:ext cx="1116909" cy="69559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0D5DAEE-8037-9E43-D136-6D4C659B4E7C}"/>
              </a:ext>
            </a:extLst>
          </p:cNvPr>
          <p:cNvSpPr txBox="1"/>
          <p:nvPr/>
        </p:nvSpPr>
        <p:spPr>
          <a:xfrm>
            <a:off x="1048427" y="1403662"/>
            <a:ext cx="10663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800" spc="300" dirty="0">
                <a:effectLst/>
                <a:ea typeface="Aptos" panose="020B0004020202020204" pitchFamily="34" charset="0"/>
              </a:rPr>
              <a:t>La democratización está amenazada por la delincuencia oganizada,</a:t>
            </a:r>
          </a:p>
          <a:p>
            <a:pPr algn="ctr"/>
            <a:r>
              <a:rPr lang="es-MX" sz="1800" spc="300" dirty="0">
                <a:effectLst/>
                <a:ea typeface="Aptos" panose="020B0004020202020204" pitchFamily="34" charset="0"/>
              </a:rPr>
              <a:t> el terrorismo, la corrupción, la desinformación y la manipulación electoral.</a:t>
            </a:r>
            <a:r>
              <a:rPr lang="es-MX" spc="300" dirty="0">
                <a:effectLst/>
              </a:rPr>
              <a:t> </a:t>
            </a:r>
            <a:endParaRPr lang="es-MX" spc="300" dirty="0"/>
          </a:p>
        </p:txBody>
      </p:sp>
    </p:spTree>
    <p:extLst>
      <p:ext uri="{BB962C8B-B14F-4D97-AF65-F5344CB8AC3E}">
        <p14:creationId xmlns:p14="http://schemas.microsoft.com/office/powerpoint/2010/main" val="747111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DADF947-5933-F858-81C8-55E928E6B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08" y="47097"/>
            <a:ext cx="3507288" cy="332288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2675289-2A70-8AEA-63B3-2C9DC5506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4714" y="77496"/>
            <a:ext cx="3289338" cy="326605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D293393-7871-9158-A827-D624508D4ABC}"/>
              </a:ext>
            </a:extLst>
          </p:cNvPr>
          <p:cNvSpPr txBox="1"/>
          <p:nvPr/>
        </p:nvSpPr>
        <p:spPr>
          <a:xfrm>
            <a:off x="913872" y="3438678"/>
            <a:ext cx="10612084" cy="2972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spc="600" dirty="0"/>
              <a:t>RETO 5  </a:t>
            </a:r>
          </a:p>
          <a:p>
            <a:pPr algn="ctr"/>
            <a:r>
              <a:rPr lang="es-MX" sz="2400" b="1" spc="600" dirty="0">
                <a:ea typeface="Aptos" panose="020B0004020202020204" pitchFamily="34" charset="0"/>
              </a:rPr>
              <a:t>PROSPECTIVA GLOBAL Y TOMA DE DECISIONES</a:t>
            </a:r>
            <a:endParaRPr lang="es-MX" sz="2400" b="1" spc="600" dirty="0">
              <a:effectLst/>
              <a:ea typeface="Aptos" panose="020B0004020202020204" pitchFamily="34" charset="0"/>
            </a:endParaRPr>
          </a:p>
          <a:p>
            <a:pPr algn="ctr"/>
            <a:endParaRPr lang="es-MX" sz="2400" b="1" spc="600" dirty="0"/>
          </a:p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s-MX" sz="2400" spc="6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¿Cómo se puede mejorar la toma de decisiones integrando una mejor previsión global durante un cambio acelerado sin precedentes?</a:t>
            </a:r>
            <a:endParaRPr lang="es-MX" sz="2400" spc="6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MX" sz="2400" b="1" spc="600" dirty="0">
                <a:effectLst/>
              </a:rPr>
              <a:t> </a:t>
            </a:r>
            <a:endParaRPr lang="es-MX" sz="2400" b="1" spc="600" dirty="0"/>
          </a:p>
        </p:txBody>
      </p:sp>
      <p:pic>
        <p:nvPicPr>
          <p:cNvPr id="3" name="Picture 15" descr="MP-Logo">
            <a:extLst>
              <a:ext uri="{FF2B5EF4-FFF2-40B4-BE49-F238E27FC236}">
                <a16:creationId xmlns:a16="http://schemas.microsoft.com/office/drawing/2014/main" id="{73EA3BCA-C528-12EE-5572-4AF004C9D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1310" y="1421923"/>
            <a:ext cx="2209169" cy="1937334"/>
          </a:xfrm>
          <a:prstGeom prst="rect">
            <a:avLst/>
          </a:prstGeom>
          <a:noFill/>
        </p:spPr>
      </p:pic>
      <p:pic>
        <p:nvPicPr>
          <p:cNvPr id="4" name="Imagen 3" descr="logo fondo transparente.png">
            <a:extLst>
              <a:ext uri="{FF2B5EF4-FFF2-40B4-BE49-F238E27FC236}">
                <a16:creationId xmlns:a16="http://schemas.microsoft.com/office/drawing/2014/main" id="{F52E0557-ED39-29AB-7F97-D1FB77ECD0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428" y="5804809"/>
            <a:ext cx="1354624" cy="84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82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4CEC7-7DD4-B47F-29D7-19EC7A443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48EECBE6-6E4C-64E8-AB38-56E9E17E83C2}"/>
              </a:ext>
            </a:extLst>
          </p:cNvPr>
          <p:cNvSpPr txBox="1"/>
          <p:nvPr/>
        </p:nvSpPr>
        <p:spPr>
          <a:xfrm>
            <a:off x="3664649" y="886637"/>
            <a:ext cx="4745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spc="300" dirty="0">
                <a:ea typeface="Aptos" panose="020B0004020202020204" pitchFamily="34" charset="0"/>
              </a:rPr>
              <a:t>E</a:t>
            </a:r>
            <a:r>
              <a:rPr lang="es-MX" sz="1800" b="1" spc="300" dirty="0">
                <a:effectLst/>
                <a:ea typeface="Aptos" panose="020B0004020202020204" pitchFamily="34" charset="0"/>
              </a:rPr>
              <a:t>l Millennium Project propone:</a:t>
            </a:r>
            <a:endParaRPr lang="es-MX" b="1" spc="3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61C1E0C-A674-9A2A-0809-DE7DF1EBF304}"/>
              </a:ext>
            </a:extLst>
          </p:cNvPr>
          <p:cNvSpPr txBox="1"/>
          <p:nvPr/>
        </p:nvSpPr>
        <p:spPr>
          <a:xfrm>
            <a:off x="1151467" y="26416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  <a:p>
            <a:endParaRPr lang="es-MX" dirty="0"/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1BE7E58D-BD48-7E34-5AC1-B50A9545BA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243484"/>
              </p:ext>
            </p:extLst>
          </p:nvPr>
        </p:nvGraphicFramePr>
        <p:xfrm>
          <a:off x="490999" y="2351791"/>
          <a:ext cx="11092872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6436">
                  <a:extLst>
                    <a:ext uri="{9D8B030D-6E8A-4147-A177-3AD203B41FA5}">
                      <a16:colId xmlns:a16="http://schemas.microsoft.com/office/drawing/2014/main" val="1688578947"/>
                    </a:ext>
                  </a:extLst>
                </a:gridCol>
                <a:gridCol w="5546436">
                  <a:extLst>
                    <a:ext uri="{9D8B030D-6E8A-4147-A177-3AD203B41FA5}">
                      <a16:colId xmlns:a16="http://schemas.microsoft.com/office/drawing/2014/main" val="2291769537"/>
                    </a:ext>
                  </a:extLst>
                </a:gridCol>
              </a:tblGrid>
              <a:tr h="601211">
                <a:tc>
                  <a:txBody>
                    <a:bodyPr/>
                    <a:lstStyle/>
                    <a:p>
                      <a:pPr algn="ctr"/>
                      <a:r>
                        <a:rPr lang="es-MX" sz="1800" b="0" spc="300" dirty="0"/>
                        <a:t>1.</a:t>
                      </a:r>
                      <a:r>
                        <a:rPr lang="es-MX" sz="1800" b="0" kern="1200" spc="3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Establecer Comités parlamentarios nacionales permanentes para el futuro</a:t>
                      </a:r>
                      <a:r>
                        <a:rPr lang="es-MX" b="0" spc="300" dirty="0">
                          <a:effectLst/>
                        </a:rPr>
                        <a:t> </a:t>
                      </a:r>
                      <a:endParaRPr lang="es-MX" sz="1800" b="0" spc="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0" spc="300" dirty="0"/>
                        <a:t>2.</a:t>
                      </a:r>
                      <a:r>
                        <a:rPr lang="es-MX" sz="1800" b="0" kern="1200" spc="3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Mejorar las unidades de estrategia futura</a:t>
                      </a:r>
                      <a:r>
                        <a:rPr lang="es-MX" b="0" spc="300" dirty="0">
                          <a:effectLst/>
                        </a:rPr>
                        <a:t> </a:t>
                      </a:r>
                      <a:endParaRPr lang="es-MX" sz="1800" b="0" spc="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068972"/>
                  </a:ext>
                </a:extLst>
              </a:tr>
              <a:tr h="60121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300" dirty="0"/>
                        <a:t>3.</a:t>
                      </a:r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Vincular las unidades gubernamentales con unidades de estrategia corporativa de la ONU y académicas</a:t>
                      </a:r>
                      <a:r>
                        <a:rPr lang="es-MX" spc="300" dirty="0">
                          <a:effectLst/>
                        </a:rPr>
                        <a:t> </a:t>
                      </a:r>
                      <a:endParaRPr lang="es-MX" sz="1800" spc="3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800" spc="3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559008"/>
                  </a:ext>
                </a:extLst>
              </a:tr>
              <a:tr h="6012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300" dirty="0"/>
                        <a:t>4. </a:t>
                      </a:r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Crear una red de futuristas gubernamentales y no gubernamentales,</a:t>
                      </a:r>
                      <a:r>
                        <a:rPr lang="es-MX" spc="300" dirty="0">
                          <a:effectLst/>
                        </a:rPr>
                        <a:t> </a:t>
                      </a:r>
                      <a:endParaRPr lang="es-MX" sz="1800" spc="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300" dirty="0"/>
                        <a:t>5. </a:t>
                      </a:r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Realizar anualmente los índices del Estado del Futuro nacionales y globales,</a:t>
                      </a:r>
                      <a:r>
                        <a:rPr lang="es-MX" spc="300" dirty="0">
                          <a:effectLst/>
                        </a:rPr>
                        <a:t> </a:t>
                      </a:r>
                      <a:endParaRPr lang="es-MX" sz="1800" spc="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595303"/>
                  </a:ext>
                </a:extLst>
              </a:tr>
              <a:tr h="430278">
                <a:tc>
                  <a:txBody>
                    <a:bodyPr/>
                    <a:lstStyle/>
                    <a:p>
                      <a:pPr algn="ctr"/>
                      <a:r>
                        <a:rPr lang="es-MX" sz="1800" spc="300" dirty="0"/>
                        <a:t>6. </a:t>
                      </a:r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Desarrollar  sistemas nacionales de inteligencia colectiva en línea para el futuro de la nación de acceso a todos</a:t>
                      </a:r>
                    </a:p>
                    <a:p>
                      <a:pPr algn="ctr"/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s-MX" sz="1800" spc="3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spc="300" dirty="0"/>
                        <a:t>7.</a:t>
                      </a:r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Probar iniciativas políticas sobre eventos fuuros</a:t>
                      </a:r>
                      <a:r>
                        <a:rPr lang="es-MX" spc="300" dirty="0">
                          <a:effectLst/>
                        </a:rPr>
                        <a:t> </a:t>
                      </a:r>
                      <a:r>
                        <a:rPr lang="es-MX" sz="1800" spc="300" dirty="0"/>
                        <a:t>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14479"/>
                  </a:ext>
                </a:extLst>
              </a:tr>
              <a:tr h="430278">
                <a:tc gridSpan="2">
                  <a:txBody>
                    <a:bodyPr/>
                    <a:lstStyle/>
                    <a:p>
                      <a:pPr algn="ctr"/>
                      <a:r>
                        <a:rPr lang="es-MX" sz="1800" spc="300" dirty="0"/>
                        <a:t>8. </a:t>
                      </a:r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Realizar un informe anual del Estado del Futuro para determinar asignaciones presupuestales gubernamentales</a:t>
                      </a:r>
                      <a:r>
                        <a:rPr lang="es-MX" spc="300" dirty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endParaRPr lang="es-MX" sz="1800" spc="3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3896697"/>
                  </a:ext>
                </a:extLst>
              </a:tr>
            </a:tbl>
          </a:graphicData>
        </a:graphic>
      </p:graphicFrame>
      <p:sp>
        <p:nvSpPr>
          <p:cNvPr id="19" name="CuadroTexto 18">
            <a:extLst>
              <a:ext uri="{FF2B5EF4-FFF2-40B4-BE49-F238E27FC236}">
                <a16:creationId xmlns:a16="http://schemas.microsoft.com/office/drawing/2014/main" id="{94869396-4AA7-E10D-C3F5-F85DFA8CE913}"/>
              </a:ext>
            </a:extLst>
          </p:cNvPr>
          <p:cNvSpPr txBox="1"/>
          <p:nvPr/>
        </p:nvSpPr>
        <p:spPr>
          <a:xfrm>
            <a:off x="4515162" y="2008271"/>
            <a:ext cx="283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spc="600" dirty="0"/>
              <a:t>Acciones   (14)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AFB181C-1F57-7B14-A8C5-3127A2C1DE02}"/>
              </a:ext>
            </a:extLst>
          </p:cNvPr>
          <p:cNvSpPr txBox="1"/>
          <p:nvPr/>
        </p:nvSpPr>
        <p:spPr>
          <a:xfrm>
            <a:off x="5136444" y="338667"/>
            <a:ext cx="137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b="1" spc="600" dirty="0"/>
              <a:t>RETO 5</a:t>
            </a:r>
            <a:endParaRPr lang="es-MX" dirty="0"/>
          </a:p>
        </p:txBody>
      </p:sp>
      <p:pic>
        <p:nvPicPr>
          <p:cNvPr id="3" name="Picture 15" descr="MP-Logo">
            <a:extLst>
              <a:ext uri="{FF2B5EF4-FFF2-40B4-BE49-F238E27FC236}">
                <a16:creationId xmlns:a16="http://schemas.microsoft.com/office/drawing/2014/main" id="{472CA98F-156D-7E8F-A085-7C0984F49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496" y="0"/>
            <a:ext cx="1515774" cy="1329260"/>
          </a:xfrm>
          <a:prstGeom prst="rect">
            <a:avLst/>
          </a:prstGeom>
          <a:noFill/>
        </p:spPr>
      </p:pic>
      <p:pic>
        <p:nvPicPr>
          <p:cNvPr id="8" name="Imagen 7" descr="logo fondo transparente.png">
            <a:extLst>
              <a:ext uri="{FF2B5EF4-FFF2-40B4-BE49-F238E27FC236}">
                <a16:creationId xmlns:a16="http://schemas.microsoft.com/office/drawing/2014/main" id="{623E8B4E-A568-C53D-0026-CDF71C0AF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206" y="143044"/>
            <a:ext cx="1116909" cy="69559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2CA6F8E-E33F-BE86-1033-409C7B164801}"/>
              </a:ext>
            </a:extLst>
          </p:cNvPr>
          <p:cNvSpPr txBox="1"/>
          <p:nvPr/>
        </p:nvSpPr>
        <p:spPr>
          <a:xfrm>
            <a:off x="1501422" y="1255969"/>
            <a:ext cx="94600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800" spc="600" dirty="0">
                <a:effectLst/>
                <a:ea typeface="Aptos" panose="020B0004020202020204" pitchFamily="34" charset="0"/>
              </a:rPr>
              <a:t>La humanidad requiere una visión global, multifacética y general con objetivos a  largo plazo</a:t>
            </a:r>
            <a:r>
              <a:rPr lang="es-MX" spc="600" dirty="0">
                <a:effectLst/>
              </a:rPr>
              <a:t> </a:t>
            </a:r>
            <a:endParaRPr lang="es-MX" spc="600" dirty="0"/>
          </a:p>
        </p:txBody>
      </p:sp>
    </p:spTree>
    <p:extLst>
      <p:ext uri="{BB962C8B-B14F-4D97-AF65-F5344CB8AC3E}">
        <p14:creationId xmlns:p14="http://schemas.microsoft.com/office/powerpoint/2010/main" val="1468010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1FE23F7-E176-C9C5-6458-99AEBF3E8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733" y="1"/>
            <a:ext cx="4199467" cy="299786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F7FE58A-110C-D5B7-B0FE-E7EED081F5DE}"/>
              </a:ext>
            </a:extLst>
          </p:cNvPr>
          <p:cNvSpPr txBox="1"/>
          <p:nvPr/>
        </p:nvSpPr>
        <p:spPr>
          <a:xfrm>
            <a:off x="0" y="3270956"/>
            <a:ext cx="12192000" cy="3857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spc="600" dirty="0"/>
              <a:t>RETO 6  </a:t>
            </a:r>
          </a:p>
          <a:p>
            <a:pPr algn="ctr"/>
            <a:r>
              <a:rPr lang="es-MX" sz="2400" b="1" spc="600" dirty="0">
                <a:ea typeface="Aptos" panose="020B0004020202020204" pitchFamily="34" charset="0"/>
              </a:rPr>
              <a:t>CONVERGENCIA GLOBAL DE LAS TECNOLOGÍAS DE LA </a:t>
            </a:r>
          </a:p>
          <a:p>
            <a:pPr algn="ctr"/>
            <a:r>
              <a:rPr lang="es-MX" sz="2400" b="1" spc="600" dirty="0">
                <a:effectLst/>
                <a:ea typeface="Aptos" panose="020B0004020202020204" pitchFamily="34" charset="0"/>
              </a:rPr>
              <a:t>INFORMACIÓN Y LA COMUNICACIÓN</a:t>
            </a:r>
          </a:p>
          <a:p>
            <a:pPr algn="ctr"/>
            <a:endParaRPr lang="es-MX" sz="2400" b="1" spc="600" dirty="0"/>
          </a:p>
          <a:p>
            <a:pPr algn="ctr">
              <a:lnSpc>
                <a:spcPct val="150000"/>
              </a:lnSpc>
              <a:spcAft>
                <a:spcPts val="1000"/>
              </a:spcAft>
              <a:buNone/>
            </a:pPr>
            <a:r>
              <a:rPr lang="es-MX" sz="2400" spc="3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¿Cómo pueden la información global, las tecnologías de la comunicación, la inteligencia artificial, el big data y 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  <a:buNone/>
            </a:pPr>
            <a:r>
              <a:rPr lang="es-MX" sz="2400" spc="3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la computación en la nube funcionar para todos?</a:t>
            </a:r>
            <a:endParaRPr lang="es-MX" sz="2400" spc="3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MX" sz="2400" b="1" spc="600" dirty="0">
                <a:effectLst/>
              </a:rPr>
              <a:t> </a:t>
            </a:r>
            <a:endParaRPr lang="es-MX" sz="2400" b="1" spc="600" dirty="0"/>
          </a:p>
        </p:txBody>
      </p:sp>
      <p:pic>
        <p:nvPicPr>
          <p:cNvPr id="3" name="Picture 15" descr="MP-Logo">
            <a:extLst>
              <a:ext uri="{FF2B5EF4-FFF2-40B4-BE49-F238E27FC236}">
                <a16:creationId xmlns:a16="http://schemas.microsoft.com/office/drawing/2014/main" id="{5D1ACF7F-479C-B7E0-EA76-5C20E77D7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5923" y="1060529"/>
            <a:ext cx="2209169" cy="1937334"/>
          </a:xfrm>
          <a:prstGeom prst="rect">
            <a:avLst/>
          </a:prstGeom>
          <a:noFill/>
        </p:spPr>
      </p:pic>
      <p:pic>
        <p:nvPicPr>
          <p:cNvPr id="4" name="Imagen 3" descr="logo fondo transparente.png">
            <a:extLst>
              <a:ext uri="{FF2B5EF4-FFF2-40B4-BE49-F238E27FC236}">
                <a16:creationId xmlns:a16="http://schemas.microsoft.com/office/drawing/2014/main" id="{0AC5F1C7-F8F3-CF25-F898-CDB9E61BBE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258" y="5629444"/>
            <a:ext cx="1354624" cy="84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55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E3F20-3CEC-DE59-D4ED-66F7A6802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EBC8BCAC-1E4B-1C42-AD99-29B38922A916}"/>
              </a:ext>
            </a:extLst>
          </p:cNvPr>
          <p:cNvSpPr txBox="1"/>
          <p:nvPr/>
        </p:nvSpPr>
        <p:spPr>
          <a:xfrm>
            <a:off x="3664649" y="886637"/>
            <a:ext cx="4745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spc="300" dirty="0">
                <a:ea typeface="Aptos" panose="020B0004020202020204" pitchFamily="34" charset="0"/>
              </a:rPr>
              <a:t>E</a:t>
            </a:r>
            <a:r>
              <a:rPr lang="es-MX" sz="1800" b="1" spc="300" dirty="0">
                <a:effectLst/>
                <a:ea typeface="Aptos" panose="020B0004020202020204" pitchFamily="34" charset="0"/>
              </a:rPr>
              <a:t>l Millennium Project menciona:</a:t>
            </a:r>
            <a:endParaRPr lang="es-MX" b="1" spc="3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5A12AAB-DA9D-4A8A-E0EC-655DA691B3D3}"/>
              </a:ext>
            </a:extLst>
          </p:cNvPr>
          <p:cNvSpPr txBox="1"/>
          <p:nvPr/>
        </p:nvSpPr>
        <p:spPr>
          <a:xfrm>
            <a:off x="1151467" y="26416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  <a:p>
            <a:endParaRPr lang="es-MX" dirty="0"/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86722485-2279-CF13-5E74-3397B4CE59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223226"/>
              </p:ext>
            </p:extLst>
          </p:nvPr>
        </p:nvGraphicFramePr>
        <p:xfrm>
          <a:off x="490999" y="2465980"/>
          <a:ext cx="11092872" cy="40762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6436">
                  <a:extLst>
                    <a:ext uri="{9D8B030D-6E8A-4147-A177-3AD203B41FA5}">
                      <a16:colId xmlns:a16="http://schemas.microsoft.com/office/drawing/2014/main" val="1688578947"/>
                    </a:ext>
                  </a:extLst>
                </a:gridCol>
                <a:gridCol w="5546436">
                  <a:extLst>
                    <a:ext uri="{9D8B030D-6E8A-4147-A177-3AD203B41FA5}">
                      <a16:colId xmlns:a16="http://schemas.microsoft.com/office/drawing/2014/main" val="2291769537"/>
                    </a:ext>
                  </a:extLst>
                </a:gridCol>
              </a:tblGrid>
              <a:tr h="845354">
                <a:tc gridSpan="2">
                  <a:txBody>
                    <a:bodyPr/>
                    <a:lstStyle/>
                    <a:p>
                      <a:pPr algn="ctr"/>
                      <a:r>
                        <a:rPr lang="es-MX" sz="1800" b="0" spc="600" dirty="0"/>
                        <a:t>1.</a:t>
                      </a:r>
                      <a:r>
                        <a:rPr lang="es-MX" sz="1800" b="0" kern="1200" spc="6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Diseñar la gobernanza global para las condiciones inciales y el rendimiento de la IAG</a:t>
                      </a:r>
                      <a:endParaRPr lang="es-MX" sz="1800" b="0" spc="6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800" spc="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068972"/>
                  </a:ext>
                </a:extLst>
              </a:tr>
              <a:tr h="6012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600" dirty="0"/>
                        <a:t>2. 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Modelos de gobernanza global de la IAE a la IAG</a:t>
                      </a:r>
                      <a:r>
                        <a:rPr lang="es-MX" spc="600" dirty="0">
                          <a:effectLst/>
                        </a:rPr>
                        <a:t> </a:t>
                      </a:r>
                      <a:endParaRPr lang="es-MX" sz="1800" spc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300" dirty="0"/>
                        <a:t>3.</a:t>
                      </a:r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Descifrar y desbloquear ordenadores sometidos a ataques de rescate</a:t>
                      </a:r>
                      <a:r>
                        <a:rPr lang="es-MX" spc="300" dirty="0">
                          <a:effectLst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800" spc="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559008"/>
                  </a:ext>
                </a:extLst>
              </a:tr>
              <a:tr h="60121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300" dirty="0"/>
                        <a:t>4. 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Acuerdos internacionales sobre estándares de seguridad del Internet de las Cosas y los protocolos de reparación</a:t>
                      </a:r>
                      <a:r>
                        <a:rPr lang="es-MX" spc="600" dirty="0">
                          <a:effectLst/>
                        </a:rPr>
                        <a:t> </a:t>
                      </a:r>
                      <a:endParaRPr lang="es-MX" sz="1800" spc="6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300" dirty="0"/>
                        <a:t> </a:t>
                      </a:r>
                      <a:endParaRPr lang="es-MX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595303"/>
                  </a:ext>
                </a:extLst>
              </a:tr>
              <a:tr h="430278">
                <a:tc>
                  <a:txBody>
                    <a:bodyPr/>
                    <a:lstStyle/>
                    <a:p>
                      <a:pPr algn="ctr"/>
                      <a:r>
                        <a:rPr lang="es-MX" sz="1800" spc="600" dirty="0"/>
                        <a:t>5. T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ratado de la ONU sobre ética en internet</a:t>
                      </a:r>
                      <a:r>
                        <a:rPr lang="es-MX" spc="600" dirty="0">
                          <a:effectLst/>
                        </a:rPr>
                        <a:t> </a:t>
                      </a:r>
                      <a:endParaRPr lang="es-MX" sz="1800" spc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spc="600" dirty="0"/>
                        <a:t>6. </a:t>
                      </a:r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Directrices de la UNESCO para  gobernanza de plataformas digitales</a:t>
                      </a:r>
                      <a:r>
                        <a:rPr lang="es-MX" spc="300" dirty="0">
                          <a:effectLst/>
                        </a:rPr>
                        <a:t> </a:t>
                      </a:r>
                      <a:endParaRPr lang="es-MX" sz="1800" spc="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14479"/>
                  </a:ext>
                </a:extLst>
              </a:tr>
              <a:tr h="430278">
                <a:tc gridSpan="2">
                  <a:txBody>
                    <a:bodyPr/>
                    <a:lstStyle/>
                    <a:p>
                      <a:pPr algn="ctr"/>
                      <a:r>
                        <a:rPr lang="es-MX" sz="1800" spc="300" dirty="0"/>
                        <a:t>7. 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Sistemas nacionales públicos de inteligencia colectiva global para agua, energía, alimentos, ciencia y tecnología para conectarlos al sistema global</a:t>
                      </a:r>
                      <a:endParaRPr lang="es-MX" sz="1800" spc="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3896697"/>
                  </a:ext>
                </a:extLst>
              </a:tr>
            </a:tbl>
          </a:graphicData>
        </a:graphic>
      </p:graphicFrame>
      <p:sp>
        <p:nvSpPr>
          <p:cNvPr id="19" name="CuadroTexto 18">
            <a:extLst>
              <a:ext uri="{FF2B5EF4-FFF2-40B4-BE49-F238E27FC236}">
                <a16:creationId xmlns:a16="http://schemas.microsoft.com/office/drawing/2014/main" id="{6D162A49-74C1-D1A6-4236-FCB6855DAE3B}"/>
              </a:ext>
            </a:extLst>
          </p:cNvPr>
          <p:cNvSpPr txBox="1"/>
          <p:nvPr/>
        </p:nvSpPr>
        <p:spPr>
          <a:xfrm>
            <a:off x="4621823" y="1984072"/>
            <a:ext cx="283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spc="600" dirty="0"/>
              <a:t>Acciones   (13)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352CAD4-E1D7-C29A-2FBB-00C541AFF908}"/>
              </a:ext>
            </a:extLst>
          </p:cNvPr>
          <p:cNvSpPr txBox="1"/>
          <p:nvPr/>
        </p:nvSpPr>
        <p:spPr>
          <a:xfrm>
            <a:off x="5136444" y="338667"/>
            <a:ext cx="137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b="1" spc="600" dirty="0"/>
              <a:t>RETO 6</a:t>
            </a:r>
            <a:endParaRPr lang="es-MX" dirty="0"/>
          </a:p>
        </p:txBody>
      </p:sp>
      <p:pic>
        <p:nvPicPr>
          <p:cNvPr id="3" name="Picture 15" descr="MP-Logo">
            <a:extLst>
              <a:ext uri="{FF2B5EF4-FFF2-40B4-BE49-F238E27FC236}">
                <a16:creationId xmlns:a16="http://schemas.microsoft.com/office/drawing/2014/main" id="{5679AB11-EF17-47EE-E060-31A170F19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496" y="0"/>
            <a:ext cx="1515774" cy="1329260"/>
          </a:xfrm>
          <a:prstGeom prst="rect">
            <a:avLst/>
          </a:prstGeom>
          <a:noFill/>
        </p:spPr>
      </p:pic>
      <p:pic>
        <p:nvPicPr>
          <p:cNvPr id="8" name="Imagen 7" descr="logo fondo transparente.png">
            <a:extLst>
              <a:ext uri="{FF2B5EF4-FFF2-40B4-BE49-F238E27FC236}">
                <a16:creationId xmlns:a16="http://schemas.microsoft.com/office/drawing/2014/main" id="{A5BB1309-901C-3ECF-2C7D-F6A22046A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206" y="143044"/>
            <a:ext cx="1116909" cy="69559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858495F-604E-2C6C-7E97-6E1AF8382990}"/>
              </a:ext>
            </a:extLst>
          </p:cNvPr>
          <p:cNvSpPr txBox="1"/>
          <p:nvPr/>
        </p:nvSpPr>
        <p:spPr>
          <a:xfrm>
            <a:off x="800633" y="1276073"/>
            <a:ext cx="11092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sz="1800" spc="300" dirty="0">
                <a:effectLst/>
                <a:ea typeface="Aptos" panose="020B0004020202020204" pitchFamily="34" charset="0"/>
              </a:rPr>
              <a:t>Han comenzado las carreras del sistema nervioso global de la civilización y el poder de la supercomputación, y la inteligencia artificial</a:t>
            </a:r>
            <a:r>
              <a:rPr lang="es-MX" spc="300" dirty="0">
                <a:effectLst/>
              </a:rPr>
              <a:t> </a:t>
            </a:r>
            <a:endParaRPr lang="es-MX" spc="300" dirty="0"/>
          </a:p>
        </p:txBody>
      </p:sp>
    </p:spTree>
    <p:extLst>
      <p:ext uri="{BB962C8B-B14F-4D97-AF65-F5344CB8AC3E}">
        <p14:creationId xmlns:p14="http://schemas.microsoft.com/office/powerpoint/2010/main" val="490072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31801B6-FA45-1E23-DEEA-048D3C6D9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772" y="33379"/>
            <a:ext cx="4396897" cy="31387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6038F8C-6DB3-0FEF-5B41-0A5915CF0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4089" y="33379"/>
            <a:ext cx="3070577" cy="358579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265AF1F-A93B-8FFD-D7ED-C665066538CF}"/>
              </a:ext>
            </a:extLst>
          </p:cNvPr>
          <p:cNvSpPr txBox="1"/>
          <p:nvPr/>
        </p:nvSpPr>
        <p:spPr>
          <a:xfrm>
            <a:off x="0" y="3955301"/>
            <a:ext cx="12112978" cy="2678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spc="600" dirty="0"/>
              <a:t>RETO 7  </a:t>
            </a:r>
          </a:p>
          <a:p>
            <a:pPr algn="ctr"/>
            <a:r>
              <a:rPr lang="es-MX" sz="2400" b="1" spc="600" dirty="0">
                <a:effectLst/>
                <a:ea typeface="Aptos" panose="020B0004020202020204" pitchFamily="34" charset="0"/>
              </a:rPr>
              <a:t>BRECHA ENTRE LA POBREZA Y LA RIQUEZA</a:t>
            </a:r>
          </a:p>
          <a:p>
            <a:pPr algn="ctr"/>
            <a:endParaRPr lang="es-MX" sz="2400" b="1" spc="600" dirty="0"/>
          </a:p>
          <a:p>
            <a:pPr marL="538163" algn="l">
              <a:lnSpc>
                <a:spcPct val="115000"/>
              </a:lnSpc>
              <a:spcAft>
                <a:spcPts val="1000"/>
              </a:spcAft>
              <a:buNone/>
            </a:pPr>
            <a:r>
              <a:rPr lang="es-MX" sz="2400" spc="6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¿Cómo se pueden fomentar economías de mercado éticas para reducir la brecha entre ricos y pobres?</a:t>
            </a:r>
            <a:endParaRPr lang="es-MX" sz="2400" spc="6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s-MX" sz="2400" b="1" spc="600" dirty="0">
                <a:effectLst/>
              </a:rPr>
              <a:t> </a:t>
            </a:r>
            <a:endParaRPr lang="es-MX" sz="2400" b="1" spc="600" dirty="0"/>
          </a:p>
        </p:txBody>
      </p:sp>
      <p:pic>
        <p:nvPicPr>
          <p:cNvPr id="3" name="Picture 15" descr="MP-Logo">
            <a:extLst>
              <a:ext uri="{FF2B5EF4-FFF2-40B4-BE49-F238E27FC236}">
                <a16:creationId xmlns:a16="http://schemas.microsoft.com/office/drawing/2014/main" id="{9922C481-68EF-DAC2-1DCA-3D9196516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7195" y="1491666"/>
            <a:ext cx="2209169" cy="1937334"/>
          </a:xfrm>
          <a:prstGeom prst="rect">
            <a:avLst/>
          </a:prstGeom>
          <a:noFill/>
        </p:spPr>
      </p:pic>
      <p:pic>
        <p:nvPicPr>
          <p:cNvPr id="4" name="Imagen 3" descr="logo fondo transparente.png">
            <a:extLst>
              <a:ext uri="{FF2B5EF4-FFF2-40B4-BE49-F238E27FC236}">
                <a16:creationId xmlns:a16="http://schemas.microsoft.com/office/drawing/2014/main" id="{29D69B03-0444-81BB-0D4A-5947D891D7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362" y="5790414"/>
            <a:ext cx="1354624" cy="84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31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9D1FD-D71D-DB7E-5684-44DBCE773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D849089B-CB67-2FB8-B5AB-D0EDC13A627B}"/>
              </a:ext>
            </a:extLst>
          </p:cNvPr>
          <p:cNvSpPr txBox="1"/>
          <p:nvPr/>
        </p:nvSpPr>
        <p:spPr>
          <a:xfrm>
            <a:off x="3723214" y="782560"/>
            <a:ext cx="4745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spc="300" dirty="0">
                <a:ea typeface="Aptos" panose="020B0004020202020204" pitchFamily="34" charset="0"/>
              </a:rPr>
              <a:t>E</a:t>
            </a:r>
            <a:r>
              <a:rPr lang="es-MX" sz="1800" b="1" spc="300" dirty="0">
                <a:effectLst/>
                <a:ea typeface="Aptos" panose="020B0004020202020204" pitchFamily="34" charset="0"/>
              </a:rPr>
              <a:t>l Millennium Project propone:</a:t>
            </a:r>
            <a:endParaRPr lang="es-MX" b="1" spc="3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7445FBA-0184-0A46-FD7F-21DD89EC1A0E}"/>
              </a:ext>
            </a:extLst>
          </p:cNvPr>
          <p:cNvSpPr txBox="1"/>
          <p:nvPr/>
        </p:nvSpPr>
        <p:spPr>
          <a:xfrm>
            <a:off x="1151467" y="26416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  <a:p>
            <a:endParaRPr lang="es-MX" dirty="0"/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B0DBF40B-FB6E-EE97-485B-EF3F76529D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178085"/>
              </p:ext>
            </p:extLst>
          </p:nvPr>
        </p:nvGraphicFramePr>
        <p:xfrm>
          <a:off x="549564" y="2404106"/>
          <a:ext cx="11092872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6436">
                  <a:extLst>
                    <a:ext uri="{9D8B030D-6E8A-4147-A177-3AD203B41FA5}">
                      <a16:colId xmlns:a16="http://schemas.microsoft.com/office/drawing/2014/main" val="1688578947"/>
                    </a:ext>
                  </a:extLst>
                </a:gridCol>
                <a:gridCol w="5546436">
                  <a:extLst>
                    <a:ext uri="{9D8B030D-6E8A-4147-A177-3AD203B41FA5}">
                      <a16:colId xmlns:a16="http://schemas.microsoft.com/office/drawing/2014/main" val="2291769537"/>
                    </a:ext>
                  </a:extLst>
                </a:gridCol>
              </a:tblGrid>
              <a:tr h="601211">
                <a:tc>
                  <a:txBody>
                    <a:bodyPr/>
                    <a:lstStyle/>
                    <a:p>
                      <a:pPr algn="ctr"/>
                      <a:r>
                        <a:rPr lang="es-MX" sz="1800" b="0" spc="300" dirty="0"/>
                        <a:t>1.</a:t>
                      </a:r>
                      <a:r>
                        <a:rPr lang="es-MX" sz="1800" b="0" kern="1200" spc="3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Financiar el desarrollo de productos terminados en las regiones más pobres</a:t>
                      </a:r>
                      <a:r>
                        <a:rPr lang="es-MX" b="0" spc="300" dirty="0">
                          <a:effectLst/>
                        </a:rPr>
                        <a:t> </a:t>
                      </a:r>
                      <a:endParaRPr lang="es-MX" sz="1800" b="0" spc="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0" spc="300" dirty="0"/>
                        <a:t>2. </a:t>
                      </a:r>
                      <a:r>
                        <a:rPr lang="es-MX" sz="1800" b="0" kern="1200" spc="3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Programas de capacitación para encontrar y desarrollar mercados globales</a:t>
                      </a:r>
                      <a:r>
                        <a:rPr lang="es-MX" b="0" spc="300" dirty="0">
                          <a:effectLst/>
                        </a:rPr>
                        <a:t> </a:t>
                      </a:r>
                      <a:endParaRPr lang="es-MX" sz="1800" b="0" spc="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068972"/>
                  </a:ext>
                </a:extLst>
              </a:tr>
              <a:tr h="6012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600" dirty="0"/>
                        <a:t>3.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Explorar programas de renta básica universal y su financiamiento</a:t>
                      </a:r>
                      <a:r>
                        <a:rPr lang="es-MX" spc="600" dirty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endParaRPr lang="es-MX" sz="1800" spc="6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600" dirty="0"/>
                        <a:t>4</a:t>
                      </a:r>
                      <a:r>
                        <a:rPr lang="es-MX" sz="1800" spc="600" dirty="0">
                          <a:highlight>
                            <a:srgbClr val="FFFF00"/>
                          </a:highlight>
                        </a:rPr>
                        <a:t>.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 Enseñar análisis sinérgico y competitivo</a:t>
                      </a:r>
                      <a:r>
                        <a:rPr lang="es-MX" spc="600" dirty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endParaRPr lang="es-MX" sz="1800" spc="6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559008"/>
                  </a:ext>
                </a:extLst>
              </a:tr>
              <a:tr h="6012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300" dirty="0"/>
                        <a:t>5</a:t>
                      </a:r>
                      <a:r>
                        <a:rPr lang="es-MX" sz="1800" spc="600" dirty="0"/>
                        <a:t>. 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Avatares personales para fomentar autoempleo</a:t>
                      </a:r>
                      <a:r>
                        <a:rPr lang="es-MX" spc="600" dirty="0">
                          <a:effectLst/>
                        </a:rPr>
                        <a:t> </a:t>
                      </a:r>
                      <a:endParaRPr lang="es-MX" sz="1800" spc="6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800" spc="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300" dirty="0"/>
                        <a:t>6. </a:t>
                      </a:r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Formación continua y reciclaje profesional</a:t>
                      </a:r>
                      <a:r>
                        <a:rPr lang="es-MX" spc="300" dirty="0">
                          <a:effectLst/>
                        </a:rPr>
                        <a:t> </a:t>
                      </a:r>
                      <a:endParaRPr lang="es-MX" sz="1800" spc="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595303"/>
                  </a:ext>
                </a:extLst>
              </a:tr>
              <a:tr h="430278">
                <a:tc>
                  <a:txBody>
                    <a:bodyPr/>
                    <a:lstStyle/>
                    <a:p>
                      <a:pPr algn="ctr"/>
                      <a:r>
                        <a:rPr lang="es-MX" sz="1800" spc="300" dirty="0"/>
                        <a:t>7. </a:t>
                      </a:r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Sistemas de transacción alternativos</a:t>
                      </a:r>
                      <a:endParaRPr lang="es-MX" sz="1800" spc="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spc="300" dirty="0"/>
                        <a:t>8. 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Centros comunitarios para acceder a tecnologías avanzadas</a:t>
                      </a:r>
                      <a:r>
                        <a:rPr lang="es-MX" spc="600" dirty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endParaRPr lang="es-MX" sz="1800" spc="6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14479"/>
                  </a:ext>
                </a:extLst>
              </a:tr>
              <a:tr h="601211">
                <a:tc gridSpan="2">
                  <a:txBody>
                    <a:bodyPr/>
                    <a:lstStyle/>
                    <a:p>
                      <a:pPr algn="ctr"/>
                      <a:r>
                        <a:rPr lang="es-MX" sz="1800" spc="300" dirty="0"/>
                        <a:t>11. 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Fronteras laborales relacionadas con la próxima revolución biológica</a:t>
                      </a:r>
                      <a:r>
                        <a:rPr lang="es-MX" spc="600" dirty="0">
                          <a:effectLst/>
                        </a:rPr>
                        <a:t> </a:t>
                      </a:r>
                      <a:r>
                        <a:rPr lang="es-MX" sz="1800" spc="600" dirty="0"/>
                        <a:t>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1318012"/>
                  </a:ext>
                </a:extLst>
              </a:tr>
            </a:tbl>
          </a:graphicData>
        </a:graphic>
      </p:graphicFrame>
      <p:sp>
        <p:nvSpPr>
          <p:cNvPr id="19" name="CuadroTexto 18">
            <a:extLst>
              <a:ext uri="{FF2B5EF4-FFF2-40B4-BE49-F238E27FC236}">
                <a16:creationId xmlns:a16="http://schemas.microsoft.com/office/drawing/2014/main" id="{44023EF3-5F34-9180-D1F6-F5C7DA224F6D}"/>
              </a:ext>
            </a:extLst>
          </p:cNvPr>
          <p:cNvSpPr txBox="1"/>
          <p:nvPr/>
        </p:nvSpPr>
        <p:spPr>
          <a:xfrm>
            <a:off x="4515162" y="1935723"/>
            <a:ext cx="283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spc="600" dirty="0"/>
              <a:t>Acciones   (21)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3E8B550-F99D-8B7D-AED6-D9540F5C0F91}"/>
              </a:ext>
            </a:extLst>
          </p:cNvPr>
          <p:cNvSpPr txBox="1"/>
          <p:nvPr/>
        </p:nvSpPr>
        <p:spPr>
          <a:xfrm>
            <a:off x="5136444" y="338667"/>
            <a:ext cx="137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b="1" spc="600" dirty="0"/>
              <a:t>RETO 7</a:t>
            </a:r>
            <a:endParaRPr lang="es-MX" dirty="0"/>
          </a:p>
        </p:txBody>
      </p:sp>
      <p:pic>
        <p:nvPicPr>
          <p:cNvPr id="3" name="Picture 15" descr="MP-Logo">
            <a:extLst>
              <a:ext uri="{FF2B5EF4-FFF2-40B4-BE49-F238E27FC236}">
                <a16:creationId xmlns:a16="http://schemas.microsoft.com/office/drawing/2014/main" id="{C2295CB4-99B2-BE03-23E7-85AE5A1FF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496" y="0"/>
            <a:ext cx="1515774" cy="1329260"/>
          </a:xfrm>
          <a:prstGeom prst="rect">
            <a:avLst/>
          </a:prstGeom>
          <a:noFill/>
        </p:spPr>
      </p:pic>
      <p:pic>
        <p:nvPicPr>
          <p:cNvPr id="8" name="Imagen 7" descr="logo fondo transparente.png">
            <a:extLst>
              <a:ext uri="{FF2B5EF4-FFF2-40B4-BE49-F238E27FC236}">
                <a16:creationId xmlns:a16="http://schemas.microsoft.com/office/drawing/2014/main" id="{B02F6B1A-C687-1372-AEBC-91193B39F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206" y="143044"/>
            <a:ext cx="1116909" cy="69559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32FBEDD-EFB8-C613-2F82-98D4F5EE95D7}"/>
              </a:ext>
            </a:extLst>
          </p:cNvPr>
          <p:cNvSpPr txBox="1"/>
          <p:nvPr/>
        </p:nvSpPr>
        <p:spPr>
          <a:xfrm>
            <a:off x="1336198" y="1181658"/>
            <a:ext cx="10757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800" spc="300" dirty="0">
                <a:effectLst/>
                <a:ea typeface="Aptos" panose="020B0004020202020204" pitchFamily="34" charset="0"/>
              </a:rPr>
              <a:t>Generar impuestos fiscales para los robots y otras tecnologías emergentes </a:t>
            </a:r>
          </a:p>
          <a:p>
            <a:r>
              <a:rPr lang="es-MX" sz="1800" spc="300" dirty="0">
                <a:effectLst/>
                <a:ea typeface="Aptos" panose="020B0004020202020204" pitchFamily="34" charset="0"/>
              </a:rPr>
              <a:t>para hacer posible financieramente sostenible la renta básica universal.</a:t>
            </a:r>
            <a:r>
              <a:rPr lang="es-MX" spc="300" dirty="0">
                <a:effectLst/>
              </a:rPr>
              <a:t> </a:t>
            </a:r>
            <a:endParaRPr lang="es-MX" spc="300" dirty="0"/>
          </a:p>
        </p:txBody>
      </p:sp>
    </p:spTree>
    <p:extLst>
      <p:ext uri="{BB962C8B-B14F-4D97-AF65-F5344CB8AC3E}">
        <p14:creationId xmlns:p14="http://schemas.microsoft.com/office/powerpoint/2010/main" val="2291044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AE4E8D2D-3A92-B7B8-DAC2-3BDC03B35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15" y="132657"/>
            <a:ext cx="4712232" cy="6099977"/>
          </a:xfrm>
          <a:prstGeom prst="rect">
            <a:avLst/>
          </a:prstGeom>
          <a:noFill/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4AADECE-3F48-F92E-44DA-52071FA6DDDB}"/>
              </a:ext>
            </a:extLst>
          </p:cNvPr>
          <p:cNvSpPr txBox="1"/>
          <p:nvPr/>
        </p:nvSpPr>
        <p:spPr>
          <a:xfrm>
            <a:off x="3014132" y="6340758"/>
            <a:ext cx="79022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https://millennium-project.org/publications/state-of-the-future-version-20-0/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F9D76AD-D6AF-57B5-7DE4-12DA61A8B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081" y="4604963"/>
            <a:ext cx="2267748" cy="92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MP-Logo">
            <a:extLst>
              <a:ext uri="{FF2B5EF4-FFF2-40B4-BE49-F238E27FC236}">
                <a16:creationId xmlns:a16="http://schemas.microsoft.com/office/drawing/2014/main" id="{5D6AA5EF-482A-0341-9252-76372C133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7009" y="399939"/>
            <a:ext cx="1937820" cy="1697061"/>
          </a:xfrm>
          <a:prstGeom prst="rect">
            <a:avLst/>
          </a:prstGeom>
          <a:noFill/>
        </p:spPr>
      </p:pic>
      <p:pic>
        <p:nvPicPr>
          <p:cNvPr id="12" name="Imagen 11" descr="logo fondo transparente.png">
            <a:extLst>
              <a:ext uri="{FF2B5EF4-FFF2-40B4-BE49-F238E27FC236}">
                <a16:creationId xmlns:a16="http://schemas.microsoft.com/office/drawing/2014/main" id="{4666F4D3-D361-CDBE-39BD-9B412C0ABA6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655" y="2581049"/>
            <a:ext cx="1946136" cy="121201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B7965C1-A33D-FE97-9B9B-514B822A3A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2828" y="146476"/>
            <a:ext cx="4387957" cy="60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71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C3487B4-ABE6-B6E9-0E2B-D1724000F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3927" y="108178"/>
            <a:ext cx="3153509" cy="315350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405582F-EB68-0F09-FF3E-F22E1446F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27022" cy="357099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CF9BE3D-42A8-ACBA-2783-F44F10A1A073}"/>
              </a:ext>
            </a:extLst>
          </p:cNvPr>
          <p:cNvSpPr txBox="1"/>
          <p:nvPr/>
        </p:nvSpPr>
        <p:spPr>
          <a:xfrm>
            <a:off x="1761068" y="3261688"/>
            <a:ext cx="8827910" cy="3488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spc="600" dirty="0"/>
              <a:t>RETO 8 </a:t>
            </a:r>
          </a:p>
          <a:p>
            <a:pPr algn="ctr"/>
            <a:r>
              <a:rPr lang="es-MX" sz="2400" b="1" spc="600" dirty="0">
                <a:effectLst/>
                <a:ea typeface="Aptos" panose="020B0004020202020204" pitchFamily="34" charset="0"/>
              </a:rPr>
              <a:t>ASUNTOS DE SALUD</a:t>
            </a:r>
          </a:p>
          <a:p>
            <a:pPr algn="ctr"/>
            <a:endParaRPr lang="es-MX" sz="2400" b="1" spc="600" dirty="0"/>
          </a:p>
          <a:p>
            <a:pPr algn="ctr">
              <a:lnSpc>
                <a:spcPct val="150000"/>
              </a:lnSpc>
              <a:spcAft>
                <a:spcPts val="1000"/>
              </a:spcAft>
              <a:buNone/>
            </a:pPr>
            <a:r>
              <a:rPr lang="es-MX" sz="2400" spc="6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¿Cómo se puede reducir la amenaza de enfermedades nuevas y reemergentes y de </a:t>
            </a:r>
            <a:endParaRPr lang="es-MX" sz="2400" spc="6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80340" indent="-90170" algn="ctr">
              <a:lnSpc>
                <a:spcPct val="150000"/>
              </a:lnSpc>
              <a:spcAft>
                <a:spcPts val="1000"/>
              </a:spcAft>
            </a:pPr>
            <a:r>
              <a:rPr lang="es-MX" sz="2400" spc="6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microorganismos inmunes?</a:t>
            </a:r>
            <a:endParaRPr lang="es-MX" sz="2400" spc="6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MX" sz="2400" b="1" spc="600" dirty="0">
                <a:effectLst/>
              </a:rPr>
              <a:t> </a:t>
            </a:r>
            <a:endParaRPr lang="es-MX" sz="2400" b="1" spc="600" dirty="0"/>
          </a:p>
        </p:txBody>
      </p:sp>
      <p:pic>
        <p:nvPicPr>
          <p:cNvPr id="3" name="Picture 15" descr="MP-Logo">
            <a:extLst>
              <a:ext uri="{FF2B5EF4-FFF2-40B4-BE49-F238E27FC236}">
                <a16:creationId xmlns:a16="http://schemas.microsoft.com/office/drawing/2014/main" id="{B5D3D9B9-5C42-8BE0-5D75-0BCC9A348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5890" y="1126678"/>
            <a:ext cx="2209169" cy="1937334"/>
          </a:xfrm>
          <a:prstGeom prst="rect">
            <a:avLst/>
          </a:prstGeom>
          <a:noFill/>
        </p:spPr>
      </p:pic>
      <p:pic>
        <p:nvPicPr>
          <p:cNvPr id="7" name="Imagen 6" descr="logo fondo transparente.png">
            <a:extLst>
              <a:ext uri="{FF2B5EF4-FFF2-40B4-BE49-F238E27FC236}">
                <a16:creationId xmlns:a16="http://schemas.microsoft.com/office/drawing/2014/main" id="{14A69DEA-66FE-407C-5AD6-A7236833E6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258" y="5629444"/>
            <a:ext cx="1354624" cy="84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3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4EADB-13E7-8A0E-D8CA-8A7D2254B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D353C1FC-ED82-AFC9-9790-E8C0D6698123}"/>
              </a:ext>
            </a:extLst>
          </p:cNvPr>
          <p:cNvSpPr txBox="1"/>
          <p:nvPr/>
        </p:nvSpPr>
        <p:spPr>
          <a:xfrm>
            <a:off x="3664649" y="886637"/>
            <a:ext cx="4745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spc="300" dirty="0">
                <a:ea typeface="Aptos" panose="020B0004020202020204" pitchFamily="34" charset="0"/>
              </a:rPr>
              <a:t>E</a:t>
            </a:r>
            <a:r>
              <a:rPr lang="es-MX" sz="1800" b="1" spc="300" dirty="0">
                <a:effectLst/>
                <a:ea typeface="Aptos" panose="020B0004020202020204" pitchFamily="34" charset="0"/>
              </a:rPr>
              <a:t>l Millennium Project menciona:</a:t>
            </a:r>
            <a:endParaRPr lang="es-MX" b="1" spc="3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5D91674-76FB-9960-79EA-9F7037FA7B80}"/>
              </a:ext>
            </a:extLst>
          </p:cNvPr>
          <p:cNvSpPr txBox="1"/>
          <p:nvPr/>
        </p:nvSpPr>
        <p:spPr>
          <a:xfrm>
            <a:off x="1151467" y="26416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  <a:p>
            <a:endParaRPr lang="es-MX" dirty="0"/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59AEA7D5-8742-BF70-6063-8FEF42F19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751872"/>
              </p:ext>
            </p:extLst>
          </p:nvPr>
        </p:nvGraphicFramePr>
        <p:xfrm>
          <a:off x="490999" y="2671254"/>
          <a:ext cx="11092872" cy="38016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92872">
                  <a:extLst>
                    <a:ext uri="{9D8B030D-6E8A-4147-A177-3AD203B41FA5}">
                      <a16:colId xmlns:a16="http://schemas.microsoft.com/office/drawing/2014/main" val="1688578947"/>
                    </a:ext>
                  </a:extLst>
                </a:gridCol>
              </a:tblGrid>
              <a:tr h="601211">
                <a:tc>
                  <a:txBody>
                    <a:bodyPr/>
                    <a:lstStyle/>
                    <a:p>
                      <a:pPr algn="ctr"/>
                      <a:r>
                        <a:rPr lang="es-MX" sz="1800" b="0" spc="600" dirty="0"/>
                        <a:t>1. </a:t>
                      </a:r>
                      <a:r>
                        <a:rPr lang="es-MX" sz="1800" b="0" kern="1200" spc="6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Que el sector salud realice ejercicios para pandemias más probables</a:t>
                      </a:r>
                      <a:r>
                        <a:rPr lang="es-MX" b="0" spc="600" dirty="0">
                          <a:effectLst/>
                        </a:rPr>
                        <a:t> </a:t>
                      </a:r>
                      <a:endParaRPr lang="es-MX" sz="1800" b="0" spc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068972"/>
                  </a:ext>
                </a:extLst>
              </a:tr>
              <a:tr h="6012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600" dirty="0"/>
                        <a:t>2.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Aumentar la telemedicina y sus diagnósticos con Inteligencia Artifical</a:t>
                      </a:r>
                      <a:r>
                        <a:rPr lang="es-MX" spc="600" dirty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endParaRPr lang="es-MX" sz="1800" spc="6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559008"/>
                  </a:ext>
                </a:extLst>
              </a:tr>
              <a:tr h="6012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600" dirty="0"/>
                        <a:t>3. 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Más inversión en monitarización de los riesgos para la salud</a:t>
                      </a:r>
                      <a:r>
                        <a:rPr lang="es-MX" spc="600" dirty="0">
                          <a:effectLst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595303"/>
                  </a:ext>
                </a:extLst>
              </a:tr>
              <a:tr h="6323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600" dirty="0"/>
                        <a:t>4. </a:t>
                      </a:r>
                      <a:r>
                        <a:rPr lang="es-MX" sz="1800" b="0" kern="1200" spc="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Implementar el </a:t>
                      </a:r>
                      <a:r>
                        <a:rPr lang="es-MX" sz="1800" b="0" kern="1200" spc="6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Plan de Acción Mundial sobre Vacunas</a:t>
                      </a:r>
                      <a:r>
                        <a:rPr lang="es-MX" b="0" spc="6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endParaRPr lang="es-MX" sz="1800" b="0" spc="6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endParaRPr lang="es-MX" sz="1800" spc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14479"/>
                  </a:ext>
                </a:extLst>
              </a:tr>
              <a:tr h="430278">
                <a:tc>
                  <a:txBody>
                    <a:bodyPr/>
                    <a:lstStyle/>
                    <a:p>
                      <a:pPr algn="ctr"/>
                      <a:r>
                        <a:rPr lang="es-MX" sz="1800" spc="600" dirty="0"/>
                        <a:t>5. 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Centrarse en la detección temprana</a:t>
                      </a:r>
                      <a:r>
                        <a:rPr lang="es-MX" spc="600" dirty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endParaRPr lang="es-MX" sz="1800" spc="600" dirty="0"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endParaRPr lang="es-MX" sz="1800" spc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1400580"/>
                  </a:ext>
                </a:extLst>
              </a:tr>
              <a:tr h="430278">
                <a:tc>
                  <a:txBody>
                    <a:bodyPr/>
                    <a:lstStyle/>
                    <a:p>
                      <a:pPr algn="ctr"/>
                      <a:r>
                        <a:rPr lang="es-MX" sz="1800" spc="600" dirty="0"/>
                        <a:t>6. 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ADN sintético en línea para contrarrestar los esfuerzos bioterroristas por obtener y convertir cepas peligrosas</a:t>
                      </a:r>
                      <a:r>
                        <a:rPr lang="es-MX" spc="600" dirty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endParaRPr lang="es-MX" sz="1800" spc="6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3896697"/>
                  </a:ext>
                </a:extLst>
              </a:tr>
            </a:tbl>
          </a:graphicData>
        </a:graphic>
      </p:graphicFrame>
      <p:sp>
        <p:nvSpPr>
          <p:cNvPr id="19" name="CuadroTexto 18">
            <a:extLst>
              <a:ext uri="{FF2B5EF4-FFF2-40B4-BE49-F238E27FC236}">
                <a16:creationId xmlns:a16="http://schemas.microsoft.com/office/drawing/2014/main" id="{4B0B0FC2-DCAD-F7EA-335F-AD21C6DA204E}"/>
              </a:ext>
            </a:extLst>
          </p:cNvPr>
          <p:cNvSpPr txBox="1"/>
          <p:nvPr/>
        </p:nvSpPr>
        <p:spPr>
          <a:xfrm>
            <a:off x="4526451" y="2151163"/>
            <a:ext cx="283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spc="600" dirty="0"/>
              <a:t>Acciones   (16)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3302B47-7C22-C308-8B30-BCB9D40643FC}"/>
              </a:ext>
            </a:extLst>
          </p:cNvPr>
          <p:cNvSpPr txBox="1"/>
          <p:nvPr/>
        </p:nvSpPr>
        <p:spPr>
          <a:xfrm>
            <a:off x="5136444" y="338667"/>
            <a:ext cx="137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b="1" spc="600" dirty="0"/>
              <a:t>RETO 8</a:t>
            </a:r>
            <a:endParaRPr lang="es-MX" dirty="0"/>
          </a:p>
        </p:txBody>
      </p:sp>
      <p:pic>
        <p:nvPicPr>
          <p:cNvPr id="3" name="Picture 15" descr="MP-Logo">
            <a:extLst>
              <a:ext uri="{FF2B5EF4-FFF2-40B4-BE49-F238E27FC236}">
                <a16:creationId xmlns:a16="http://schemas.microsoft.com/office/drawing/2014/main" id="{6230232F-48D3-50E2-1CBB-07EF96926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496" y="0"/>
            <a:ext cx="1515774" cy="1329260"/>
          </a:xfrm>
          <a:prstGeom prst="rect">
            <a:avLst/>
          </a:prstGeom>
          <a:noFill/>
        </p:spPr>
      </p:pic>
      <p:pic>
        <p:nvPicPr>
          <p:cNvPr id="8" name="Imagen 7" descr="logo fondo transparente.png">
            <a:extLst>
              <a:ext uri="{FF2B5EF4-FFF2-40B4-BE49-F238E27FC236}">
                <a16:creationId xmlns:a16="http://schemas.microsoft.com/office/drawing/2014/main" id="{21619944-63D7-A2CD-A360-7FF1D189A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206" y="143044"/>
            <a:ext cx="1116909" cy="69559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7642ED1-43F8-83E7-9F3D-6F2D0E2AB313}"/>
              </a:ext>
            </a:extLst>
          </p:cNvPr>
          <p:cNvSpPr txBox="1"/>
          <p:nvPr/>
        </p:nvSpPr>
        <p:spPr>
          <a:xfrm>
            <a:off x="1663161" y="1285623"/>
            <a:ext cx="8748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sz="1800" spc="600" dirty="0">
                <a:solidFill>
                  <a:srgbClr val="000000"/>
                </a:solidFill>
                <a:effectLst/>
                <a:ea typeface="Aptos" panose="020B0004020202020204" pitchFamily="34" charset="0"/>
              </a:rPr>
              <a:t>El G-20 acordó crear en el Banco Mundial, </a:t>
            </a:r>
          </a:p>
          <a:p>
            <a:pPr algn="ctr"/>
            <a:r>
              <a:rPr lang="es-MX" sz="1800" spc="600" dirty="0">
                <a:solidFill>
                  <a:srgbClr val="000000"/>
                </a:solidFill>
                <a:effectLst/>
                <a:ea typeface="Aptos" panose="020B0004020202020204" pitchFamily="34" charset="0"/>
              </a:rPr>
              <a:t>el Fondo Mundial de Preparación para Pandemias</a:t>
            </a:r>
            <a:r>
              <a:rPr lang="es-MX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.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16364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7F5C86D-D2B8-402F-9FF3-74739744F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19"/>
            <a:ext cx="3522133" cy="331893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A8D8A69-D7B6-40E0-7497-C9F7753C5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4818" y="35463"/>
            <a:ext cx="4438516" cy="316851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9B10179-83C7-1979-54C7-70796C6456FB}"/>
              </a:ext>
            </a:extLst>
          </p:cNvPr>
          <p:cNvSpPr txBox="1"/>
          <p:nvPr/>
        </p:nvSpPr>
        <p:spPr>
          <a:xfrm>
            <a:off x="1682045" y="3036885"/>
            <a:ext cx="8827910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s-MX" sz="2400" b="1" spc="600" dirty="0"/>
          </a:p>
          <a:p>
            <a:pPr algn="ctr"/>
            <a:r>
              <a:rPr lang="es-MX" sz="2400" b="1" spc="600" dirty="0"/>
              <a:t>RETO 9  </a:t>
            </a:r>
          </a:p>
          <a:p>
            <a:pPr algn="ctr"/>
            <a:r>
              <a:rPr lang="es-MX" sz="2400" b="1" spc="300" dirty="0">
                <a:effectLst/>
                <a:ea typeface="Aptos" panose="020B0004020202020204" pitchFamily="34" charset="0"/>
              </a:rPr>
              <a:t>EDUCACIÓN Y APRENDIZAJE</a:t>
            </a:r>
          </a:p>
          <a:p>
            <a:pPr algn="ctr"/>
            <a:endParaRPr lang="es-MX" sz="1000" b="1" spc="300" dirty="0"/>
          </a:p>
          <a:p>
            <a:pPr algn="ctr">
              <a:lnSpc>
                <a:spcPct val="150000"/>
              </a:lnSpc>
            </a:pPr>
            <a:r>
              <a:rPr lang="es-MX" sz="2400" spc="6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¿Cómo pueden la educación y el aprendizaje hacer que la humanidad sea más inteligente, culta y sabia para afrontar sus desafíos globales?</a:t>
            </a:r>
            <a:endParaRPr lang="es-MX" sz="2400" spc="6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MX" sz="2400" spc="600" dirty="0">
                <a:effectLst/>
              </a:rPr>
              <a:t> </a:t>
            </a:r>
            <a:endParaRPr lang="es-MX" sz="2400" spc="600" dirty="0"/>
          </a:p>
        </p:txBody>
      </p:sp>
      <p:pic>
        <p:nvPicPr>
          <p:cNvPr id="3" name="Picture 15" descr="MP-Logo">
            <a:extLst>
              <a:ext uri="{FF2B5EF4-FFF2-40B4-BE49-F238E27FC236}">
                <a16:creationId xmlns:a16="http://schemas.microsoft.com/office/drawing/2014/main" id="{A08B6287-DFE2-66DD-681A-4AA3E3CA4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4626" y="1266640"/>
            <a:ext cx="2209169" cy="1937334"/>
          </a:xfrm>
          <a:prstGeom prst="rect">
            <a:avLst/>
          </a:prstGeom>
          <a:noFill/>
        </p:spPr>
      </p:pic>
      <p:pic>
        <p:nvPicPr>
          <p:cNvPr id="4" name="Imagen 3" descr="logo fondo transparente.png">
            <a:extLst>
              <a:ext uri="{FF2B5EF4-FFF2-40B4-BE49-F238E27FC236}">
                <a16:creationId xmlns:a16="http://schemas.microsoft.com/office/drawing/2014/main" id="{35F2A34C-DDA6-9430-3FF2-5446ED59D9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258" y="5629444"/>
            <a:ext cx="1354624" cy="84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20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204DF-8F2C-1CD5-8FF2-9EAB8382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A0D75465-A8EB-3937-AA30-44F08CF4D7E2}"/>
              </a:ext>
            </a:extLst>
          </p:cNvPr>
          <p:cNvSpPr txBox="1"/>
          <p:nvPr/>
        </p:nvSpPr>
        <p:spPr>
          <a:xfrm>
            <a:off x="3664649" y="940606"/>
            <a:ext cx="4745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spc="300" dirty="0">
                <a:ea typeface="Aptos" panose="020B0004020202020204" pitchFamily="34" charset="0"/>
              </a:rPr>
              <a:t>E</a:t>
            </a:r>
            <a:r>
              <a:rPr lang="es-MX" sz="1800" b="1" spc="300" dirty="0">
                <a:effectLst/>
                <a:ea typeface="Aptos" panose="020B0004020202020204" pitchFamily="34" charset="0"/>
              </a:rPr>
              <a:t>l Millennium Project propone:</a:t>
            </a:r>
            <a:endParaRPr lang="es-MX" b="1" spc="3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753D54E-812D-73A4-5B87-748CF134ECB6}"/>
              </a:ext>
            </a:extLst>
          </p:cNvPr>
          <p:cNvSpPr txBox="1"/>
          <p:nvPr/>
        </p:nvSpPr>
        <p:spPr>
          <a:xfrm>
            <a:off x="1151467" y="26416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  <a:p>
            <a:endParaRPr lang="es-MX" dirty="0"/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8FE6AB26-3531-1576-AF0B-DB02453D3F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059948"/>
              </p:ext>
            </p:extLst>
          </p:nvPr>
        </p:nvGraphicFramePr>
        <p:xfrm>
          <a:off x="490999" y="2377603"/>
          <a:ext cx="11092872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92872">
                  <a:extLst>
                    <a:ext uri="{9D8B030D-6E8A-4147-A177-3AD203B41FA5}">
                      <a16:colId xmlns:a16="http://schemas.microsoft.com/office/drawing/2014/main" val="1688578947"/>
                    </a:ext>
                  </a:extLst>
                </a:gridCol>
              </a:tblGrid>
              <a:tr h="601211">
                <a:tc>
                  <a:txBody>
                    <a:bodyPr/>
                    <a:lstStyle/>
                    <a:p>
                      <a:pPr marL="342900" indent="-342900" algn="ctr">
                        <a:buAutoNum type="arabicPeriod"/>
                      </a:pPr>
                      <a:r>
                        <a:rPr lang="es-MX" sz="1800" b="0" kern="1200" spc="6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 aumento de la inteligencia individual colectiva debe ser un objetivo nacional</a:t>
                      </a:r>
                      <a:r>
                        <a:rPr lang="es-MX" b="0" spc="600" dirty="0">
                          <a:effectLst/>
                        </a:rPr>
                        <a:t> </a:t>
                      </a:r>
                    </a:p>
                    <a:p>
                      <a:pPr marL="342900" indent="-342900" algn="ctr">
                        <a:buAutoNum type="arabicPeriod"/>
                      </a:pPr>
                      <a:endParaRPr lang="es-MX" sz="800" b="0" spc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068972"/>
                  </a:ext>
                </a:extLst>
              </a:tr>
              <a:tr h="6012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0" spc="600" dirty="0"/>
                        <a:t>2. 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Crear un aprendizaje que potencie al ser humano 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partir de su propio ritmo basado en la indagación, la autorrealización, el desarrollo de su creatividad, el pensamiento crítico, las relaciones humanas y las habilidades socioemocionales, etc.</a:t>
                      </a:r>
                      <a:r>
                        <a:rPr lang="es-MX" spc="600" dirty="0">
                          <a:effectLst/>
                        </a:rPr>
                        <a:t> </a:t>
                      </a:r>
                      <a:endParaRPr lang="es-MX" sz="1800" b="0" spc="6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800" b="0" spc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559008"/>
                  </a:ext>
                </a:extLst>
              </a:tr>
              <a:tr h="6012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0" spc="600" dirty="0"/>
                        <a:t>3</a:t>
                      </a:r>
                      <a:r>
                        <a:rPr lang="es-MX" sz="1800" b="0" spc="600" dirty="0">
                          <a:highlight>
                            <a:srgbClr val="FFFF00"/>
                          </a:highlight>
                        </a:rPr>
                        <a:t>. 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Transitar del dominio de una profesión al dominio de combinación de habilidades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spc="600" dirty="0">
                          <a:effectLst/>
                        </a:rPr>
                        <a:t> </a:t>
                      </a:r>
                      <a:endParaRPr lang="es-MX" sz="800" b="0" spc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595303"/>
                  </a:ext>
                </a:extLst>
              </a:tr>
              <a:tr h="430278">
                <a:tc>
                  <a:txBody>
                    <a:bodyPr/>
                    <a:lstStyle/>
                    <a:p>
                      <a:pPr algn="ctr"/>
                      <a:r>
                        <a:rPr lang="es-MX" sz="1800" b="0" spc="600" dirty="0"/>
                        <a:t>4.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Promover el aprendizaje permanente en línea</a:t>
                      </a:r>
                    </a:p>
                    <a:p>
                      <a:pPr algn="ctr"/>
                      <a:r>
                        <a:rPr lang="es-MX" spc="600" dirty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endParaRPr lang="es-MX" sz="1800" b="0" spc="6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14479"/>
                  </a:ext>
                </a:extLst>
              </a:tr>
              <a:tr h="430278">
                <a:tc>
                  <a:txBody>
                    <a:bodyPr/>
                    <a:lstStyle/>
                    <a:p>
                      <a:pPr algn="ctr"/>
                      <a:r>
                        <a:rPr lang="es-MX" sz="1800" b="0" spc="600" dirty="0"/>
                        <a:t>5. </a:t>
                      </a:r>
                      <a:r>
                        <a:rPr lang="es-MX" sz="1800" b="0" kern="1200" spc="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inanciar la investigación y desarrollo en la evolución simbiótica de la IA con los seres humanos</a:t>
                      </a:r>
                      <a:r>
                        <a:rPr lang="es-MX" spc="600" dirty="0">
                          <a:effectLst/>
                        </a:rPr>
                        <a:t> </a:t>
                      </a:r>
                      <a:endParaRPr lang="es-MX" sz="1800" b="0" spc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3896697"/>
                  </a:ext>
                </a:extLst>
              </a:tr>
            </a:tbl>
          </a:graphicData>
        </a:graphic>
      </p:graphicFrame>
      <p:sp>
        <p:nvSpPr>
          <p:cNvPr id="19" name="CuadroTexto 18">
            <a:extLst>
              <a:ext uri="{FF2B5EF4-FFF2-40B4-BE49-F238E27FC236}">
                <a16:creationId xmlns:a16="http://schemas.microsoft.com/office/drawing/2014/main" id="{89D4DDF2-0542-AD5D-E507-0D27071D0ED9}"/>
              </a:ext>
            </a:extLst>
          </p:cNvPr>
          <p:cNvSpPr txBox="1"/>
          <p:nvPr/>
        </p:nvSpPr>
        <p:spPr>
          <a:xfrm>
            <a:off x="4515162" y="2008271"/>
            <a:ext cx="2707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spc="600" dirty="0"/>
              <a:t>Acciones   (</a:t>
            </a:r>
            <a:r>
              <a:rPr lang="es-MX" sz="1800" b="1" dirty="0">
                <a:effectLst/>
                <a:ea typeface="Aptos" panose="020B0004020202020204" pitchFamily="34" charset="0"/>
              </a:rPr>
              <a:t>10</a:t>
            </a:r>
            <a:r>
              <a:rPr lang="es-MX" b="1" dirty="0">
                <a:effectLst/>
              </a:rPr>
              <a:t> </a:t>
            </a:r>
            <a:r>
              <a:rPr lang="es-MX" b="1" spc="600" dirty="0"/>
              <a:t>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03C552B-2E49-EEEA-BF5A-1FAEAAE09751}"/>
              </a:ext>
            </a:extLst>
          </p:cNvPr>
          <p:cNvSpPr txBox="1"/>
          <p:nvPr/>
        </p:nvSpPr>
        <p:spPr>
          <a:xfrm>
            <a:off x="5125155" y="497418"/>
            <a:ext cx="137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b="1" spc="600" dirty="0"/>
              <a:t>RETO 9</a:t>
            </a:r>
            <a:endParaRPr lang="es-MX" dirty="0"/>
          </a:p>
        </p:txBody>
      </p:sp>
      <p:pic>
        <p:nvPicPr>
          <p:cNvPr id="3" name="Picture 15" descr="MP-Logo">
            <a:extLst>
              <a:ext uri="{FF2B5EF4-FFF2-40B4-BE49-F238E27FC236}">
                <a16:creationId xmlns:a16="http://schemas.microsoft.com/office/drawing/2014/main" id="{3AC3FABF-15AB-226E-CA99-BB6E5C271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496" y="0"/>
            <a:ext cx="1515774" cy="1329260"/>
          </a:xfrm>
          <a:prstGeom prst="rect">
            <a:avLst/>
          </a:prstGeom>
          <a:noFill/>
        </p:spPr>
      </p:pic>
      <p:pic>
        <p:nvPicPr>
          <p:cNvPr id="8" name="Imagen 7" descr="logo fondo transparente.png">
            <a:extLst>
              <a:ext uri="{FF2B5EF4-FFF2-40B4-BE49-F238E27FC236}">
                <a16:creationId xmlns:a16="http://schemas.microsoft.com/office/drawing/2014/main" id="{6FE757A3-EB24-F647-0EFA-A082B7285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206" y="143044"/>
            <a:ext cx="1116909" cy="69559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E075B17-AF24-7380-ABFD-EAD52C3676A4}"/>
              </a:ext>
            </a:extLst>
          </p:cNvPr>
          <p:cNvSpPr txBox="1"/>
          <p:nvPr/>
        </p:nvSpPr>
        <p:spPr>
          <a:xfrm>
            <a:off x="298496" y="1383794"/>
            <a:ext cx="11736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800" spc="300" dirty="0">
                <a:effectLst/>
                <a:ea typeface="Aptos" panose="020B0004020202020204" pitchFamily="34" charset="0"/>
              </a:rPr>
              <a:t>La ética, los valores, las responsabilidades ciudadanas y comportamiento humano</a:t>
            </a:r>
          </a:p>
          <a:p>
            <a:r>
              <a:rPr lang="es-MX" sz="1800" spc="300" dirty="0">
                <a:effectLst/>
                <a:ea typeface="Aptos" panose="020B0004020202020204" pitchFamily="34" charset="0"/>
              </a:rPr>
              <a:t> deben ser considerados en el aprendizaje de nuevas capacidades tecnológicas</a:t>
            </a:r>
            <a:r>
              <a:rPr lang="es-MX" sz="1800" spc="3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. </a:t>
            </a:r>
            <a:endParaRPr lang="es-MX" spc="300" dirty="0"/>
          </a:p>
        </p:txBody>
      </p:sp>
    </p:spTree>
    <p:extLst>
      <p:ext uri="{BB962C8B-B14F-4D97-AF65-F5344CB8AC3E}">
        <p14:creationId xmlns:p14="http://schemas.microsoft.com/office/powerpoint/2010/main" val="3320855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1E4BF8D-B9FD-3173-A79A-4F9220221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44" y="43078"/>
            <a:ext cx="2776023" cy="368541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AEA4AF4-214E-76C1-3177-6B652F475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8294" y="44939"/>
            <a:ext cx="3384062" cy="338406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BD2F72D-0F93-C7D9-B8F0-349213B9B101}"/>
              </a:ext>
            </a:extLst>
          </p:cNvPr>
          <p:cNvSpPr txBox="1"/>
          <p:nvPr/>
        </p:nvSpPr>
        <p:spPr>
          <a:xfrm>
            <a:off x="1286935" y="3270956"/>
            <a:ext cx="8827910" cy="3949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spc="600" dirty="0"/>
              <a:t>RETO 10  </a:t>
            </a:r>
          </a:p>
          <a:p>
            <a:pPr algn="ctr"/>
            <a:r>
              <a:rPr lang="es-MX" sz="2400" b="1" spc="600" dirty="0">
                <a:effectLst/>
                <a:ea typeface="Aptos" panose="020B0004020202020204" pitchFamily="34" charset="0"/>
              </a:rPr>
              <a:t>PAZ Y CONFLICTO</a:t>
            </a:r>
          </a:p>
          <a:p>
            <a:pPr algn="ctr"/>
            <a:endParaRPr lang="es-MX" sz="2400" b="1" spc="600" dirty="0"/>
          </a:p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s-MX" sz="2400" spc="6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¿Cómo pueden los valores compartidos y las nuevas estrategias de seguridad reducir los conflictos étnicos, el terrorismo y el uso de armas de destrucción masiva?</a:t>
            </a:r>
            <a:endParaRPr lang="es-MX" sz="2400" spc="6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MX" sz="2400" b="1" spc="600" dirty="0">
                <a:effectLst/>
              </a:rPr>
              <a:t> </a:t>
            </a:r>
            <a:endParaRPr lang="es-MX" sz="2400" b="1" spc="600" dirty="0"/>
          </a:p>
        </p:txBody>
      </p:sp>
      <p:pic>
        <p:nvPicPr>
          <p:cNvPr id="3" name="Picture 15" descr="MP-Logo">
            <a:extLst>
              <a:ext uri="{FF2B5EF4-FFF2-40B4-BE49-F238E27FC236}">
                <a16:creationId xmlns:a16="http://schemas.microsoft.com/office/drawing/2014/main" id="{9A21818E-97F3-39B9-9621-401B74423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7396" y="1046142"/>
            <a:ext cx="2209169" cy="19373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3828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DA629-3021-A428-8E78-22D3FC729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781F5C21-114B-7995-9359-4AC3DF8B7DA6}"/>
              </a:ext>
            </a:extLst>
          </p:cNvPr>
          <p:cNvSpPr txBox="1"/>
          <p:nvPr/>
        </p:nvSpPr>
        <p:spPr>
          <a:xfrm>
            <a:off x="3664649" y="886637"/>
            <a:ext cx="4745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spc="300" dirty="0">
                <a:ea typeface="Aptos" panose="020B0004020202020204" pitchFamily="34" charset="0"/>
              </a:rPr>
              <a:t>E</a:t>
            </a:r>
            <a:r>
              <a:rPr lang="es-MX" sz="1800" b="1" spc="300" dirty="0">
                <a:effectLst/>
                <a:ea typeface="Aptos" panose="020B0004020202020204" pitchFamily="34" charset="0"/>
              </a:rPr>
              <a:t>l Millennium Project menciona:</a:t>
            </a:r>
            <a:endParaRPr lang="es-MX" b="1" spc="3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57BF69E-65CE-6AFA-4CA8-5993E3F48C8A}"/>
              </a:ext>
            </a:extLst>
          </p:cNvPr>
          <p:cNvSpPr txBox="1"/>
          <p:nvPr/>
        </p:nvSpPr>
        <p:spPr>
          <a:xfrm>
            <a:off x="1151467" y="26416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  <a:p>
            <a:endParaRPr lang="es-MX" dirty="0"/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ADBD190A-CA14-2038-1F16-84E4E9674C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73797"/>
              </p:ext>
            </p:extLst>
          </p:nvPr>
        </p:nvGraphicFramePr>
        <p:xfrm>
          <a:off x="490999" y="2482271"/>
          <a:ext cx="11092872" cy="4037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92872">
                  <a:extLst>
                    <a:ext uri="{9D8B030D-6E8A-4147-A177-3AD203B41FA5}">
                      <a16:colId xmlns:a16="http://schemas.microsoft.com/office/drawing/2014/main" val="1688578947"/>
                    </a:ext>
                  </a:extLst>
                </a:gridCol>
              </a:tblGrid>
              <a:tr h="601211">
                <a:tc>
                  <a:txBody>
                    <a:bodyPr/>
                    <a:lstStyle/>
                    <a:p>
                      <a:pPr algn="ctr"/>
                      <a:r>
                        <a:rPr lang="es-MX" sz="1800" b="0" spc="600" dirty="0"/>
                        <a:t>1. </a:t>
                      </a:r>
                      <a:r>
                        <a:rPr lang="es-MX" sz="1800" b="0" kern="1200" spc="6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Crear y utilizar modelos de simulación interactivos en línea para crear un futuro pacífico</a:t>
                      </a:r>
                      <a:r>
                        <a:rPr lang="es-MX" b="0" spc="600" dirty="0">
                          <a:effectLst/>
                        </a:rPr>
                        <a:t> </a:t>
                      </a:r>
                      <a:endParaRPr lang="es-MX" sz="1800" b="0" spc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068972"/>
                  </a:ext>
                </a:extLst>
              </a:tr>
              <a:tr h="6012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300" dirty="0"/>
                        <a:t>2</a:t>
                      </a:r>
                      <a:r>
                        <a:rPr lang="es-MX" sz="1800" spc="300" dirty="0">
                          <a:highlight>
                            <a:srgbClr val="FFFF00"/>
                          </a:highlight>
                        </a:rPr>
                        <a:t>. </a:t>
                      </a:r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Integrar en programas de medios de comunicación, educación y entretenimiento las estrategias para la resolución de conflictos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que funcionan o fracasan</a:t>
                      </a:r>
                      <a:r>
                        <a:rPr lang="es-MX" spc="300" dirty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endParaRPr lang="es-MX" sz="1800" spc="3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559008"/>
                  </a:ext>
                </a:extLst>
              </a:tr>
              <a:tr h="6012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300" dirty="0"/>
                        <a:t>3. </a:t>
                      </a:r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Utilizar procesos participativos para generar escenarios de paz</a:t>
                      </a:r>
                      <a:endParaRPr lang="es-MX" spc="3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595303"/>
                  </a:ext>
                </a:extLst>
              </a:tr>
              <a:tr h="430278">
                <a:tc>
                  <a:txBody>
                    <a:bodyPr/>
                    <a:lstStyle/>
                    <a:p>
                      <a:pPr algn="ctr"/>
                      <a:r>
                        <a:rPr lang="es-MX" sz="1800" spc="300" dirty="0"/>
                        <a:t>4. </a:t>
                      </a:r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Integrar a las mujeres en la reducción de conflictos y mantenimiento de la paz</a:t>
                      </a:r>
                      <a:endParaRPr lang="es-MX" sz="1800" spc="3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14479"/>
                  </a:ext>
                </a:extLst>
              </a:tr>
              <a:tr h="601211">
                <a:tc>
                  <a:txBody>
                    <a:bodyPr/>
                    <a:lstStyle/>
                    <a:p>
                      <a:pPr algn="ctr"/>
                      <a:r>
                        <a:rPr lang="es-MX" sz="1800" spc="300" dirty="0"/>
                        <a:t>5. </a:t>
                      </a:r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Educar a las personas sobre su papel en ciberseguridad</a:t>
                      </a:r>
                      <a:r>
                        <a:rPr lang="es-MX" spc="300" dirty="0">
                          <a:effectLst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1318012"/>
                  </a:ext>
                </a:extLst>
              </a:tr>
              <a:tr h="430278">
                <a:tc>
                  <a:txBody>
                    <a:bodyPr/>
                    <a:lstStyle/>
                    <a:p>
                      <a:pPr algn="ctr"/>
                      <a:r>
                        <a:rPr lang="es-MX" sz="1800" spc="300" dirty="0"/>
                        <a:t>6.</a:t>
                      </a:r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Sistemas de inteligencia artificial que mejoren el juicio humano y reduzcan las tensiones en los conflictos</a:t>
                      </a:r>
                      <a:r>
                        <a:rPr lang="es-MX" spc="300" dirty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s-MX" sz="1800" spc="300" dirty="0">
                          <a:highlight>
                            <a:srgbClr val="FFFF00"/>
                          </a:highlight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3896697"/>
                  </a:ext>
                </a:extLst>
              </a:tr>
            </a:tbl>
          </a:graphicData>
        </a:graphic>
      </p:graphicFrame>
      <p:sp>
        <p:nvSpPr>
          <p:cNvPr id="19" name="CuadroTexto 18">
            <a:extLst>
              <a:ext uri="{FF2B5EF4-FFF2-40B4-BE49-F238E27FC236}">
                <a16:creationId xmlns:a16="http://schemas.microsoft.com/office/drawing/2014/main" id="{DAF73FF9-3FB7-8E56-347D-1DC5125FB708}"/>
              </a:ext>
            </a:extLst>
          </p:cNvPr>
          <p:cNvSpPr txBox="1"/>
          <p:nvPr/>
        </p:nvSpPr>
        <p:spPr>
          <a:xfrm>
            <a:off x="4515162" y="2008271"/>
            <a:ext cx="283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spc="600" dirty="0"/>
              <a:t>Acciones   (29)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8E6B011-47A3-3B1A-6983-2256E4332D7C}"/>
              </a:ext>
            </a:extLst>
          </p:cNvPr>
          <p:cNvSpPr txBox="1"/>
          <p:nvPr/>
        </p:nvSpPr>
        <p:spPr>
          <a:xfrm>
            <a:off x="5136444" y="338667"/>
            <a:ext cx="15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b="1" spc="600" dirty="0"/>
              <a:t>RETO 10</a:t>
            </a:r>
            <a:endParaRPr lang="es-MX" dirty="0"/>
          </a:p>
        </p:txBody>
      </p:sp>
      <p:pic>
        <p:nvPicPr>
          <p:cNvPr id="3" name="Picture 15" descr="MP-Logo">
            <a:extLst>
              <a:ext uri="{FF2B5EF4-FFF2-40B4-BE49-F238E27FC236}">
                <a16:creationId xmlns:a16="http://schemas.microsoft.com/office/drawing/2014/main" id="{5414DF9C-425A-2A48-9908-EA0F7E428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496" y="0"/>
            <a:ext cx="1515774" cy="1329260"/>
          </a:xfrm>
          <a:prstGeom prst="rect">
            <a:avLst/>
          </a:prstGeom>
          <a:noFill/>
        </p:spPr>
      </p:pic>
      <p:pic>
        <p:nvPicPr>
          <p:cNvPr id="8" name="Imagen 7" descr="logo fondo transparente.png">
            <a:extLst>
              <a:ext uri="{FF2B5EF4-FFF2-40B4-BE49-F238E27FC236}">
                <a16:creationId xmlns:a16="http://schemas.microsoft.com/office/drawing/2014/main" id="{DB73D328-7A0E-84FB-7DEE-83103A916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206" y="143044"/>
            <a:ext cx="1116909" cy="69559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80B1AA2-2356-B6F8-AA10-0AA757DB1498}"/>
              </a:ext>
            </a:extLst>
          </p:cNvPr>
          <p:cNvSpPr txBox="1"/>
          <p:nvPr/>
        </p:nvSpPr>
        <p:spPr>
          <a:xfrm>
            <a:off x="793652" y="1308954"/>
            <a:ext cx="10262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sz="1800" spc="300" dirty="0">
                <a:solidFill>
                  <a:srgbClr val="000000"/>
                </a:solidFill>
                <a:effectLst/>
                <a:ea typeface="Aptos" panose="020B0004020202020204" pitchFamily="34" charset="0"/>
              </a:rPr>
              <a:t>Aumentarán los ataques cibernéticos de gobiernos y crimen organizado </a:t>
            </a:r>
          </a:p>
          <a:p>
            <a:pPr algn="ctr"/>
            <a:r>
              <a:rPr lang="es-MX" sz="1800" spc="300" dirty="0">
                <a:solidFill>
                  <a:srgbClr val="000000"/>
                </a:solidFill>
                <a:effectLst/>
                <a:ea typeface="Aptos" panose="020B0004020202020204" pitchFamily="34" charset="0"/>
              </a:rPr>
              <a:t>contra otros gobiernos, corporaciones e individuos.</a:t>
            </a:r>
            <a:r>
              <a:rPr lang="es-MX" spc="300" dirty="0">
                <a:effectLst/>
              </a:rPr>
              <a:t> </a:t>
            </a:r>
            <a:endParaRPr lang="es-MX" spc="300" dirty="0"/>
          </a:p>
        </p:txBody>
      </p:sp>
    </p:spTree>
    <p:extLst>
      <p:ext uri="{BB962C8B-B14F-4D97-AF65-F5344CB8AC3E}">
        <p14:creationId xmlns:p14="http://schemas.microsoft.com/office/powerpoint/2010/main" val="1894490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1188A7A-E050-7657-AA08-1D854BE19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3"/>
            <a:ext cx="3025421" cy="387779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1A91FED-6681-B398-4A19-3E101035A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555" y="56073"/>
            <a:ext cx="3175245" cy="309887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11747D5-78B5-2636-D0EC-EA9289852576}"/>
              </a:ext>
            </a:extLst>
          </p:cNvPr>
          <p:cNvSpPr txBox="1"/>
          <p:nvPr/>
        </p:nvSpPr>
        <p:spPr>
          <a:xfrm>
            <a:off x="1832912" y="3530600"/>
            <a:ext cx="8827910" cy="2809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spc="600" dirty="0"/>
              <a:t>RETO 11  </a:t>
            </a:r>
          </a:p>
          <a:p>
            <a:pPr algn="ctr"/>
            <a:r>
              <a:rPr lang="es-MX" sz="2400" b="1" spc="600" dirty="0">
                <a:ea typeface="Aptos" panose="020B0004020202020204" pitchFamily="34" charset="0"/>
              </a:rPr>
              <a:t>SITUACIÓN DE LA MUJER </a:t>
            </a:r>
            <a:endParaRPr lang="es-MX" sz="2400" b="1" spc="600" dirty="0">
              <a:effectLst/>
              <a:ea typeface="Aptos" panose="020B0004020202020204" pitchFamily="34" charset="0"/>
            </a:endParaRPr>
          </a:p>
          <a:p>
            <a:pPr algn="ctr"/>
            <a:endParaRPr lang="es-MX" sz="2400" b="1" spc="600" dirty="0"/>
          </a:p>
          <a:p>
            <a:pPr algn="ctr">
              <a:lnSpc>
                <a:spcPct val="150000"/>
              </a:lnSpc>
            </a:pPr>
            <a:r>
              <a:rPr lang="es-MX" sz="2400" spc="6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¿Cómo puede el cambio de estatus de la mujer ayudar a mejorar la condición humana?</a:t>
            </a:r>
            <a:r>
              <a:rPr lang="es-MX" sz="2400" spc="600" dirty="0">
                <a:effectLst/>
              </a:rPr>
              <a:t> </a:t>
            </a:r>
            <a:endParaRPr lang="es-MX" sz="2400" spc="600" dirty="0"/>
          </a:p>
        </p:txBody>
      </p:sp>
      <p:pic>
        <p:nvPicPr>
          <p:cNvPr id="3" name="Picture 15" descr="MP-Logo">
            <a:extLst>
              <a:ext uri="{FF2B5EF4-FFF2-40B4-BE49-F238E27FC236}">
                <a16:creationId xmlns:a16="http://schemas.microsoft.com/office/drawing/2014/main" id="{3727F5BA-52F4-7473-EC66-EABC71056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1415" y="1390066"/>
            <a:ext cx="2209169" cy="1937334"/>
          </a:xfrm>
          <a:prstGeom prst="rect">
            <a:avLst/>
          </a:prstGeom>
          <a:noFill/>
        </p:spPr>
      </p:pic>
      <p:pic>
        <p:nvPicPr>
          <p:cNvPr id="4" name="Imagen 3" descr="logo fondo transparente.png">
            <a:extLst>
              <a:ext uri="{FF2B5EF4-FFF2-40B4-BE49-F238E27FC236}">
                <a16:creationId xmlns:a16="http://schemas.microsoft.com/office/drawing/2014/main" id="{2C9EE4E0-1231-7A8D-E933-EECB206292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258" y="5629444"/>
            <a:ext cx="1354624" cy="84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11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2899F-0A38-0340-B197-733F637AE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D8656848-705A-60A5-EC1D-DDFE1EA6E28A}"/>
              </a:ext>
            </a:extLst>
          </p:cNvPr>
          <p:cNvSpPr txBox="1"/>
          <p:nvPr/>
        </p:nvSpPr>
        <p:spPr>
          <a:xfrm>
            <a:off x="3664649" y="771624"/>
            <a:ext cx="4745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spc="300" dirty="0">
                <a:ea typeface="Aptos" panose="020B0004020202020204" pitchFamily="34" charset="0"/>
              </a:rPr>
              <a:t>E</a:t>
            </a:r>
            <a:r>
              <a:rPr lang="es-MX" sz="1800" b="1" spc="300" dirty="0">
                <a:effectLst/>
                <a:ea typeface="Aptos" panose="020B0004020202020204" pitchFamily="34" charset="0"/>
              </a:rPr>
              <a:t>l Millennium Project propone:</a:t>
            </a:r>
            <a:endParaRPr lang="es-MX" b="1" spc="3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023B4C5-D258-9E63-DA04-4C3FED51FC33}"/>
              </a:ext>
            </a:extLst>
          </p:cNvPr>
          <p:cNvSpPr txBox="1"/>
          <p:nvPr/>
        </p:nvSpPr>
        <p:spPr>
          <a:xfrm>
            <a:off x="1151467" y="26416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  <a:p>
            <a:endParaRPr lang="es-MX" dirty="0"/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BB684353-E817-16C6-E055-570C0C17D8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91961"/>
              </p:ext>
            </p:extLst>
          </p:nvPr>
        </p:nvGraphicFramePr>
        <p:xfrm>
          <a:off x="490999" y="2671254"/>
          <a:ext cx="11092872" cy="3997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92872">
                  <a:extLst>
                    <a:ext uri="{9D8B030D-6E8A-4147-A177-3AD203B41FA5}">
                      <a16:colId xmlns:a16="http://schemas.microsoft.com/office/drawing/2014/main" val="1688578947"/>
                    </a:ext>
                  </a:extLst>
                </a:gridCol>
              </a:tblGrid>
              <a:tr h="601211">
                <a:tc>
                  <a:txBody>
                    <a:bodyPr/>
                    <a:lstStyle/>
                    <a:p>
                      <a:pPr algn="ctr"/>
                      <a:r>
                        <a:rPr lang="es-MX" sz="1800" b="0" spc="300" dirty="0"/>
                        <a:t>1. </a:t>
                      </a:r>
                      <a:r>
                        <a:rPr lang="es-MX" sz="1800" b="0" kern="1200" spc="3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Fomentar la educación de las niñas en STEM e innovación</a:t>
                      </a:r>
                      <a:r>
                        <a:rPr lang="es-MX" b="0" spc="300" dirty="0">
                          <a:effectLst/>
                        </a:rPr>
                        <a:t> </a:t>
                      </a:r>
                      <a:endParaRPr lang="es-MX" sz="1800" b="0" spc="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068972"/>
                  </a:ext>
                </a:extLst>
              </a:tr>
              <a:tr h="6012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300" dirty="0"/>
                        <a:t>2.</a:t>
                      </a:r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Garantizar el derecho de las mujeres a la propiedad de la tierra</a:t>
                      </a:r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s-MX" sz="800" kern="1200" spc="3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s-MX" sz="800" spc="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559008"/>
                  </a:ext>
                </a:extLst>
              </a:tr>
              <a:tr h="6544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300" dirty="0"/>
                        <a:t>3. </a:t>
                      </a:r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Combatir los estereotipos de género en los medios</a:t>
                      </a:r>
                      <a:r>
                        <a:rPr lang="es-MX" spc="300" dirty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endParaRPr lang="es-MX" sz="1800" spc="3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595303"/>
                  </a:ext>
                </a:extLst>
              </a:tr>
              <a:tr h="430278">
                <a:tc>
                  <a:txBody>
                    <a:bodyPr/>
                    <a:lstStyle/>
                    <a:p>
                      <a:pPr algn="ctr"/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Financiación y toma de decisiones sobre su cuerpo</a:t>
                      </a:r>
                      <a:r>
                        <a:rPr lang="es-MX" spc="300" dirty="0">
                          <a:effectLst/>
                        </a:rPr>
                        <a:t> </a:t>
                      </a:r>
                      <a:endParaRPr lang="es-MX" sz="1800" spc="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14479"/>
                  </a:ext>
                </a:extLst>
              </a:tr>
              <a:tr h="4302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300" dirty="0"/>
                        <a:t>5.I</a:t>
                      </a:r>
                      <a:r>
                        <a:rPr lang="es-MX" sz="1800" b="0" kern="1200" spc="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ncentivar a las universitarias a crear sus propios negocios</a:t>
                      </a:r>
                      <a:r>
                        <a:rPr lang="es-MX" b="0" spc="3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s-MX" sz="1800" b="0" spc="3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s-MX" sz="1800" spc="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1400580"/>
                  </a:ext>
                </a:extLst>
              </a:tr>
              <a:tr h="601211">
                <a:tc>
                  <a:txBody>
                    <a:bodyPr/>
                    <a:lstStyle/>
                    <a:p>
                      <a:pPr algn="ctr"/>
                      <a:r>
                        <a:rPr lang="es-MX" sz="1800" spc="300" dirty="0"/>
                        <a:t>6. </a:t>
                      </a:r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Incorporar artes marciales en las clases de educación física para niñas en primaria y secundaria</a:t>
                      </a:r>
                      <a:r>
                        <a:rPr lang="es-MX" spc="300" dirty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endParaRPr lang="es-MX" sz="1800" spc="3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1318012"/>
                  </a:ext>
                </a:extLst>
              </a:tr>
              <a:tr h="430278">
                <a:tc>
                  <a:txBody>
                    <a:bodyPr/>
                    <a:lstStyle/>
                    <a:p>
                      <a:pPr algn="ctr"/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 Cambiar las estructuras sociales</a:t>
                      </a:r>
                      <a:r>
                        <a:rPr lang="es-MX" spc="300" dirty="0">
                          <a:effectLst/>
                        </a:rPr>
                        <a:t> </a:t>
                      </a:r>
                      <a:endParaRPr lang="es-MX" sz="1800" spc="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3896697"/>
                  </a:ext>
                </a:extLst>
              </a:tr>
            </a:tbl>
          </a:graphicData>
        </a:graphic>
      </p:graphicFrame>
      <p:sp>
        <p:nvSpPr>
          <p:cNvPr id="19" name="CuadroTexto 18">
            <a:extLst>
              <a:ext uri="{FF2B5EF4-FFF2-40B4-BE49-F238E27FC236}">
                <a16:creationId xmlns:a16="http://schemas.microsoft.com/office/drawing/2014/main" id="{4DDC8295-5F56-F25F-590B-DC1911B9ABFC}"/>
              </a:ext>
            </a:extLst>
          </p:cNvPr>
          <p:cNvSpPr txBox="1"/>
          <p:nvPr/>
        </p:nvSpPr>
        <p:spPr>
          <a:xfrm>
            <a:off x="4621823" y="2102429"/>
            <a:ext cx="283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spc="600" dirty="0"/>
              <a:t>Acciones   (15)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BE3B6F6-E258-0E76-13DE-9D2E1EDDD1F5}"/>
              </a:ext>
            </a:extLst>
          </p:cNvPr>
          <p:cNvSpPr txBox="1"/>
          <p:nvPr/>
        </p:nvSpPr>
        <p:spPr>
          <a:xfrm>
            <a:off x="5136444" y="338667"/>
            <a:ext cx="1453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b="1" spc="600" dirty="0"/>
              <a:t>RETO11</a:t>
            </a:r>
            <a:endParaRPr lang="es-MX" dirty="0"/>
          </a:p>
        </p:txBody>
      </p:sp>
      <p:pic>
        <p:nvPicPr>
          <p:cNvPr id="3" name="Picture 15" descr="MP-Logo">
            <a:extLst>
              <a:ext uri="{FF2B5EF4-FFF2-40B4-BE49-F238E27FC236}">
                <a16:creationId xmlns:a16="http://schemas.microsoft.com/office/drawing/2014/main" id="{17D1A3B7-75EB-A2D8-E67D-D30C4C0E2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496" y="0"/>
            <a:ext cx="1515774" cy="1329260"/>
          </a:xfrm>
          <a:prstGeom prst="rect">
            <a:avLst/>
          </a:prstGeom>
          <a:noFill/>
        </p:spPr>
      </p:pic>
      <p:pic>
        <p:nvPicPr>
          <p:cNvPr id="8" name="Imagen 7" descr="logo fondo transparente.png">
            <a:extLst>
              <a:ext uri="{FF2B5EF4-FFF2-40B4-BE49-F238E27FC236}">
                <a16:creationId xmlns:a16="http://schemas.microsoft.com/office/drawing/2014/main" id="{FC8DB81C-EAA9-A1AB-B358-067A9738B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206" y="143044"/>
            <a:ext cx="1116909" cy="69559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3BC35C5-41BF-8967-5CF9-7E908A5F7663}"/>
              </a:ext>
            </a:extLst>
          </p:cNvPr>
          <p:cNvSpPr txBox="1"/>
          <p:nvPr/>
        </p:nvSpPr>
        <p:spPr>
          <a:xfrm>
            <a:off x="2060402" y="1210211"/>
            <a:ext cx="9307163" cy="713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MX" sz="1800" spc="6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Cambiar las estructuras sociales discriminatorias </a:t>
            </a:r>
          </a:p>
          <a:p>
            <a:pPr marL="314325" algn="ctr">
              <a:lnSpc>
                <a:spcPct val="115000"/>
              </a:lnSpc>
            </a:pPr>
            <a:r>
              <a:rPr lang="es-MX" sz="1800" spc="6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para que las mujeres puedan avanzar</a:t>
            </a:r>
            <a:r>
              <a:rPr lang="es-MX" sz="18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48053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FFFF151-B391-1748-1E61-E3B122B73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27022" cy="312702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C26D7EF-A815-9991-2671-860A8CE96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5994" y="0"/>
            <a:ext cx="3296006" cy="329600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0C5258A-0FF1-A11D-EA3E-A34D6186A2F0}"/>
              </a:ext>
            </a:extLst>
          </p:cNvPr>
          <p:cNvSpPr txBox="1"/>
          <p:nvPr/>
        </p:nvSpPr>
        <p:spPr>
          <a:xfrm>
            <a:off x="1444979" y="3296006"/>
            <a:ext cx="8827910" cy="3488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spc="600" dirty="0"/>
              <a:t>RETO 12  </a:t>
            </a:r>
          </a:p>
          <a:p>
            <a:pPr algn="ctr"/>
            <a:r>
              <a:rPr lang="es-MX" sz="2400" b="1" spc="600" dirty="0">
                <a:effectLst/>
                <a:ea typeface="Aptos" panose="020B0004020202020204" pitchFamily="34" charset="0"/>
              </a:rPr>
              <a:t>CRIMEN ORGANIZADO TRANSNACIONAL </a:t>
            </a:r>
          </a:p>
          <a:p>
            <a:pPr algn="ctr"/>
            <a:endParaRPr lang="es-MX" sz="2400" b="1" spc="600" dirty="0"/>
          </a:p>
          <a:p>
            <a:pPr algn="ctr">
              <a:lnSpc>
                <a:spcPct val="150000"/>
              </a:lnSpc>
              <a:spcAft>
                <a:spcPts val="1000"/>
              </a:spcAft>
              <a:buNone/>
            </a:pPr>
            <a:r>
              <a:rPr lang="es-MX" sz="2400" spc="6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¿Cómo se puede impedir que el crimen organizado transnacional se convierta en </a:t>
            </a:r>
            <a:endParaRPr lang="es-MX" sz="2400" spc="6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90170" algn="ctr">
              <a:lnSpc>
                <a:spcPct val="150000"/>
              </a:lnSpc>
              <a:spcAft>
                <a:spcPts val="1000"/>
              </a:spcAft>
            </a:pPr>
            <a:r>
              <a:rPr lang="es-MX" sz="2400" spc="6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una empresa más poderosa y sofisticada?</a:t>
            </a:r>
            <a:endParaRPr lang="es-MX" sz="2400" spc="6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MX" sz="2400" b="1" spc="600" dirty="0">
                <a:effectLst/>
              </a:rPr>
              <a:t> </a:t>
            </a:r>
            <a:endParaRPr lang="es-MX" sz="2400" b="1" spc="600" dirty="0"/>
          </a:p>
        </p:txBody>
      </p:sp>
      <p:pic>
        <p:nvPicPr>
          <p:cNvPr id="3" name="Picture 15" descr="MP-Logo">
            <a:extLst>
              <a:ext uri="{FF2B5EF4-FFF2-40B4-BE49-F238E27FC236}">
                <a16:creationId xmlns:a16="http://schemas.microsoft.com/office/drawing/2014/main" id="{5D794662-6D1E-50DA-4A1D-AAB819073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4349" y="1274180"/>
            <a:ext cx="2209169" cy="1937334"/>
          </a:xfrm>
          <a:prstGeom prst="rect">
            <a:avLst/>
          </a:prstGeom>
          <a:noFill/>
        </p:spPr>
      </p:pic>
      <p:pic>
        <p:nvPicPr>
          <p:cNvPr id="4" name="Imagen 3" descr="logo fondo transparente.png">
            <a:extLst>
              <a:ext uri="{FF2B5EF4-FFF2-40B4-BE49-F238E27FC236}">
                <a16:creationId xmlns:a16="http://schemas.microsoft.com/office/drawing/2014/main" id="{96990E10-A14E-D288-5DDE-021D23214E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258" y="5629444"/>
            <a:ext cx="1354624" cy="84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32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A1E0D-1F1D-76A8-E1D7-CD982B927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FA92D846-0720-1AA9-9590-B83971D88C8F}"/>
              </a:ext>
            </a:extLst>
          </p:cNvPr>
          <p:cNvSpPr txBox="1"/>
          <p:nvPr/>
        </p:nvSpPr>
        <p:spPr>
          <a:xfrm>
            <a:off x="3664649" y="886637"/>
            <a:ext cx="4745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spc="300" dirty="0">
                <a:ea typeface="Aptos" panose="020B0004020202020204" pitchFamily="34" charset="0"/>
              </a:rPr>
              <a:t>E</a:t>
            </a:r>
            <a:r>
              <a:rPr lang="es-MX" sz="1800" b="1" spc="300" dirty="0">
                <a:effectLst/>
                <a:ea typeface="Aptos" panose="020B0004020202020204" pitchFamily="34" charset="0"/>
              </a:rPr>
              <a:t>l Millennium Project propone:</a:t>
            </a:r>
            <a:endParaRPr lang="es-MX" b="1" spc="3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472FA5D-CC32-78EE-293A-71A627A2CEED}"/>
              </a:ext>
            </a:extLst>
          </p:cNvPr>
          <p:cNvSpPr txBox="1"/>
          <p:nvPr/>
        </p:nvSpPr>
        <p:spPr>
          <a:xfrm>
            <a:off x="1151467" y="26416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  <a:p>
            <a:endParaRPr lang="es-MX" dirty="0"/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0E20688F-0FD8-0A7F-3277-A4F5A3A135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516754"/>
              </p:ext>
            </p:extLst>
          </p:nvPr>
        </p:nvGraphicFramePr>
        <p:xfrm>
          <a:off x="490999" y="2671254"/>
          <a:ext cx="11092872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92872">
                  <a:extLst>
                    <a:ext uri="{9D8B030D-6E8A-4147-A177-3AD203B41FA5}">
                      <a16:colId xmlns:a16="http://schemas.microsoft.com/office/drawing/2014/main" val="1688578947"/>
                    </a:ext>
                  </a:extLst>
                </a:gridCol>
              </a:tblGrid>
              <a:tr h="601211">
                <a:tc>
                  <a:txBody>
                    <a:bodyPr/>
                    <a:lstStyle/>
                    <a:p>
                      <a:pPr marL="342900" indent="-342900" algn="ctr">
                        <a:buAutoNum type="arabicPeriod"/>
                      </a:pPr>
                      <a:r>
                        <a:rPr lang="es-MX" sz="1800" b="0" kern="1200" spc="6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Estudio de viabilidad de persecución financiera del crimen organizado transnacional</a:t>
                      </a:r>
                      <a:r>
                        <a:rPr lang="es-MX" b="0" spc="600" dirty="0">
                          <a:effectLst/>
                        </a:rPr>
                        <a:t> </a:t>
                      </a:r>
                    </a:p>
                    <a:p>
                      <a:pPr marL="342900" indent="-342900" algn="ctr">
                        <a:buAutoNum type="arabicPeriod"/>
                      </a:pPr>
                      <a:endParaRPr lang="es-MX" sz="1800" b="0" spc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068972"/>
                  </a:ext>
                </a:extLst>
              </a:tr>
              <a:tr h="6012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600" dirty="0"/>
                        <a:t>2.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Utilizar IA DarkBERT para combatir la delincuencia organizada</a:t>
                      </a:r>
                      <a:r>
                        <a:rPr lang="es-MX" spc="600" dirty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800" spc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559008"/>
                  </a:ext>
                </a:extLst>
              </a:tr>
              <a:tr h="6012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600" dirty="0"/>
                        <a:t>3. 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Implementar a nivel global sistemas digitales nacionales más seguros e integrados como el Aadhar, UPI y el DEPA</a:t>
                      </a:r>
                      <a:endParaRPr lang="es-MX" spc="600" dirty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600" dirty="0"/>
                        <a:t>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595303"/>
                  </a:ext>
                </a:extLst>
              </a:tr>
              <a:tr h="430278">
                <a:tc>
                  <a:txBody>
                    <a:bodyPr/>
                    <a:lstStyle/>
                    <a:p>
                      <a:pPr algn="ctr"/>
                      <a:r>
                        <a:rPr lang="es-MX" sz="1800" spc="600" dirty="0"/>
                        <a:t>4. 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Incluir a la delincuencia organizada, como un 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crimen de lesa humanidad, reconocido por la Corte Penal Internacional</a:t>
                      </a:r>
                      <a:r>
                        <a:rPr lang="es-MX" spc="600" dirty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</a:p>
                    <a:p>
                      <a:pPr algn="ctr"/>
                      <a:endParaRPr lang="es-MX" sz="1800" spc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14479"/>
                  </a:ext>
                </a:extLst>
              </a:tr>
            </a:tbl>
          </a:graphicData>
        </a:graphic>
      </p:graphicFrame>
      <p:sp>
        <p:nvSpPr>
          <p:cNvPr id="19" name="CuadroTexto 18">
            <a:extLst>
              <a:ext uri="{FF2B5EF4-FFF2-40B4-BE49-F238E27FC236}">
                <a16:creationId xmlns:a16="http://schemas.microsoft.com/office/drawing/2014/main" id="{4337CE4F-443F-5987-CB3C-F391A4F7E118}"/>
              </a:ext>
            </a:extLst>
          </p:cNvPr>
          <p:cNvSpPr txBox="1"/>
          <p:nvPr/>
        </p:nvSpPr>
        <p:spPr>
          <a:xfrm>
            <a:off x="4515162" y="2008271"/>
            <a:ext cx="283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spc="600" dirty="0"/>
              <a:t>Acciones   (12)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648F169-B850-0BC4-F258-6D6CF30472F1}"/>
              </a:ext>
            </a:extLst>
          </p:cNvPr>
          <p:cNvSpPr txBox="1"/>
          <p:nvPr/>
        </p:nvSpPr>
        <p:spPr>
          <a:xfrm>
            <a:off x="5136444" y="338667"/>
            <a:ext cx="15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b="1" spc="600" dirty="0"/>
              <a:t>RETO 12</a:t>
            </a:r>
            <a:endParaRPr lang="es-MX" dirty="0"/>
          </a:p>
        </p:txBody>
      </p:sp>
      <p:pic>
        <p:nvPicPr>
          <p:cNvPr id="3" name="Picture 15" descr="MP-Logo">
            <a:extLst>
              <a:ext uri="{FF2B5EF4-FFF2-40B4-BE49-F238E27FC236}">
                <a16:creationId xmlns:a16="http://schemas.microsoft.com/office/drawing/2014/main" id="{5EF2A422-D0C0-5F32-BBAC-C3A515BF2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496" y="0"/>
            <a:ext cx="1515774" cy="1329260"/>
          </a:xfrm>
          <a:prstGeom prst="rect">
            <a:avLst/>
          </a:prstGeom>
          <a:noFill/>
        </p:spPr>
      </p:pic>
      <p:pic>
        <p:nvPicPr>
          <p:cNvPr id="8" name="Imagen 7" descr="logo fondo transparente.png">
            <a:extLst>
              <a:ext uri="{FF2B5EF4-FFF2-40B4-BE49-F238E27FC236}">
                <a16:creationId xmlns:a16="http://schemas.microsoft.com/office/drawing/2014/main" id="{7AB641E1-E5E4-23F1-ECFF-E9042CB7F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206" y="143044"/>
            <a:ext cx="1116909" cy="69559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7902F84-C677-953F-370D-9095EEB429C1}"/>
              </a:ext>
            </a:extLst>
          </p:cNvPr>
          <p:cNvSpPr txBox="1"/>
          <p:nvPr/>
        </p:nvSpPr>
        <p:spPr>
          <a:xfrm>
            <a:off x="1056383" y="1347113"/>
            <a:ext cx="10228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800" dirty="0">
                <a:solidFill>
                  <a:srgbClr val="000000"/>
                </a:solidFill>
                <a:effectLst/>
                <a:ea typeface="Aptos" panose="020B0004020202020204" pitchFamily="34" charset="0"/>
              </a:rPr>
              <a:t>Es necesario establecer un sistema de enjuiciamiento  financiero contra los delincuentes del COT, </a:t>
            </a:r>
          </a:p>
          <a:p>
            <a:r>
              <a:rPr lang="es-MX" sz="1800" dirty="0">
                <a:solidFill>
                  <a:srgbClr val="000000"/>
                </a:solidFill>
                <a:effectLst/>
                <a:ea typeface="Aptos" panose="020B0004020202020204" pitchFamily="34" charset="0"/>
              </a:rPr>
              <a:t>definidos por el monto del dinero blanqueado, por medio de su arresto en un tercer país.</a:t>
            </a:r>
            <a:r>
              <a:rPr lang="es-MX" dirty="0">
                <a:effectLst/>
              </a:rPr>
              <a:t>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76391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137B9B9-2B3A-DA2C-ABC8-2F0F38C6DF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654756" y="428978"/>
            <a:ext cx="4786488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9BC5FFC-C500-E9AD-2DAE-BC9A316B7896}"/>
              </a:ext>
            </a:extLst>
          </p:cNvPr>
          <p:cNvSpPr txBox="1"/>
          <p:nvPr/>
        </p:nvSpPr>
        <p:spPr>
          <a:xfrm>
            <a:off x="7099668" y="627353"/>
            <a:ext cx="27329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pc="6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CONTENIDO</a:t>
            </a:r>
            <a:endParaRPr lang="es-MX" sz="24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1BAD622-3C2F-4E38-B6CE-0CE211F57620}"/>
              </a:ext>
            </a:extLst>
          </p:cNvPr>
          <p:cNvSpPr txBox="1"/>
          <p:nvPr/>
        </p:nvSpPr>
        <p:spPr>
          <a:xfrm>
            <a:off x="6287911" y="1475190"/>
            <a:ext cx="5565422" cy="4455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599"/>
              </a:spcBef>
            </a:pPr>
            <a:r>
              <a:rPr lang="en-US" sz="1800" b="1" dirty="0">
                <a:solidFill>
                  <a:srgbClr val="7030A0"/>
                </a:solidFill>
                <a:latin typeface="+mn-lt"/>
              </a:rPr>
              <a:t>RESUMEN EJECUTIVO</a:t>
            </a:r>
          </a:p>
          <a:p>
            <a:pPr marL="342494" indent="-342494" eaLnBrk="0" hangingPunct="0">
              <a:lnSpc>
                <a:spcPct val="90000"/>
              </a:lnSpc>
              <a:spcBef>
                <a:spcPts val="599"/>
              </a:spcBef>
              <a:buFont typeface="Arial" charset="0"/>
              <a:buChar char="•"/>
            </a:pPr>
            <a:endParaRPr lang="en-US" sz="600" b="1" dirty="0">
              <a:solidFill>
                <a:srgbClr val="7030A0"/>
              </a:solidFill>
              <a:latin typeface="+mn-lt"/>
            </a:endParaRPr>
          </a:p>
          <a:p>
            <a:pPr marL="457200" indent="-457200" eaLnBrk="0" hangingPunct="0">
              <a:lnSpc>
                <a:spcPct val="90000"/>
              </a:lnSpc>
              <a:spcBef>
                <a:spcPts val="599"/>
              </a:spcBef>
              <a:buAutoNum type="arabicPeriod"/>
            </a:pPr>
            <a:r>
              <a:rPr lang="en-US" sz="1800" b="1" dirty="0">
                <a:solidFill>
                  <a:srgbClr val="7030A0"/>
                </a:solidFill>
                <a:latin typeface="+mn-lt"/>
              </a:rPr>
              <a:t>15 RETOS GLOBALES</a:t>
            </a:r>
          </a:p>
          <a:p>
            <a:pPr marL="457200" indent="-457200" eaLnBrk="0" hangingPunct="0">
              <a:lnSpc>
                <a:spcPct val="90000"/>
              </a:lnSpc>
              <a:spcBef>
                <a:spcPts val="599"/>
              </a:spcBef>
              <a:buAutoNum type="arabicPeriod"/>
            </a:pPr>
            <a:endParaRPr lang="en-US" sz="600" b="1" dirty="0">
              <a:solidFill>
                <a:srgbClr val="7030A0"/>
              </a:solidFill>
              <a:latin typeface="+mn-lt"/>
            </a:endParaRPr>
          </a:p>
          <a:p>
            <a:pPr eaLnBrk="0" hangingPunct="0">
              <a:lnSpc>
                <a:spcPct val="90000"/>
              </a:lnSpc>
              <a:spcBef>
                <a:spcPts val="599"/>
              </a:spcBef>
            </a:pPr>
            <a:r>
              <a:rPr lang="en-US" sz="1800" b="1" dirty="0">
                <a:solidFill>
                  <a:srgbClr val="7030A0"/>
                </a:solidFill>
                <a:latin typeface="+mn-lt"/>
              </a:rPr>
              <a:t>2. ÍNDICE DEL ESTADO del FUTURO 2035</a:t>
            </a:r>
          </a:p>
          <a:p>
            <a:pPr eaLnBrk="0" hangingPunct="0">
              <a:lnSpc>
                <a:spcPct val="90000"/>
              </a:lnSpc>
              <a:spcBef>
                <a:spcPts val="599"/>
              </a:spcBef>
            </a:pPr>
            <a:endParaRPr lang="en-US" sz="600" b="1" dirty="0">
              <a:solidFill>
                <a:srgbClr val="7030A0"/>
              </a:solidFill>
              <a:latin typeface="+mn-lt"/>
            </a:endParaRPr>
          </a:p>
          <a:p>
            <a:pPr eaLnBrk="0" hangingPunct="0">
              <a:lnSpc>
                <a:spcPct val="90000"/>
              </a:lnSpc>
              <a:spcBef>
                <a:spcPts val="599"/>
              </a:spcBef>
            </a:pPr>
            <a:r>
              <a:rPr lang="en-US" sz="1800" b="1" dirty="0">
                <a:solidFill>
                  <a:srgbClr val="7030A0"/>
                </a:solidFill>
                <a:latin typeface="+mn-lt"/>
              </a:rPr>
              <a:t>3. INTELIGENCIA ARTIFICIAL GENERAL </a:t>
            </a:r>
          </a:p>
          <a:p>
            <a:pPr eaLnBrk="0" hangingPunct="0">
              <a:lnSpc>
                <a:spcPct val="90000"/>
              </a:lnSpc>
              <a:spcBef>
                <a:spcPts val="599"/>
              </a:spcBef>
            </a:pPr>
            <a:endParaRPr lang="en-US" sz="600" b="1" dirty="0">
              <a:solidFill>
                <a:srgbClr val="7030A0"/>
              </a:solidFill>
              <a:latin typeface="+mn-lt"/>
            </a:endParaRPr>
          </a:p>
          <a:p>
            <a:pPr eaLnBrk="0" hangingPunct="0">
              <a:lnSpc>
                <a:spcPct val="90000"/>
              </a:lnSpc>
              <a:spcBef>
                <a:spcPts val="599"/>
              </a:spcBef>
            </a:pPr>
            <a:r>
              <a:rPr lang="en-US" sz="1800" b="1" dirty="0">
                <a:solidFill>
                  <a:srgbClr val="7030A0"/>
                </a:solidFill>
                <a:latin typeface="+mn-lt"/>
              </a:rPr>
              <a:t>4. COMPETENCIA BENEFICIOSA de la IAG </a:t>
            </a:r>
          </a:p>
          <a:p>
            <a:pPr eaLnBrk="0" hangingPunct="0">
              <a:lnSpc>
                <a:spcPct val="90000"/>
              </a:lnSpc>
              <a:spcBef>
                <a:spcPts val="599"/>
              </a:spcBef>
            </a:pPr>
            <a:endParaRPr lang="en-US" sz="600" b="1" dirty="0">
              <a:solidFill>
                <a:srgbClr val="7030A0"/>
              </a:solidFill>
              <a:latin typeface="+mn-lt"/>
            </a:endParaRPr>
          </a:p>
          <a:p>
            <a:pPr eaLnBrk="0" hangingPunct="0">
              <a:lnSpc>
                <a:spcPct val="90000"/>
              </a:lnSpc>
              <a:spcBef>
                <a:spcPts val="599"/>
              </a:spcBef>
            </a:pPr>
            <a:r>
              <a:rPr lang="en-US" sz="1800" b="1" dirty="0">
                <a:solidFill>
                  <a:srgbClr val="7030A0"/>
                </a:solidFill>
                <a:latin typeface="+mn-lt"/>
              </a:rPr>
              <a:t>5. CINCO ELEMENTOS PROSPECTIVOS para la ONU</a:t>
            </a:r>
          </a:p>
          <a:p>
            <a:pPr eaLnBrk="0" hangingPunct="0">
              <a:lnSpc>
                <a:spcPct val="90000"/>
              </a:lnSpc>
              <a:spcBef>
                <a:spcPts val="599"/>
              </a:spcBef>
            </a:pPr>
            <a:endParaRPr lang="en-US" sz="800" b="1" dirty="0">
              <a:solidFill>
                <a:srgbClr val="7030A0"/>
              </a:solidFill>
              <a:latin typeface="+mn-lt"/>
            </a:endParaRPr>
          </a:p>
          <a:p>
            <a:pPr eaLnBrk="0" hangingPunct="0">
              <a:lnSpc>
                <a:spcPct val="90000"/>
              </a:lnSpc>
              <a:spcBef>
                <a:spcPts val="599"/>
              </a:spcBef>
            </a:pPr>
            <a:r>
              <a:rPr lang="en-US" sz="1800" b="1" dirty="0">
                <a:solidFill>
                  <a:srgbClr val="7030A0"/>
                </a:solidFill>
                <a:latin typeface="+mn-lt"/>
              </a:rPr>
              <a:t>6. DÍA MUNDIAL de </a:t>
            </a:r>
            <a:r>
              <a:rPr lang="en-US" sz="1800" b="1" dirty="0" err="1">
                <a:solidFill>
                  <a:srgbClr val="7030A0"/>
                </a:solidFill>
                <a:latin typeface="+mn-lt"/>
              </a:rPr>
              <a:t>los</a:t>
            </a:r>
            <a:r>
              <a:rPr lang="en-US" sz="1800" b="1" dirty="0">
                <a:solidFill>
                  <a:srgbClr val="7030A0"/>
                </a:solidFill>
                <a:latin typeface="+mn-lt"/>
              </a:rPr>
              <a:t> FUTUROS</a:t>
            </a:r>
          </a:p>
          <a:p>
            <a:pPr eaLnBrk="0" hangingPunct="0">
              <a:lnSpc>
                <a:spcPct val="90000"/>
              </a:lnSpc>
              <a:spcBef>
                <a:spcPts val="599"/>
              </a:spcBef>
            </a:pPr>
            <a:endParaRPr lang="en-US" sz="800" b="1" dirty="0">
              <a:solidFill>
                <a:srgbClr val="7030A0"/>
              </a:solidFill>
              <a:latin typeface="+mn-lt"/>
            </a:endParaRPr>
          </a:p>
          <a:p>
            <a:pPr eaLnBrk="0" hangingPunct="0">
              <a:lnSpc>
                <a:spcPct val="90000"/>
              </a:lnSpc>
              <a:spcBef>
                <a:spcPts val="599"/>
              </a:spcBef>
            </a:pPr>
            <a:r>
              <a:rPr lang="en-US" sz="1800" b="1" dirty="0">
                <a:solidFill>
                  <a:srgbClr val="7030A0"/>
                </a:solidFill>
                <a:latin typeface="+mn-lt"/>
              </a:rPr>
              <a:t>7. ROBOTS 2050</a:t>
            </a:r>
          </a:p>
          <a:p>
            <a:pPr marL="342494" indent="-342494" eaLnBrk="0" hangingPunct="0">
              <a:lnSpc>
                <a:spcPct val="90000"/>
              </a:lnSpc>
              <a:spcBef>
                <a:spcPts val="599"/>
              </a:spcBef>
              <a:buFont typeface="Arial" charset="0"/>
              <a:buChar char="•"/>
            </a:pPr>
            <a:endParaRPr lang="en-US" sz="1800" b="1" dirty="0">
              <a:solidFill>
                <a:srgbClr val="7030A0"/>
              </a:solidFill>
              <a:latin typeface="+mn-lt"/>
            </a:endParaRPr>
          </a:p>
          <a:p>
            <a:pPr eaLnBrk="0" hangingPunct="0">
              <a:lnSpc>
                <a:spcPct val="90000"/>
              </a:lnSpc>
              <a:spcBef>
                <a:spcPts val="599"/>
              </a:spcBef>
            </a:pPr>
            <a:r>
              <a:rPr lang="en-US" sz="1800" b="1" dirty="0">
                <a:solidFill>
                  <a:srgbClr val="7030A0"/>
                </a:solidFill>
                <a:latin typeface="+mn-lt"/>
              </a:rPr>
              <a:t>CONCLUSIONES</a:t>
            </a:r>
          </a:p>
        </p:txBody>
      </p:sp>
      <p:pic>
        <p:nvPicPr>
          <p:cNvPr id="9" name="Imagen 8" descr="logo fondo transparente.png">
            <a:extLst>
              <a:ext uri="{FF2B5EF4-FFF2-40B4-BE49-F238E27FC236}">
                <a16:creationId xmlns:a16="http://schemas.microsoft.com/office/drawing/2014/main" id="{9CE91934-F745-B4A8-72FE-4CCC051EC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424" y="5829388"/>
            <a:ext cx="1116909" cy="695590"/>
          </a:xfrm>
          <a:prstGeom prst="rect">
            <a:avLst/>
          </a:prstGeom>
        </p:spPr>
      </p:pic>
      <p:pic>
        <p:nvPicPr>
          <p:cNvPr id="10" name="Picture 15" descr="MP-Logo">
            <a:extLst>
              <a:ext uri="{FF2B5EF4-FFF2-40B4-BE49-F238E27FC236}">
                <a16:creationId xmlns:a16="http://schemas.microsoft.com/office/drawing/2014/main" id="{7F26B5F0-7867-EF93-8FC0-BB19238D7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77407" y="134641"/>
            <a:ext cx="1275357" cy="1118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23314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E9EDCBB-D41F-BA33-7C4C-B260BDEAD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311" y="0"/>
            <a:ext cx="5937955" cy="323116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5CA0283-A992-19B4-F1A0-535C11455F64}"/>
              </a:ext>
            </a:extLst>
          </p:cNvPr>
          <p:cNvSpPr txBox="1"/>
          <p:nvPr/>
        </p:nvSpPr>
        <p:spPr>
          <a:xfrm>
            <a:off x="1286935" y="3270956"/>
            <a:ext cx="8827910" cy="2843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spc="600" dirty="0"/>
              <a:t>RETO 13  </a:t>
            </a:r>
          </a:p>
          <a:p>
            <a:pPr algn="ctr"/>
            <a:r>
              <a:rPr lang="es-MX" sz="2400" b="1" spc="600" dirty="0">
                <a:ea typeface="Aptos" panose="020B0004020202020204" pitchFamily="34" charset="0"/>
              </a:rPr>
              <a:t>ENERGÍA</a:t>
            </a:r>
            <a:endParaRPr lang="es-MX" sz="2400" b="1" spc="600" dirty="0">
              <a:effectLst/>
              <a:ea typeface="Aptos" panose="020B0004020202020204" pitchFamily="34" charset="0"/>
            </a:endParaRPr>
          </a:p>
          <a:p>
            <a:pPr algn="ctr"/>
            <a:endParaRPr lang="es-MX" sz="2400" b="1" spc="600" dirty="0"/>
          </a:p>
          <a:p>
            <a:pPr marL="90170" indent="-90170" algn="ctr">
              <a:lnSpc>
                <a:spcPct val="115000"/>
              </a:lnSpc>
            </a:pPr>
            <a:r>
              <a:rPr lang="es-MX" sz="2400" spc="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Montserrat" pitchFamily="2" charset="77"/>
              </a:rPr>
              <a:t>¿Cómo se puede satisfacer de forma segura y eficiente la creciente demanda de energía?</a:t>
            </a:r>
          </a:p>
          <a:p>
            <a:pPr algn="ctr"/>
            <a:r>
              <a:rPr lang="es-MX" sz="2400" b="1" spc="600" dirty="0">
                <a:effectLst/>
              </a:rPr>
              <a:t> </a:t>
            </a:r>
            <a:endParaRPr lang="es-MX" sz="2400" b="1" spc="600" dirty="0"/>
          </a:p>
        </p:txBody>
      </p:sp>
      <p:pic>
        <p:nvPicPr>
          <p:cNvPr id="3" name="Picture 15" descr="MP-Logo">
            <a:extLst>
              <a:ext uri="{FF2B5EF4-FFF2-40B4-BE49-F238E27FC236}">
                <a16:creationId xmlns:a16="http://schemas.microsoft.com/office/drawing/2014/main" id="{59BD3DC8-E6EA-9A12-C416-989634600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356" y="1171402"/>
            <a:ext cx="2209169" cy="1937334"/>
          </a:xfrm>
          <a:prstGeom prst="rect">
            <a:avLst/>
          </a:prstGeom>
          <a:noFill/>
        </p:spPr>
      </p:pic>
      <p:pic>
        <p:nvPicPr>
          <p:cNvPr id="4" name="Imagen 3" descr="logo fondo transparente.png">
            <a:extLst>
              <a:ext uri="{FF2B5EF4-FFF2-40B4-BE49-F238E27FC236}">
                <a16:creationId xmlns:a16="http://schemas.microsoft.com/office/drawing/2014/main" id="{7BC8027F-528B-FCBA-F5E8-385534BA48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258" y="5629444"/>
            <a:ext cx="1354624" cy="84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227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F6A31-D984-9012-93FB-902745992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06A05C8A-05D7-8761-5CAD-A77DE03A5611}"/>
              </a:ext>
            </a:extLst>
          </p:cNvPr>
          <p:cNvSpPr txBox="1"/>
          <p:nvPr/>
        </p:nvSpPr>
        <p:spPr>
          <a:xfrm>
            <a:off x="3723214" y="1044259"/>
            <a:ext cx="4745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spc="300" dirty="0">
                <a:ea typeface="Aptos" panose="020B0004020202020204" pitchFamily="34" charset="0"/>
              </a:rPr>
              <a:t>E</a:t>
            </a:r>
            <a:r>
              <a:rPr lang="es-MX" sz="1800" b="1" spc="300" dirty="0">
                <a:effectLst/>
                <a:ea typeface="Aptos" panose="020B0004020202020204" pitchFamily="34" charset="0"/>
              </a:rPr>
              <a:t>l Millennium Project menciona:</a:t>
            </a:r>
            <a:endParaRPr lang="es-MX" b="1" spc="3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6B8C03E-D2EC-1C61-1296-36B97219946C}"/>
              </a:ext>
            </a:extLst>
          </p:cNvPr>
          <p:cNvSpPr txBox="1"/>
          <p:nvPr/>
        </p:nvSpPr>
        <p:spPr>
          <a:xfrm>
            <a:off x="1151467" y="26416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  <a:p>
            <a:endParaRPr lang="es-MX" dirty="0"/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852BBE89-262F-D274-2F5B-70C8F0B972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232768"/>
              </p:ext>
            </p:extLst>
          </p:nvPr>
        </p:nvGraphicFramePr>
        <p:xfrm>
          <a:off x="549564" y="3141055"/>
          <a:ext cx="11092872" cy="3344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92872">
                  <a:extLst>
                    <a:ext uri="{9D8B030D-6E8A-4147-A177-3AD203B41FA5}">
                      <a16:colId xmlns:a16="http://schemas.microsoft.com/office/drawing/2014/main" val="1688578947"/>
                    </a:ext>
                  </a:extLst>
                </a:gridCol>
              </a:tblGrid>
              <a:tr h="601211">
                <a:tc>
                  <a:txBody>
                    <a:bodyPr/>
                    <a:lstStyle/>
                    <a:p>
                      <a:pPr algn="ctr"/>
                      <a:r>
                        <a:rPr lang="es-MX" sz="1800" b="0" spc="300" dirty="0"/>
                        <a:t>1. </a:t>
                      </a:r>
                      <a:r>
                        <a:rPr lang="es-MX" sz="1800" b="0" kern="1200" spc="3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Crear un fondo internacional de investigación y desarrollo que invierta en las ideas interesantes</a:t>
                      </a:r>
                      <a:r>
                        <a:rPr lang="es-MX" b="0" spc="300" dirty="0">
                          <a:effectLst/>
                        </a:rPr>
                        <a:t> </a:t>
                      </a:r>
                      <a:endParaRPr lang="es-MX" sz="1800" b="0" spc="3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800" b="0" spc="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068972"/>
                  </a:ext>
                </a:extLst>
              </a:tr>
              <a:tr h="6012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600" dirty="0"/>
                        <a:t>2. 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Eliminar subsidios a combustibles fósiles</a:t>
                      </a:r>
                      <a:r>
                        <a:rPr lang="es-MX" spc="600" dirty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endParaRPr lang="es-MX" sz="1800" spc="6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559008"/>
                  </a:ext>
                </a:extLst>
              </a:tr>
              <a:tr h="6012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dirty="0"/>
                        <a:t>3. 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Trabajar con la Agencia Internacional de Energías Renovables para armonizar las regulaciones y estándares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800" spc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595303"/>
                  </a:ext>
                </a:extLst>
              </a:tr>
              <a:tr h="6012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dirty="0"/>
                        <a:t>4</a:t>
                      </a:r>
                      <a:r>
                        <a:rPr lang="es-MX" sz="1800" spc="600" dirty="0"/>
                        <a:t>. 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Establecer un sistema de inteligencia colectiva para la energía, etc.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528049"/>
                  </a:ext>
                </a:extLst>
              </a:tr>
            </a:tbl>
          </a:graphicData>
        </a:graphic>
      </p:graphicFrame>
      <p:sp>
        <p:nvSpPr>
          <p:cNvPr id="19" name="CuadroTexto 18">
            <a:extLst>
              <a:ext uri="{FF2B5EF4-FFF2-40B4-BE49-F238E27FC236}">
                <a16:creationId xmlns:a16="http://schemas.microsoft.com/office/drawing/2014/main" id="{15C6C497-A80C-25F3-73BB-A1C32F69C4EC}"/>
              </a:ext>
            </a:extLst>
          </p:cNvPr>
          <p:cNvSpPr txBox="1"/>
          <p:nvPr/>
        </p:nvSpPr>
        <p:spPr>
          <a:xfrm>
            <a:off x="4547885" y="2552585"/>
            <a:ext cx="2630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spc="600" dirty="0"/>
              <a:t>Acciones   (6)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1DF3392-FA51-BA6F-83EE-275E81CF8C90}"/>
              </a:ext>
            </a:extLst>
          </p:cNvPr>
          <p:cNvSpPr txBox="1"/>
          <p:nvPr/>
        </p:nvSpPr>
        <p:spPr>
          <a:xfrm>
            <a:off x="5136444" y="338667"/>
            <a:ext cx="1453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b="1" spc="600" dirty="0"/>
              <a:t>RETO13</a:t>
            </a:r>
            <a:endParaRPr lang="es-MX" dirty="0"/>
          </a:p>
        </p:txBody>
      </p:sp>
      <p:pic>
        <p:nvPicPr>
          <p:cNvPr id="3" name="Picture 15" descr="MP-Logo">
            <a:extLst>
              <a:ext uri="{FF2B5EF4-FFF2-40B4-BE49-F238E27FC236}">
                <a16:creationId xmlns:a16="http://schemas.microsoft.com/office/drawing/2014/main" id="{742ADA3D-F0D2-E706-2222-7F5F35A4D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496" y="0"/>
            <a:ext cx="1515774" cy="1329260"/>
          </a:xfrm>
          <a:prstGeom prst="rect">
            <a:avLst/>
          </a:prstGeom>
          <a:noFill/>
        </p:spPr>
      </p:pic>
      <p:pic>
        <p:nvPicPr>
          <p:cNvPr id="8" name="Imagen 7" descr="logo fondo transparente.png">
            <a:extLst>
              <a:ext uri="{FF2B5EF4-FFF2-40B4-BE49-F238E27FC236}">
                <a16:creationId xmlns:a16="http://schemas.microsoft.com/office/drawing/2014/main" id="{5196E9BC-767A-0973-99E6-A922AAECF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206" y="143044"/>
            <a:ext cx="1116909" cy="69559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23B89FE-F58A-213A-5DA1-9E3957F27478}"/>
              </a:ext>
            </a:extLst>
          </p:cNvPr>
          <p:cNvSpPr txBox="1"/>
          <p:nvPr/>
        </p:nvSpPr>
        <p:spPr>
          <a:xfrm>
            <a:off x="223366" y="1662264"/>
            <a:ext cx="11745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spc="300" dirty="0"/>
              <a:t>Para 2050 </a:t>
            </a:r>
            <a:r>
              <a:rPr lang="es-MX" sz="1800" spc="300" dirty="0">
                <a:effectLst/>
                <a:ea typeface="Aptos" panose="020B0004020202020204" pitchFamily="34" charset="0"/>
              </a:rPr>
              <a:t>las fuentes renovables y la eficiencia energética seguirán  aumentando,</a:t>
            </a:r>
          </a:p>
          <a:p>
            <a:pPr algn="ctr"/>
            <a:r>
              <a:rPr lang="es-MX" sz="1800" spc="300" dirty="0">
                <a:effectLst/>
                <a:ea typeface="Aptos" panose="020B0004020202020204" pitchFamily="34" charset="0"/>
              </a:rPr>
              <a:t> más es improbable que substituyan por completo a los combustibles fósiles</a:t>
            </a:r>
            <a:r>
              <a:rPr lang="es-MX" spc="300" dirty="0">
                <a:effectLst/>
              </a:rPr>
              <a:t> </a:t>
            </a:r>
            <a:endParaRPr lang="es-MX" spc="300" dirty="0"/>
          </a:p>
        </p:txBody>
      </p:sp>
    </p:spTree>
    <p:extLst>
      <p:ext uri="{BB962C8B-B14F-4D97-AF65-F5344CB8AC3E}">
        <p14:creationId xmlns:p14="http://schemas.microsoft.com/office/powerpoint/2010/main" val="24325028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E610447-63D8-4AA4-40C3-9766179FB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59"/>
            <a:ext cx="3159473" cy="328484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C5F0F53-51E3-E42F-8347-3F8BE8A73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7531" y="-43782"/>
            <a:ext cx="3324469" cy="332446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E652724-629C-44E9-5A84-BB8668C0701D}"/>
              </a:ext>
            </a:extLst>
          </p:cNvPr>
          <p:cNvSpPr txBox="1"/>
          <p:nvPr/>
        </p:nvSpPr>
        <p:spPr>
          <a:xfrm>
            <a:off x="1682045" y="3280688"/>
            <a:ext cx="8827910" cy="3488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spc="600" dirty="0"/>
              <a:t>RETO 14  </a:t>
            </a:r>
          </a:p>
          <a:p>
            <a:pPr algn="ctr"/>
            <a:r>
              <a:rPr lang="es-MX" sz="2400" b="1" spc="600" dirty="0">
                <a:effectLst/>
                <a:ea typeface="Aptos" panose="020B0004020202020204" pitchFamily="34" charset="0"/>
              </a:rPr>
              <a:t>CIENCIA, </a:t>
            </a:r>
            <a:r>
              <a:rPr lang="es-MX" sz="2400" b="1" spc="600" dirty="0">
                <a:ea typeface="Aptos" panose="020B0004020202020204" pitchFamily="34" charset="0"/>
              </a:rPr>
              <a:t> TECNOLOGÍA e INNOVACIÓN</a:t>
            </a:r>
            <a:endParaRPr lang="es-MX" sz="2400" b="1" spc="600" dirty="0">
              <a:effectLst/>
              <a:ea typeface="Aptos" panose="020B0004020202020204" pitchFamily="34" charset="0"/>
            </a:endParaRPr>
          </a:p>
          <a:p>
            <a:pPr algn="ctr"/>
            <a:endParaRPr lang="es-MX" sz="2400" b="1" spc="600" dirty="0"/>
          </a:p>
          <a:p>
            <a:pPr algn="ctr">
              <a:lnSpc>
                <a:spcPct val="150000"/>
              </a:lnSpc>
              <a:spcAft>
                <a:spcPts val="1000"/>
              </a:spcAft>
              <a:buNone/>
            </a:pPr>
            <a:r>
              <a:rPr lang="es-MX" sz="2400" spc="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¿Cómo se pueden acelerar los avances científicos y tecnológicos para mejorar la </a:t>
            </a:r>
            <a:endParaRPr lang="es-MX" sz="2400" spc="6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90170" algn="ctr">
              <a:lnSpc>
                <a:spcPct val="150000"/>
              </a:lnSpc>
              <a:spcAft>
                <a:spcPts val="1000"/>
              </a:spcAft>
            </a:pPr>
            <a:r>
              <a:rPr lang="es-MX" sz="2400" spc="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condición humana</a:t>
            </a:r>
            <a:r>
              <a:rPr lang="es-MX" sz="2400" spc="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s-MX" sz="2400" spc="6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MX" sz="2400" b="1" spc="600" dirty="0">
                <a:effectLst/>
              </a:rPr>
              <a:t> </a:t>
            </a:r>
            <a:endParaRPr lang="es-MX" sz="2400" b="1" spc="600" dirty="0"/>
          </a:p>
        </p:txBody>
      </p:sp>
      <p:pic>
        <p:nvPicPr>
          <p:cNvPr id="3" name="Picture 15" descr="MP-Logo">
            <a:extLst>
              <a:ext uri="{FF2B5EF4-FFF2-40B4-BE49-F238E27FC236}">
                <a16:creationId xmlns:a16="http://schemas.microsoft.com/office/drawing/2014/main" id="{BC36D5BB-906A-BCB9-4335-6C1C8BACE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1518" y="1221507"/>
            <a:ext cx="2209169" cy="1937334"/>
          </a:xfrm>
          <a:prstGeom prst="rect">
            <a:avLst/>
          </a:prstGeom>
          <a:noFill/>
        </p:spPr>
      </p:pic>
      <p:pic>
        <p:nvPicPr>
          <p:cNvPr id="4" name="Imagen 3" descr="logo fondo transparente.png">
            <a:extLst>
              <a:ext uri="{FF2B5EF4-FFF2-40B4-BE49-F238E27FC236}">
                <a16:creationId xmlns:a16="http://schemas.microsoft.com/office/drawing/2014/main" id="{94C7FE06-C2AB-9B06-BE66-E9568DFC43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258" y="5629444"/>
            <a:ext cx="1354624" cy="84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73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F6BC4-D5EF-50C4-40DF-B471F1146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B891293F-931D-AD4C-A9D0-72C61ACA7CAB}"/>
              </a:ext>
            </a:extLst>
          </p:cNvPr>
          <p:cNvSpPr txBox="1"/>
          <p:nvPr/>
        </p:nvSpPr>
        <p:spPr>
          <a:xfrm>
            <a:off x="3664649" y="886637"/>
            <a:ext cx="4745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spc="300" dirty="0">
                <a:ea typeface="Aptos" panose="020B0004020202020204" pitchFamily="34" charset="0"/>
              </a:rPr>
              <a:t>E</a:t>
            </a:r>
            <a:r>
              <a:rPr lang="es-MX" sz="1800" b="1" spc="300" dirty="0">
                <a:effectLst/>
                <a:ea typeface="Aptos" panose="020B0004020202020204" pitchFamily="34" charset="0"/>
              </a:rPr>
              <a:t>l Millennium Project propone:</a:t>
            </a:r>
            <a:endParaRPr lang="es-MX" b="1" spc="3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2F6F590-4DA4-D245-E8BC-6E0567A6B946}"/>
              </a:ext>
            </a:extLst>
          </p:cNvPr>
          <p:cNvSpPr txBox="1"/>
          <p:nvPr/>
        </p:nvSpPr>
        <p:spPr>
          <a:xfrm>
            <a:off x="1151467" y="26416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  <a:p>
            <a:endParaRPr lang="es-MX" dirty="0"/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DEB20B09-914A-FD88-21AE-7CABCCE035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006965"/>
              </p:ext>
            </p:extLst>
          </p:nvPr>
        </p:nvGraphicFramePr>
        <p:xfrm>
          <a:off x="490999" y="2671254"/>
          <a:ext cx="11092872" cy="4197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6436">
                  <a:extLst>
                    <a:ext uri="{9D8B030D-6E8A-4147-A177-3AD203B41FA5}">
                      <a16:colId xmlns:a16="http://schemas.microsoft.com/office/drawing/2014/main" val="1688578947"/>
                    </a:ext>
                  </a:extLst>
                </a:gridCol>
                <a:gridCol w="5546436">
                  <a:extLst>
                    <a:ext uri="{9D8B030D-6E8A-4147-A177-3AD203B41FA5}">
                      <a16:colId xmlns:a16="http://schemas.microsoft.com/office/drawing/2014/main" val="2291769537"/>
                    </a:ext>
                  </a:extLst>
                </a:gridCol>
              </a:tblGrid>
              <a:tr h="601211">
                <a:tc gridSpan="2">
                  <a:txBody>
                    <a:bodyPr/>
                    <a:lstStyle/>
                    <a:p>
                      <a:pPr algn="ctr"/>
                      <a:r>
                        <a:rPr lang="es-MX" sz="1800" spc="600" dirty="0"/>
                        <a:t>1</a:t>
                      </a:r>
                      <a:r>
                        <a:rPr lang="es-MX" sz="1800" b="0" spc="600" dirty="0"/>
                        <a:t>. Crear u</a:t>
                      </a:r>
                      <a:r>
                        <a:rPr lang="es-MX" sz="1800" b="1" kern="1200" spc="6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 sistema global de inteligencia colectiva para la ciencia y la tecnología</a:t>
                      </a:r>
                      <a:r>
                        <a:rPr lang="es-MX" spc="600" dirty="0">
                          <a:effectLst/>
                        </a:rPr>
                        <a:t> </a:t>
                      </a:r>
                      <a:endParaRPr lang="es-MX" sz="1800" spc="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068972"/>
                  </a:ext>
                </a:extLst>
              </a:tr>
              <a:tr h="60121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600" dirty="0"/>
                        <a:t>2</a:t>
                      </a:r>
                      <a:r>
                        <a:rPr lang="es-MX" sz="1800" spc="600" dirty="0">
                          <a:highlight>
                            <a:srgbClr val="FFFF00"/>
                          </a:highlight>
                        </a:rPr>
                        <a:t>. 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Crear una Convención de la ONU sobre Regulación Sintética</a:t>
                      </a:r>
                      <a:endParaRPr lang="es-MX" sz="1800" spc="6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559008"/>
                  </a:ext>
                </a:extLst>
              </a:tr>
              <a:tr h="430278">
                <a:tc>
                  <a:txBody>
                    <a:bodyPr/>
                    <a:lstStyle/>
                    <a:p>
                      <a:pPr algn="ctr"/>
                      <a:r>
                        <a:rPr lang="es-MX" sz="1800" spc="300" dirty="0"/>
                        <a:t>3.</a:t>
                      </a:r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Aprobar leyes para enjuiciar a los “trolls de patentes”</a:t>
                      </a:r>
                      <a:r>
                        <a:rPr lang="es-MX" spc="300" dirty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</a:p>
                    <a:p>
                      <a:pPr algn="ctr"/>
                      <a:endParaRPr lang="es-MX" sz="800" spc="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spc="300" dirty="0"/>
                        <a:t>4. </a:t>
                      </a:r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Multar a quienes generen desechos orbitales</a:t>
                      </a:r>
                      <a:r>
                        <a:rPr lang="es-MX" spc="300" dirty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endParaRPr lang="es-MX" sz="1800" spc="3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14479"/>
                  </a:ext>
                </a:extLst>
              </a:tr>
              <a:tr h="430278">
                <a:tc gridSpan="2">
                  <a:txBody>
                    <a:bodyPr/>
                    <a:lstStyle/>
                    <a:p>
                      <a:pPr algn="ctr"/>
                      <a:r>
                        <a:rPr lang="es-MX" sz="1800" spc="300" dirty="0"/>
                        <a:t>5. </a:t>
                      </a:r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 concesión de licencias nacionales vía condiciones, normas y directrices iniciales adecuadas</a:t>
                      </a:r>
                      <a:r>
                        <a:rPr lang="es-MX" spc="300" dirty="0">
                          <a:effectLst/>
                        </a:rPr>
                        <a:t> </a:t>
                      </a:r>
                      <a:r>
                        <a:rPr lang="es-MX" sz="1800" spc="300" dirty="0"/>
                        <a:t>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1400580"/>
                  </a:ext>
                </a:extLst>
              </a:tr>
              <a:tr h="601211">
                <a:tc gridSpan="2">
                  <a:txBody>
                    <a:bodyPr/>
                    <a:lstStyle/>
                    <a:p>
                      <a:pPr algn="ctr"/>
                      <a:r>
                        <a:rPr lang="es-MX" sz="1800" spc="300" dirty="0"/>
                        <a:t>6. </a:t>
                      </a:r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Nuevos sistemas de seguridad informática que la computación cuántica no puede acceder</a:t>
                      </a:r>
                      <a:r>
                        <a:rPr lang="es-MX" spc="300" dirty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endParaRPr lang="es-MX" sz="1800" spc="3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1318012"/>
                  </a:ext>
                </a:extLst>
              </a:tr>
              <a:tr h="43027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300" dirty="0"/>
                        <a:t>7. </a:t>
                      </a:r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Incrementar la colaboración universitaria y gubernamental en ciencia y tecnología, etc.</a:t>
                      </a:r>
                    </a:p>
                    <a:p>
                      <a:pPr algn="ctr"/>
                      <a:endParaRPr lang="es-MX" sz="1800" spc="3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3896697"/>
                  </a:ext>
                </a:extLst>
              </a:tr>
            </a:tbl>
          </a:graphicData>
        </a:graphic>
      </p:graphicFrame>
      <p:sp>
        <p:nvSpPr>
          <p:cNvPr id="19" name="CuadroTexto 18">
            <a:extLst>
              <a:ext uri="{FF2B5EF4-FFF2-40B4-BE49-F238E27FC236}">
                <a16:creationId xmlns:a16="http://schemas.microsoft.com/office/drawing/2014/main" id="{6BF23B4D-7531-3A95-A489-0C5E5191FFF1}"/>
              </a:ext>
            </a:extLst>
          </p:cNvPr>
          <p:cNvSpPr txBox="1"/>
          <p:nvPr/>
        </p:nvSpPr>
        <p:spPr>
          <a:xfrm>
            <a:off x="4643696" y="2215188"/>
            <a:ext cx="283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spc="600" dirty="0"/>
              <a:t>Acciones   (11)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BCB0851-3D89-8A56-A3BE-9B8FCDCF1131}"/>
              </a:ext>
            </a:extLst>
          </p:cNvPr>
          <p:cNvSpPr txBox="1"/>
          <p:nvPr/>
        </p:nvSpPr>
        <p:spPr>
          <a:xfrm>
            <a:off x="5136444" y="338667"/>
            <a:ext cx="1453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b="1" spc="600" dirty="0"/>
              <a:t>RETO14</a:t>
            </a:r>
            <a:endParaRPr lang="es-MX" dirty="0"/>
          </a:p>
        </p:txBody>
      </p:sp>
      <p:pic>
        <p:nvPicPr>
          <p:cNvPr id="3" name="Picture 15" descr="MP-Logo">
            <a:extLst>
              <a:ext uri="{FF2B5EF4-FFF2-40B4-BE49-F238E27FC236}">
                <a16:creationId xmlns:a16="http://schemas.microsoft.com/office/drawing/2014/main" id="{FABA00F6-18C4-83B5-1650-B23776850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496" y="0"/>
            <a:ext cx="1515774" cy="1329260"/>
          </a:xfrm>
          <a:prstGeom prst="rect">
            <a:avLst/>
          </a:prstGeom>
          <a:noFill/>
        </p:spPr>
      </p:pic>
      <p:pic>
        <p:nvPicPr>
          <p:cNvPr id="8" name="Imagen 7" descr="logo fondo transparente.png">
            <a:extLst>
              <a:ext uri="{FF2B5EF4-FFF2-40B4-BE49-F238E27FC236}">
                <a16:creationId xmlns:a16="http://schemas.microsoft.com/office/drawing/2014/main" id="{4D252DFA-1AE7-F820-ED61-EB3F3010A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206" y="143044"/>
            <a:ext cx="1116909" cy="69559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C4AB7B9-1083-EDA1-EEE7-E428E55D75F6}"/>
              </a:ext>
            </a:extLst>
          </p:cNvPr>
          <p:cNvSpPr txBox="1"/>
          <p:nvPr/>
        </p:nvSpPr>
        <p:spPr>
          <a:xfrm>
            <a:off x="970844" y="1224948"/>
            <a:ext cx="97761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sz="1800" b="0" kern="1200" spc="300" dirty="0">
                <a:effectLst/>
                <a:latin typeface="+mn-lt"/>
                <a:ea typeface="+mn-ea"/>
                <a:cs typeface="+mn-cs"/>
              </a:rPr>
              <a:t>Desarrollar políticas que incentiven a la ciencia y la tecnología para abordar los desafíos globales, ya que no existe capacidad global para su evaluación tecnológica. </a:t>
            </a:r>
            <a:endParaRPr lang="es-MX" sz="1800" b="0" spc="300" dirty="0"/>
          </a:p>
        </p:txBody>
      </p:sp>
    </p:spTree>
    <p:extLst>
      <p:ext uri="{BB962C8B-B14F-4D97-AF65-F5344CB8AC3E}">
        <p14:creationId xmlns:p14="http://schemas.microsoft.com/office/powerpoint/2010/main" val="1951487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9AF5744-5842-5029-6D82-EE136820A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674" y="-1682"/>
            <a:ext cx="4805770" cy="343068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6A0C0B2-5BA3-4BC9-2C06-73CD0EF5FAC0}"/>
              </a:ext>
            </a:extLst>
          </p:cNvPr>
          <p:cNvSpPr txBox="1"/>
          <p:nvPr/>
        </p:nvSpPr>
        <p:spPr>
          <a:xfrm>
            <a:off x="1682045" y="3778956"/>
            <a:ext cx="8827910" cy="2453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spc="600" dirty="0"/>
              <a:t>RETO 15</a:t>
            </a:r>
          </a:p>
          <a:p>
            <a:pPr algn="ctr"/>
            <a:r>
              <a:rPr lang="es-MX" sz="2400" b="1" spc="600" dirty="0"/>
              <a:t>ÉTICA GLOBAL   </a:t>
            </a:r>
          </a:p>
          <a:p>
            <a:pPr algn="ctr"/>
            <a:endParaRPr lang="es-MX" sz="2400" b="1" spc="600" dirty="0"/>
          </a:p>
          <a:p>
            <a:pPr algn="ctr">
              <a:lnSpc>
                <a:spcPct val="115000"/>
              </a:lnSpc>
            </a:pPr>
            <a:r>
              <a:rPr lang="es-MX" sz="2400" spc="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Montserrat" pitchFamily="2" charset="77"/>
              </a:rPr>
              <a:t>¿Cómo se pueden incorporar de forma más rutinaria las consideraciones éticas en las decisiones globales? </a:t>
            </a:r>
          </a:p>
        </p:txBody>
      </p:sp>
      <p:pic>
        <p:nvPicPr>
          <p:cNvPr id="3" name="Picture 15" descr="MP-Logo">
            <a:extLst>
              <a:ext uri="{FF2B5EF4-FFF2-40B4-BE49-F238E27FC236}">
                <a16:creationId xmlns:a16="http://schemas.microsoft.com/office/drawing/2014/main" id="{D7CE7D47-4F6F-073F-4F98-3048D4848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357" y="1491665"/>
            <a:ext cx="2209169" cy="1937334"/>
          </a:xfrm>
          <a:prstGeom prst="rect">
            <a:avLst/>
          </a:prstGeom>
          <a:noFill/>
        </p:spPr>
      </p:pic>
      <p:pic>
        <p:nvPicPr>
          <p:cNvPr id="4" name="Imagen 3" descr="logo fondo transparente.png">
            <a:extLst>
              <a:ext uri="{FF2B5EF4-FFF2-40B4-BE49-F238E27FC236}">
                <a16:creationId xmlns:a16="http://schemas.microsoft.com/office/drawing/2014/main" id="{C12927EE-3927-3CFC-19C3-4F79E45E5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258" y="5629444"/>
            <a:ext cx="1354624" cy="84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40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D2A22-F364-96E8-AEFB-1B6C652A2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6387D2E3-6051-5E82-1C7F-1F7B43589DC3}"/>
              </a:ext>
            </a:extLst>
          </p:cNvPr>
          <p:cNvSpPr txBox="1"/>
          <p:nvPr/>
        </p:nvSpPr>
        <p:spPr>
          <a:xfrm>
            <a:off x="3664649" y="886637"/>
            <a:ext cx="4745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spc="300" dirty="0">
                <a:ea typeface="Aptos" panose="020B0004020202020204" pitchFamily="34" charset="0"/>
              </a:rPr>
              <a:t>E</a:t>
            </a:r>
            <a:r>
              <a:rPr lang="es-MX" sz="1800" b="1" spc="300" dirty="0">
                <a:effectLst/>
                <a:ea typeface="Aptos" panose="020B0004020202020204" pitchFamily="34" charset="0"/>
              </a:rPr>
              <a:t>l Millennium Project propone:</a:t>
            </a:r>
            <a:endParaRPr lang="es-MX" b="1" spc="3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740DA10-19FC-E0EA-3A5F-62BA738EA215}"/>
              </a:ext>
            </a:extLst>
          </p:cNvPr>
          <p:cNvSpPr txBox="1"/>
          <p:nvPr/>
        </p:nvSpPr>
        <p:spPr>
          <a:xfrm>
            <a:off x="1151467" y="26416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  <a:p>
            <a:endParaRPr lang="es-MX" dirty="0"/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95CCBB60-9B78-9A5F-93CA-B1EF23BB3D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338965"/>
              </p:ext>
            </p:extLst>
          </p:nvPr>
        </p:nvGraphicFramePr>
        <p:xfrm>
          <a:off x="490999" y="2377603"/>
          <a:ext cx="11092872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6436">
                  <a:extLst>
                    <a:ext uri="{9D8B030D-6E8A-4147-A177-3AD203B41FA5}">
                      <a16:colId xmlns:a16="http://schemas.microsoft.com/office/drawing/2014/main" val="1688578947"/>
                    </a:ext>
                  </a:extLst>
                </a:gridCol>
                <a:gridCol w="5546436">
                  <a:extLst>
                    <a:ext uri="{9D8B030D-6E8A-4147-A177-3AD203B41FA5}">
                      <a16:colId xmlns:a16="http://schemas.microsoft.com/office/drawing/2014/main" val="2291769537"/>
                    </a:ext>
                  </a:extLst>
                </a:gridCol>
              </a:tblGrid>
              <a:tr h="601211">
                <a:tc>
                  <a:txBody>
                    <a:bodyPr/>
                    <a:lstStyle/>
                    <a:p>
                      <a:pPr marL="342900" indent="-342900" algn="ctr">
                        <a:buAutoNum type="arabicPeriod"/>
                      </a:pPr>
                      <a:r>
                        <a:rPr lang="es-MX" sz="1800" b="0" kern="1200" spc="3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Promover “memes” éticos en los medios</a:t>
                      </a:r>
                      <a:r>
                        <a:rPr lang="es-MX" b="0" spc="300" dirty="0">
                          <a:effectLst/>
                        </a:rPr>
                        <a:t> </a:t>
                      </a:r>
                    </a:p>
                    <a:p>
                      <a:pPr marL="342900" indent="-342900" algn="ctr">
                        <a:buAutoNum type="arabicPeriod"/>
                      </a:pPr>
                      <a:endParaRPr lang="es-MX" sz="800" b="0" spc="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0" spc="300" dirty="0"/>
                        <a:t>2.</a:t>
                      </a:r>
                      <a:r>
                        <a:rPr lang="es-MX" sz="1800" b="0" kern="1200" spc="3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Auditar los supuestos éticos en los algoritmos de IA</a:t>
                      </a:r>
                      <a:r>
                        <a:rPr lang="es-MX" b="0" spc="300" dirty="0">
                          <a:effectLst/>
                        </a:rPr>
                        <a:t> </a:t>
                      </a:r>
                      <a:endParaRPr lang="es-MX" sz="1800" b="0" spc="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068972"/>
                  </a:ext>
                </a:extLst>
              </a:tr>
              <a:tr h="6012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300" dirty="0"/>
                        <a:t>3.</a:t>
                      </a:r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Enseñar educación ética y ciudadanía responsable a todos los estudiantes</a:t>
                      </a:r>
                      <a:r>
                        <a:rPr lang="es-MX" spc="300" dirty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800" spc="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300" dirty="0"/>
                        <a:t>4</a:t>
                      </a:r>
                      <a:r>
                        <a:rPr lang="es-MX" sz="1800" spc="300" dirty="0">
                          <a:highlight>
                            <a:srgbClr val="FFFF00"/>
                          </a:highlight>
                        </a:rPr>
                        <a:t>.</a:t>
                      </a:r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 En los curricula escolares integrar el pensamiento a largo plazo y los estudios de futuro</a:t>
                      </a:r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es-MX" sz="1800" spc="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559008"/>
                  </a:ext>
                </a:extLst>
              </a:tr>
              <a:tr h="6012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300" dirty="0"/>
                        <a:t>5. </a:t>
                      </a:r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Implementar politicas de transparencia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spc="300" dirty="0">
                          <a:effectLst/>
                        </a:rPr>
                        <a:t> </a:t>
                      </a:r>
                      <a:endParaRPr lang="es-MX" sz="800" spc="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300" dirty="0"/>
                        <a:t>6. </a:t>
                      </a:r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Desarrollar nuevos contratos sociales</a:t>
                      </a:r>
                      <a:r>
                        <a:rPr lang="es-MX" spc="300" dirty="0">
                          <a:effectLst/>
                        </a:rPr>
                        <a:t> </a:t>
                      </a:r>
                      <a:endParaRPr lang="es-MX" sz="1800" spc="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595303"/>
                  </a:ext>
                </a:extLst>
              </a:tr>
              <a:tr h="430278">
                <a:tc gridSpan="2">
                  <a:txBody>
                    <a:bodyPr/>
                    <a:lstStyle/>
                    <a:p>
                      <a:pPr algn="ctr"/>
                      <a:r>
                        <a:rPr lang="es-MX" sz="1800" spc="300" dirty="0"/>
                        <a:t>7. Impartir </a:t>
                      </a:r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inteligencia, ventaja y estrategia sinérgicas competitivas en las escuelas de negocios y </a:t>
                      </a:r>
                      <a:r>
                        <a:rPr lang="es-MX" sz="1800" kern="1200" spc="3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diplomacia</a:t>
                      </a:r>
                      <a:r>
                        <a:rPr lang="es-MX" spc="300">
                          <a:effectLst/>
                        </a:rPr>
                        <a:t> </a:t>
                      </a:r>
                    </a:p>
                    <a:p>
                      <a:pPr algn="ctr"/>
                      <a:r>
                        <a:rPr lang="es-MX" sz="1800" spc="300"/>
                        <a:t> </a:t>
                      </a:r>
                      <a:endParaRPr lang="es-MX" sz="1800" spc="3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1400580"/>
                  </a:ext>
                </a:extLst>
              </a:tr>
              <a:tr h="430278">
                <a:tc gridSpan="2">
                  <a:txBody>
                    <a:bodyPr/>
                    <a:lstStyle/>
                    <a:p>
                      <a:pPr algn="ctr"/>
                      <a:r>
                        <a:rPr lang="es-MX" sz="1800" spc="300" dirty="0"/>
                        <a:t>13. </a:t>
                      </a:r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Disuadir o prevenir la ciberguerra y la guerra de la información mediante un sistema de anticipación del sector privado con intervención pública,</a:t>
                      </a:r>
                      <a:r>
                        <a:rPr lang="es-MX" spc="300" dirty="0">
                          <a:effectLst/>
                        </a:rPr>
                        <a:t> </a:t>
                      </a:r>
                      <a:endParaRPr lang="es-MX" sz="1800" spc="3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3896697"/>
                  </a:ext>
                </a:extLst>
              </a:tr>
            </a:tbl>
          </a:graphicData>
        </a:graphic>
      </p:graphicFrame>
      <p:sp>
        <p:nvSpPr>
          <p:cNvPr id="19" name="CuadroTexto 18">
            <a:extLst>
              <a:ext uri="{FF2B5EF4-FFF2-40B4-BE49-F238E27FC236}">
                <a16:creationId xmlns:a16="http://schemas.microsoft.com/office/drawing/2014/main" id="{FC0935C8-3762-802B-C113-121379AA3824}"/>
              </a:ext>
            </a:extLst>
          </p:cNvPr>
          <p:cNvSpPr txBox="1"/>
          <p:nvPr/>
        </p:nvSpPr>
        <p:spPr>
          <a:xfrm>
            <a:off x="4515162" y="2008271"/>
            <a:ext cx="283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spc="600" dirty="0"/>
              <a:t>Acciones   (18)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9C87196-7CE4-9D52-0A6A-2842EAC004CF}"/>
              </a:ext>
            </a:extLst>
          </p:cNvPr>
          <p:cNvSpPr txBox="1"/>
          <p:nvPr/>
        </p:nvSpPr>
        <p:spPr>
          <a:xfrm>
            <a:off x="5136444" y="338667"/>
            <a:ext cx="15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b="1" spc="600" dirty="0"/>
              <a:t>RETO 15</a:t>
            </a:r>
            <a:endParaRPr lang="es-MX" dirty="0"/>
          </a:p>
        </p:txBody>
      </p:sp>
      <p:pic>
        <p:nvPicPr>
          <p:cNvPr id="3" name="Picture 15" descr="MP-Logo">
            <a:extLst>
              <a:ext uri="{FF2B5EF4-FFF2-40B4-BE49-F238E27FC236}">
                <a16:creationId xmlns:a16="http://schemas.microsoft.com/office/drawing/2014/main" id="{6FB0A573-C28E-F1F4-C22C-4F4D3E43F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496" y="0"/>
            <a:ext cx="1515774" cy="1329260"/>
          </a:xfrm>
          <a:prstGeom prst="rect">
            <a:avLst/>
          </a:prstGeom>
          <a:noFill/>
        </p:spPr>
      </p:pic>
      <p:pic>
        <p:nvPicPr>
          <p:cNvPr id="8" name="Imagen 7" descr="logo fondo transparente.png">
            <a:extLst>
              <a:ext uri="{FF2B5EF4-FFF2-40B4-BE49-F238E27FC236}">
                <a16:creationId xmlns:a16="http://schemas.microsoft.com/office/drawing/2014/main" id="{69C55C78-A4ED-2FF9-553C-76CD974FA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206" y="143044"/>
            <a:ext cx="1116909" cy="69559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C45F5F5-2300-0506-3B12-50F4B62F96C2}"/>
              </a:ext>
            </a:extLst>
          </p:cNvPr>
          <p:cNvSpPr txBox="1"/>
          <p:nvPr/>
        </p:nvSpPr>
        <p:spPr>
          <a:xfrm>
            <a:off x="914885" y="1223111"/>
            <a:ext cx="10920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sz="1800" spc="300" dirty="0">
                <a:effectLst/>
                <a:ea typeface="Aptos" panose="020B0004020202020204" pitchFamily="34" charset="0"/>
              </a:rPr>
              <a:t>Las cuestiones éticas deben ser fundamentales tanto en la enseñanza como </a:t>
            </a:r>
          </a:p>
          <a:p>
            <a:pPr algn="ctr"/>
            <a:r>
              <a:rPr lang="es-MX" sz="1800" spc="300" dirty="0">
                <a:effectLst/>
                <a:ea typeface="Aptos" panose="020B0004020202020204" pitchFamily="34" charset="0"/>
              </a:rPr>
              <a:t>en la práctica de las tecnologías actuales y emergentes</a:t>
            </a:r>
            <a:r>
              <a:rPr lang="es-MX" spc="300" dirty="0">
                <a:effectLst/>
              </a:rPr>
              <a:t> </a:t>
            </a:r>
            <a:endParaRPr lang="es-MX" spc="300" dirty="0"/>
          </a:p>
        </p:txBody>
      </p:sp>
    </p:spTree>
    <p:extLst>
      <p:ext uri="{BB962C8B-B14F-4D97-AF65-F5344CB8AC3E}">
        <p14:creationId xmlns:p14="http://schemas.microsoft.com/office/powerpoint/2010/main" val="21677186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7AEB0D-D34C-6A5F-4455-90647C8F1A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64" r="138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0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0B0A3EC-E8C2-7DB3-E2BD-E6328124E8A6}"/>
              </a:ext>
            </a:extLst>
          </p:cNvPr>
          <p:cNvSpPr txBox="1"/>
          <p:nvPr/>
        </p:nvSpPr>
        <p:spPr>
          <a:xfrm>
            <a:off x="5297762" y="2706624"/>
            <a:ext cx="6251110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spc="600" dirty="0"/>
              <a:t>SECCIÓN 2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spc="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spc="600" dirty="0"/>
              <a:t>ÍNDICE DEL ESTADO DEL FUTURO 2035</a:t>
            </a:r>
          </a:p>
        </p:txBody>
      </p:sp>
    </p:spTree>
    <p:extLst>
      <p:ext uri="{BB962C8B-B14F-4D97-AF65-F5344CB8AC3E}">
        <p14:creationId xmlns:p14="http://schemas.microsoft.com/office/powerpoint/2010/main" val="18015498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Fig-2_1.jpg">
            <a:extLst>
              <a:ext uri="{FF2B5EF4-FFF2-40B4-BE49-F238E27FC236}">
                <a16:creationId xmlns:a16="http://schemas.microsoft.com/office/drawing/2014/main" id="{8EB3D90D-B9BA-E70F-D9BD-BC10F786A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149" y="1202135"/>
            <a:ext cx="7548308" cy="4679951"/>
          </a:xfrm>
          <a:prstGeom prst="rect">
            <a:avLst/>
          </a:prstGeom>
          <a:noFill/>
        </p:spPr>
      </p:pic>
      <p:pic>
        <p:nvPicPr>
          <p:cNvPr id="7" name="Imagen 6" descr="logo fondo transparente.png">
            <a:extLst>
              <a:ext uri="{FF2B5EF4-FFF2-40B4-BE49-F238E27FC236}">
                <a16:creationId xmlns:a16="http://schemas.microsoft.com/office/drawing/2014/main" id="{D5C47B3F-0BC4-F557-7C22-7E7964CA7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55" y="5949804"/>
            <a:ext cx="1116909" cy="695590"/>
          </a:xfrm>
          <a:prstGeom prst="rect">
            <a:avLst/>
          </a:prstGeom>
        </p:spPr>
      </p:pic>
      <p:pic>
        <p:nvPicPr>
          <p:cNvPr id="8" name="Picture 15" descr="MP-Logo">
            <a:extLst>
              <a:ext uri="{FF2B5EF4-FFF2-40B4-BE49-F238E27FC236}">
                <a16:creationId xmlns:a16="http://schemas.microsoft.com/office/drawing/2014/main" id="{067C0A05-89D7-3F09-78E1-260E0A0DF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84041" y="5288600"/>
            <a:ext cx="1507959" cy="1322407"/>
          </a:xfrm>
          <a:prstGeom prst="rect">
            <a:avLst/>
          </a:prstGeom>
          <a:noFill/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8E34144-1CB5-71C5-3495-6CDD4FAC9CE7}"/>
              </a:ext>
            </a:extLst>
          </p:cNvPr>
          <p:cNvSpPr txBox="1"/>
          <p:nvPr/>
        </p:nvSpPr>
        <p:spPr>
          <a:xfrm>
            <a:off x="2079812" y="560401"/>
            <a:ext cx="8068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spc="600" dirty="0">
                <a:solidFill>
                  <a:srgbClr val="FF0000"/>
                </a:solidFill>
              </a:rPr>
              <a:t>ÍNDICE DEL ESTADO DEL FUTURO 2035</a:t>
            </a:r>
          </a:p>
        </p:txBody>
      </p:sp>
    </p:spTree>
    <p:extLst>
      <p:ext uri="{BB962C8B-B14F-4D97-AF65-F5344CB8AC3E}">
        <p14:creationId xmlns:p14="http://schemas.microsoft.com/office/powerpoint/2010/main" val="41681117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635FB83-9CE8-0264-0EA7-12EC85D6AA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15" descr="MP-Logo">
            <a:extLst>
              <a:ext uri="{FF2B5EF4-FFF2-40B4-BE49-F238E27FC236}">
                <a16:creationId xmlns:a16="http://schemas.microsoft.com/office/drawing/2014/main" id="{7681A652-F171-E4C4-5643-086C5A708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94094" y="1"/>
            <a:ext cx="1267600" cy="1111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04146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AGI.jpg">
            <a:extLst>
              <a:ext uri="{FF2B5EF4-FFF2-40B4-BE49-F238E27FC236}">
                <a16:creationId xmlns:a16="http://schemas.microsoft.com/office/drawing/2014/main" id="{42B35405-4E2C-5DD8-ED93-CC73024CF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DA7250A-8894-9096-ED79-38847D45534C}"/>
              </a:ext>
            </a:extLst>
          </p:cNvPr>
          <p:cNvSpPr txBox="1"/>
          <p:nvPr/>
        </p:nvSpPr>
        <p:spPr>
          <a:xfrm>
            <a:off x="6387532" y="4041422"/>
            <a:ext cx="5505814" cy="16904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kern="1200" spc="6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</a:t>
            </a:r>
            <a:endParaRPr lang="en-US" sz="3100" b="1" kern="1200" spc="6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kern="1200" spc="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GOBERNANZA GLOBAL </a:t>
            </a:r>
            <a:r>
              <a:rPr lang="en-US" sz="3100" b="1" spc="600" dirty="0">
                <a:latin typeface="+mj-lt"/>
                <a:ea typeface="+mj-ea"/>
                <a:cs typeface="+mj-cs"/>
              </a:rPr>
              <a:t>para</a:t>
            </a:r>
            <a:r>
              <a:rPr lang="en-US" sz="3100" b="1" kern="1200" spc="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la  TRANSICIÓN a la IAG</a:t>
            </a:r>
            <a:endParaRPr lang="en-US" sz="3100" kern="1200" spc="6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15" descr="MP-Logo">
            <a:extLst>
              <a:ext uri="{FF2B5EF4-FFF2-40B4-BE49-F238E27FC236}">
                <a16:creationId xmlns:a16="http://schemas.microsoft.com/office/drawing/2014/main" id="{D8538E6D-6776-8CAB-31F1-4ACFB2A5B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39140" y="325684"/>
            <a:ext cx="3389401" cy="2895594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</p:spPr>
      </p:pic>
      <p:pic>
        <p:nvPicPr>
          <p:cNvPr id="9" name="Imagen 8" descr="logo fondo transparente.png">
            <a:extLst>
              <a:ext uri="{FF2B5EF4-FFF2-40B4-BE49-F238E27FC236}">
                <a16:creationId xmlns:a16="http://schemas.microsoft.com/office/drawing/2014/main" id="{B6E397E0-8A88-B3FC-0796-FF9285BF09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674" y="6021937"/>
            <a:ext cx="1116909" cy="6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2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92AD7C4-773A-B437-DBE6-54EEEC077D14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spc="600" dirty="0"/>
              <a:t>SECCIÓN 1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b="1" spc="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spc="600" dirty="0"/>
              <a:t>15 RETOS GLOBALES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578023D-6B45-C874-BB1B-33D5F85ADD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900513"/>
            <a:ext cx="6903720" cy="5056974"/>
          </a:xfrm>
          <a:prstGeom prst="rect">
            <a:avLst/>
          </a:prstGeom>
        </p:spPr>
      </p:pic>
      <p:pic>
        <p:nvPicPr>
          <p:cNvPr id="8" name="Imagen 7" descr="logo fondo transparente.png">
            <a:extLst>
              <a:ext uri="{FF2B5EF4-FFF2-40B4-BE49-F238E27FC236}">
                <a16:creationId xmlns:a16="http://schemas.microsoft.com/office/drawing/2014/main" id="{CF7F26ED-C690-5784-BF7A-1D7308876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987" y="5945354"/>
            <a:ext cx="1116909" cy="695590"/>
          </a:xfrm>
          <a:prstGeom prst="rect">
            <a:avLst/>
          </a:prstGeom>
        </p:spPr>
      </p:pic>
      <p:pic>
        <p:nvPicPr>
          <p:cNvPr id="10" name="Picture 15" descr="MP-Logo">
            <a:extLst>
              <a:ext uri="{FF2B5EF4-FFF2-40B4-BE49-F238E27FC236}">
                <a16:creationId xmlns:a16="http://schemas.microsoft.com/office/drawing/2014/main" id="{C051BC6F-3E8F-1403-E066-E53FDBD95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2500" y="507885"/>
            <a:ext cx="1878904" cy="16477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94431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67AAC87-76BD-E9BB-81A5-0C77583496F0}"/>
              </a:ext>
            </a:extLst>
          </p:cNvPr>
          <p:cNvSpPr txBox="1"/>
          <p:nvPr/>
        </p:nvSpPr>
        <p:spPr>
          <a:xfrm>
            <a:off x="1083732" y="492667"/>
            <a:ext cx="10239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ore-KR" sz="2800" b="1" spc="600" dirty="0">
                <a:ea typeface="Tahoma" pitchFamily="34" charset="0"/>
                <a:cs typeface="Arial" pitchFamily="34" charset="0"/>
              </a:rPr>
              <a:t>TRES FORMAS DE INTELIGENCIA ARTIFICIAL</a:t>
            </a:r>
            <a:endParaRPr lang="en-US" altLang="ko-Kore-KR" sz="2800" b="1" spc="600" dirty="0"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B29012D-AE35-3157-BFBB-21DEDE556D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" r="2802" b="1295"/>
          <a:stretch/>
        </p:blipFill>
        <p:spPr bwMode="auto">
          <a:xfrm>
            <a:off x="361222" y="1722830"/>
            <a:ext cx="5361094" cy="3726209"/>
          </a:xfrm>
          <a:prstGeom prst="rect">
            <a:avLst/>
          </a:prstGeom>
          <a:noFill/>
          <a:ln>
            <a:noFill/>
          </a:ln>
          <a:effectLst>
            <a:outerShdw blurRad="314387" dist="234863" dir="8100000" algn="tr" rotWithShape="0">
              <a:prstClr val="black">
                <a:alpha val="32644"/>
              </a:prstClr>
            </a:outerShdw>
          </a:effectLst>
          <a:scene3d>
            <a:camera prst="isometricOffAxis1Right"/>
            <a:lightRig rig="threePt" dir="t"/>
          </a:scene3d>
          <a:sp3d extrusionH="31750">
            <a:bevelT w="152400" h="165100"/>
            <a:bevelB h="1524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6D735B2-FA85-7A30-87BC-5908159CFB30}"/>
              </a:ext>
            </a:extLst>
          </p:cNvPr>
          <p:cNvSpPr txBox="1"/>
          <p:nvPr/>
        </p:nvSpPr>
        <p:spPr>
          <a:xfrm>
            <a:off x="6015933" y="1495150"/>
            <a:ext cx="6093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altLang="ko-Kore-KR" sz="2000" b="1" spc="300" dirty="0">
                <a:effectLst/>
                <a:ea typeface="Tahoma" pitchFamily="34" charset="0"/>
                <a:cs typeface="Arial" pitchFamily="34" charset="0"/>
              </a:rPr>
              <a:t>INTELIGENCIA ARTIFICIAL </a:t>
            </a:r>
            <a:r>
              <a:rPr lang="en-US" altLang="ko-Kore-KR" sz="2000" b="1" spc="300" dirty="0">
                <a:solidFill>
                  <a:srgbClr val="FF0000"/>
                </a:solidFill>
                <a:effectLst/>
                <a:ea typeface="Tahoma" pitchFamily="34" charset="0"/>
                <a:cs typeface="Arial" pitchFamily="34" charset="0"/>
              </a:rPr>
              <a:t>ESTRECHA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C151192D-D43C-E6E0-58D8-9A4201B9239F}"/>
              </a:ext>
            </a:extLst>
          </p:cNvPr>
          <p:cNvSpPr txBox="1"/>
          <p:nvPr/>
        </p:nvSpPr>
        <p:spPr>
          <a:xfrm>
            <a:off x="6074572" y="2007959"/>
            <a:ext cx="5976633" cy="126299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1600" spc="300" dirty="0">
                <a:solidFill>
                  <a:srgbClr val="FF0000"/>
                </a:solidFill>
              </a:rPr>
              <a:t>ONU</a:t>
            </a:r>
          </a:p>
          <a:p>
            <a:pPr algn="ctr"/>
            <a:r>
              <a:rPr lang="en-US" sz="1600" spc="300" dirty="0" err="1">
                <a:solidFill>
                  <a:srgbClr val="FF0000"/>
                </a:solidFill>
              </a:rPr>
              <a:t>Convención</a:t>
            </a:r>
            <a:r>
              <a:rPr lang="en-US" sz="1600" spc="300" dirty="0">
                <a:solidFill>
                  <a:srgbClr val="FF0000"/>
                </a:solidFill>
              </a:rPr>
              <a:t> </a:t>
            </a:r>
            <a:r>
              <a:rPr lang="en-US" sz="1600" spc="300" dirty="0" err="1">
                <a:solidFill>
                  <a:srgbClr val="FF0000"/>
                </a:solidFill>
              </a:rPr>
              <a:t>sobre</a:t>
            </a:r>
            <a:r>
              <a:rPr lang="en-US" sz="1600" spc="300" dirty="0">
                <a:solidFill>
                  <a:srgbClr val="FF0000"/>
                </a:solidFill>
              </a:rPr>
              <a:t> </a:t>
            </a:r>
            <a:r>
              <a:rPr lang="en-US" sz="1600" spc="300" dirty="0" err="1">
                <a:solidFill>
                  <a:srgbClr val="FF0000"/>
                </a:solidFill>
              </a:rPr>
              <a:t>Inteligencia</a:t>
            </a:r>
            <a:r>
              <a:rPr lang="en-US" sz="1600" spc="300" dirty="0">
                <a:solidFill>
                  <a:srgbClr val="FF0000"/>
                </a:solidFill>
              </a:rPr>
              <a:t> Artificial General y la Agencia para </a:t>
            </a:r>
            <a:r>
              <a:rPr lang="en-US" sz="1600" spc="300" dirty="0" err="1">
                <a:solidFill>
                  <a:srgbClr val="FF0000"/>
                </a:solidFill>
              </a:rPr>
              <a:t>hacer</a:t>
            </a:r>
            <a:r>
              <a:rPr lang="en-US" sz="1600" spc="300" dirty="0">
                <a:solidFill>
                  <a:srgbClr val="FF0000"/>
                </a:solidFill>
              </a:rPr>
              <a:t> </a:t>
            </a:r>
            <a:r>
              <a:rPr lang="en-US" sz="1600" spc="300" dirty="0" err="1">
                <a:solidFill>
                  <a:srgbClr val="FF0000"/>
                </a:solidFill>
              </a:rPr>
              <a:t>cumplir</a:t>
            </a:r>
            <a:r>
              <a:rPr lang="en-US" sz="1600" spc="300" dirty="0">
                <a:solidFill>
                  <a:srgbClr val="FF0000"/>
                </a:solidFill>
              </a:rPr>
              <a:t> las </a:t>
            </a:r>
            <a:r>
              <a:rPr lang="en-US" sz="1600" spc="300" dirty="0" err="1">
                <a:solidFill>
                  <a:srgbClr val="FF0000"/>
                </a:solidFill>
              </a:rPr>
              <a:t>condiciones</a:t>
            </a:r>
            <a:r>
              <a:rPr lang="en-US" sz="1600" spc="300" dirty="0">
                <a:solidFill>
                  <a:srgbClr val="FF0000"/>
                </a:solidFill>
              </a:rPr>
              <a:t> </a:t>
            </a:r>
            <a:r>
              <a:rPr lang="en-US" sz="1600" spc="300" dirty="0" err="1">
                <a:solidFill>
                  <a:srgbClr val="FF0000"/>
                </a:solidFill>
              </a:rPr>
              <a:t>iniciales</a:t>
            </a:r>
            <a:r>
              <a:rPr lang="en-US" sz="1600" spc="300" dirty="0">
                <a:solidFill>
                  <a:srgbClr val="FF0000"/>
                </a:solidFill>
              </a:rPr>
              <a:t>, las </a:t>
            </a:r>
            <a:r>
              <a:rPr lang="en-US" sz="1600" spc="300" dirty="0" err="1">
                <a:solidFill>
                  <a:srgbClr val="FF0000"/>
                </a:solidFill>
              </a:rPr>
              <a:t>normas</a:t>
            </a:r>
            <a:r>
              <a:rPr lang="en-US" sz="1600" spc="300" dirty="0">
                <a:solidFill>
                  <a:srgbClr val="FF0000"/>
                </a:solidFill>
              </a:rPr>
              <a:t> y las barreras de </a:t>
            </a:r>
            <a:r>
              <a:rPr lang="en-US" sz="1600" spc="300" dirty="0" err="1">
                <a:solidFill>
                  <a:srgbClr val="FF0000"/>
                </a:solidFill>
              </a:rPr>
              <a:t>seguridad</a:t>
            </a:r>
            <a:endParaRPr lang="en-US" sz="1600" spc="300" dirty="0">
              <a:solidFill>
                <a:srgbClr val="FF000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69558E9-853C-E006-9BCD-8EC22BF4EE16}"/>
              </a:ext>
            </a:extLst>
          </p:cNvPr>
          <p:cNvSpPr txBox="1"/>
          <p:nvPr/>
        </p:nvSpPr>
        <p:spPr>
          <a:xfrm>
            <a:off x="6049998" y="3587047"/>
            <a:ext cx="6142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s-MX" sz="2400" dirty="0"/>
              <a:t> </a:t>
            </a:r>
            <a:r>
              <a:rPr lang="es-MX" sz="2000" b="1" spc="300" dirty="0"/>
              <a:t>INTELIGENCIA ARTIFICIAL </a:t>
            </a:r>
            <a:r>
              <a:rPr lang="en-US" altLang="ko-Kore-KR" sz="2000" b="1" spc="300" dirty="0">
                <a:solidFill>
                  <a:srgbClr val="FF0000"/>
                </a:solidFill>
                <a:effectLst/>
                <a:ea typeface="Tahoma" pitchFamily="34" charset="0"/>
                <a:cs typeface="Arial" pitchFamily="34" charset="0"/>
              </a:rPr>
              <a:t>GENERAL</a:t>
            </a:r>
            <a:r>
              <a:rPr lang="es-MX" sz="2000" b="1" spc="300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20E22DE-67C7-847D-1719-4BE5E907577E}"/>
              </a:ext>
            </a:extLst>
          </p:cNvPr>
          <p:cNvSpPr txBox="1"/>
          <p:nvPr/>
        </p:nvSpPr>
        <p:spPr>
          <a:xfrm>
            <a:off x="6015933" y="420367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Impacto </a:t>
            </a:r>
            <a:r>
              <a:rPr lang="en-US" sz="1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gigantesco</a:t>
            </a:r>
            <a:r>
              <a:rPr lang="en-US" sz="1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US" sz="1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trabajo</a:t>
            </a:r>
            <a:r>
              <a:rPr lang="en-US" sz="1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</a:t>
            </a:r>
            <a:r>
              <a:rPr lang="en-US" sz="1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US" sz="1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 </a:t>
            </a:r>
            <a:r>
              <a:rPr lang="en-US" sz="1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conocemos</a:t>
            </a:r>
            <a:endParaRPr lang="en-US" sz="1600" spc="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C123F4B-2577-6082-CA8A-6A2798C38355}"/>
              </a:ext>
            </a:extLst>
          </p:cNvPr>
          <p:cNvSpPr txBox="1"/>
          <p:nvPr/>
        </p:nvSpPr>
        <p:spPr>
          <a:xfrm>
            <a:off x="6333067" y="5204178"/>
            <a:ext cx="5451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altLang="ko-Kore-KR" sz="2000" b="1" spc="300" dirty="0">
                <a:solidFill>
                  <a:srgbClr val="FF0000"/>
                </a:solidFill>
                <a:effectLst/>
                <a:ea typeface="Tahoma" pitchFamily="34" charset="0"/>
                <a:cs typeface="Arial" pitchFamily="34" charset="0"/>
              </a:rPr>
              <a:t>SUPER </a:t>
            </a:r>
            <a:r>
              <a:rPr lang="es-MX" sz="2000" b="1" spc="300" dirty="0"/>
              <a:t>INTELIGENCIA ARTIFICIAL</a:t>
            </a:r>
          </a:p>
        </p:txBody>
      </p:sp>
      <p:pic>
        <p:nvPicPr>
          <p:cNvPr id="15" name="Picture 15" descr="MP-Logo">
            <a:extLst>
              <a:ext uri="{FF2B5EF4-FFF2-40B4-BE49-F238E27FC236}">
                <a16:creationId xmlns:a16="http://schemas.microsoft.com/office/drawing/2014/main" id="{3F9CFFEE-7873-1157-1984-36AB35624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145" y="5204178"/>
            <a:ext cx="1647853" cy="1445087"/>
          </a:xfrm>
          <a:prstGeom prst="rect">
            <a:avLst/>
          </a:prstGeom>
          <a:noFill/>
        </p:spPr>
      </p:pic>
      <p:pic>
        <p:nvPicPr>
          <p:cNvPr id="16" name="Imagen 15" descr="logo fondo transparente.png">
            <a:extLst>
              <a:ext uri="{FF2B5EF4-FFF2-40B4-BE49-F238E27FC236}">
                <a16:creationId xmlns:a16="http://schemas.microsoft.com/office/drawing/2014/main" id="{CCEE32B0-2182-4632-8FD5-92EBA2FB1A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674" y="6021937"/>
            <a:ext cx="1116909" cy="6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435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0424F2E-4524-2E1C-F7F0-182579C53622}"/>
              </a:ext>
            </a:extLst>
          </p:cNvPr>
          <p:cNvSpPr txBox="1"/>
          <p:nvPr/>
        </p:nvSpPr>
        <p:spPr>
          <a:xfrm>
            <a:off x="628881" y="1329788"/>
            <a:ext cx="5005213" cy="4270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kern="1200" spc="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ESTUDIO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kern="1200" spc="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REQUERIMIENTOS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kern="1200" spc="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GOBERNANZA GLOBAL de la  TRANSICIÓN a la IAG</a:t>
            </a:r>
            <a:endParaRPr lang="en-US" sz="3500" kern="1200" spc="6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BD57E58-92C9-5B38-08E9-1650C2C52727}"/>
              </a:ext>
            </a:extLst>
          </p:cNvPr>
          <p:cNvSpPr txBox="1"/>
          <p:nvPr/>
        </p:nvSpPr>
        <p:spPr>
          <a:xfrm>
            <a:off x="6297233" y="518400"/>
            <a:ext cx="4771607" cy="58379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spc="600" dirty="0">
                <a:solidFill>
                  <a:schemeClr val="tx1">
                    <a:alpha val="80000"/>
                  </a:schemeClr>
                </a:solidFill>
              </a:rPr>
              <a:t>2 </a:t>
            </a:r>
            <a:r>
              <a:rPr lang="en-US" sz="3200" b="1" spc="600" dirty="0" err="1">
                <a:solidFill>
                  <a:schemeClr val="tx1">
                    <a:alpha val="80000"/>
                  </a:schemeClr>
                </a:solidFill>
              </a:rPr>
              <a:t>Fases</a:t>
            </a:r>
            <a:endParaRPr lang="en-US" sz="3200" b="1" spc="600" dirty="0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7" name="Imagen 6" descr="logo fondo transparente.png">
            <a:extLst>
              <a:ext uri="{FF2B5EF4-FFF2-40B4-BE49-F238E27FC236}">
                <a16:creationId xmlns:a16="http://schemas.microsoft.com/office/drawing/2014/main" id="{4641408F-4750-37FE-4B5C-79D481D615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9" y="5934646"/>
            <a:ext cx="1116909" cy="695590"/>
          </a:xfrm>
          <a:prstGeom prst="rect">
            <a:avLst/>
          </a:prstGeom>
        </p:spPr>
      </p:pic>
      <p:pic>
        <p:nvPicPr>
          <p:cNvPr id="8" name="Picture 15" descr="MP-Logo">
            <a:extLst>
              <a:ext uri="{FF2B5EF4-FFF2-40B4-BE49-F238E27FC236}">
                <a16:creationId xmlns:a16="http://schemas.microsoft.com/office/drawing/2014/main" id="{13ACFC46-B181-EA46-8552-07B381993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4041" y="8878"/>
            <a:ext cx="1507959" cy="13224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85834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8EBD846E-E7FD-AEB0-858C-0F705DB85A91}"/>
              </a:ext>
            </a:extLst>
          </p:cNvPr>
          <p:cNvSpPr txBox="1"/>
          <p:nvPr/>
        </p:nvSpPr>
        <p:spPr>
          <a:xfrm>
            <a:off x="5541263" y="457200"/>
            <a:ext cx="6007608" cy="1929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spc="600"/>
              <a:t>FASE 1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spc="600"/>
              <a:t> </a:t>
            </a:r>
          </a:p>
          <a:p>
            <a:pPr marL="538163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spc="600"/>
              <a:t> 55 líderes de IAG </a:t>
            </a:r>
            <a:r>
              <a:rPr lang="en-US" sz="2200" spc="600"/>
              <a:t>responden  22 preguntas</a:t>
            </a:r>
          </a:p>
        </p:txBody>
      </p:sp>
      <p:pic>
        <p:nvPicPr>
          <p:cNvPr id="9" name="Picture 15" descr="MP-Logo">
            <a:extLst>
              <a:ext uri="{FF2B5EF4-FFF2-40B4-BE49-F238E27FC236}">
                <a16:creationId xmlns:a16="http://schemas.microsoft.com/office/drawing/2014/main" id="{683DF956-0D1E-AC10-67DD-31B23B955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9969" y="2569464"/>
            <a:ext cx="4200861" cy="3678936"/>
          </a:xfrm>
          <a:prstGeom prst="rect">
            <a:avLst/>
          </a:prstGeom>
          <a:noFill/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3E9C25AC-0564-9929-956F-A5B70DB24402}"/>
              </a:ext>
            </a:extLst>
          </p:cNvPr>
          <p:cNvGraphicFramePr>
            <a:graphicFrameLocks noGrp="1"/>
          </p:cNvGraphicFramePr>
          <p:nvPr/>
        </p:nvGraphicFramePr>
        <p:xfrm>
          <a:off x="6254496" y="2700669"/>
          <a:ext cx="5468113" cy="36377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67805">
                  <a:extLst>
                    <a:ext uri="{9D8B030D-6E8A-4147-A177-3AD203B41FA5}">
                      <a16:colId xmlns:a16="http://schemas.microsoft.com/office/drawing/2014/main" val="4117220113"/>
                    </a:ext>
                  </a:extLst>
                </a:gridCol>
                <a:gridCol w="1400308">
                  <a:extLst>
                    <a:ext uri="{9D8B030D-6E8A-4147-A177-3AD203B41FA5}">
                      <a16:colId xmlns:a16="http://schemas.microsoft.com/office/drawing/2014/main" val="1203587558"/>
                    </a:ext>
                  </a:extLst>
                </a:gridCol>
              </a:tblGrid>
              <a:tr h="57158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s-MX" sz="1800" b="1">
                          <a:solidFill>
                            <a:schemeClr val="tx1"/>
                          </a:solidFill>
                        </a:rPr>
                        <a:t>Temas</a:t>
                      </a:r>
                    </a:p>
                  </a:txBody>
                  <a:tcPr marL="69185" marR="69185" marT="34593" marB="34593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</a:pPr>
                      <a:r>
                        <a:rPr lang="es-MX" sz="1800" b="1">
                          <a:solidFill>
                            <a:schemeClr val="tx1"/>
                          </a:solidFill>
                        </a:rPr>
                        <a:t>Preguntas</a:t>
                      </a:r>
                    </a:p>
                  </a:txBody>
                  <a:tcPr marL="69185" marR="69185" marT="34593" marB="34593"/>
                </a:tc>
                <a:extLst>
                  <a:ext uri="{0D108BD9-81ED-4DB2-BD59-A6C34878D82A}">
                    <a16:rowId xmlns:a16="http://schemas.microsoft.com/office/drawing/2014/main" val="3982089661"/>
                  </a:ext>
                </a:extLst>
              </a:tr>
              <a:tr h="57158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s-MX" sz="1800">
                          <a:solidFill>
                            <a:schemeClr val="tx1"/>
                          </a:solidFill>
                        </a:rPr>
                        <a:t>1. Origen o auto-emergencia</a:t>
                      </a:r>
                    </a:p>
                  </a:txBody>
                  <a:tcPr marL="69185" marR="69185" marT="34593" marB="34593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</a:pPr>
                      <a:r>
                        <a:rPr lang="es-MX" sz="180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69185" marR="69185" marT="34593" marB="34593"/>
                </a:tc>
                <a:extLst>
                  <a:ext uri="{0D108BD9-81ED-4DB2-BD59-A6C34878D82A}">
                    <a16:rowId xmlns:a16="http://schemas.microsoft.com/office/drawing/2014/main" val="57187898"/>
                  </a:ext>
                </a:extLst>
              </a:tr>
              <a:tr h="113020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s-MX" sz="1800">
                          <a:solidFill>
                            <a:schemeClr val="tx1"/>
                          </a:solidFill>
                        </a:rPr>
                        <a:t>2. Alineación de valores, moralidad y valores </a:t>
                      </a:r>
                    </a:p>
                  </a:txBody>
                  <a:tcPr marL="69185" marR="69185" marT="34593" marB="34593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</a:pPr>
                      <a:r>
                        <a:rPr lang="es-MX" sz="180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69185" marR="69185" marT="34593" marB="34593"/>
                </a:tc>
                <a:extLst>
                  <a:ext uri="{0D108BD9-81ED-4DB2-BD59-A6C34878D82A}">
                    <a16:rowId xmlns:a16="http://schemas.microsoft.com/office/drawing/2014/main" val="1150342399"/>
                  </a:ext>
                </a:extLst>
              </a:tr>
              <a:tr h="57158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s-MX" sz="1800">
                          <a:solidFill>
                            <a:schemeClr val="tx1"/>
                          </a:solidFill>
                        </a:rPr>
                        <a:t>3. Gobernanza y regulaciones</a:t>
                      </a:r>
                    </a:p>
                  </a:txBody>
                  <a:tcPr marL="69185" marR="69185" marT="34593" marB="34593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</a:pPr>
                      <a:r>
                        <a:rPr lang="es-MX" sz="180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69185" marR="69185" marT="34593" marB="34593"/>
                </a:tc>
                <a:extLst>
                  <a:ext uri="{0D108BD9-81ED-4DB2-BD59-A6C34878D82A}">
                    <a16:rowId xmlns:a16="http://schemas.microsoft.com/office/drawing/2014/main" val="3173934730"/>
                  </a:ext>
                </a:extLst>
              </a:tr>
              <a:tr h="57158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s-MX" sz="1800">
                          <a:solidFill>
                            <a:schemeClr val="tx1"/>
                          </a:solidFill>
                        </a:rPr>
                        <a:t>4. Control 3</a:t>
                      </a:r>
                    </a:p>
                  </a:txBody>
                  <a:tcPr marL="69185" marR="69185" marT="34593" marB="34593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</a:pPr>
                      <a:r>
                        <a:rPr lang="es-MX" sz="180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69185" marR="69185" marT="34593" marB="34593"/>
                </a:tc>
                <a:extLst>
                  <a:ext uri="{0D108BD9-81ED-4DB2-BD59-A6C34878D82A}">
                    <a16:rowId xmlns:a16="http://schemas.microsoft.com/office/drawing/2014/main" val="2127028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08418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2F4B686D-482A-F974-7AFA-E3EC092052CB}"/>
              </a:ext>
            </a:extLst>
          </p:cNvPr>
          <p:cNvSpPr txBox="1"/>
          <p:nvPr/>
        </p:nvSpPr>
        <p:spPr>
          <a:xfrm>
            <a:off x="630936" y="4440365"/>
            <a:ext cx="4245864" cy="1722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spc="600">
                <a:latin typeface="+mj-lt"/>
                <a:ea typeface="+mj-ea"/>
                <a:cs typeface="+mj-cs"/>
              </a:rPr>
              <a:t>FASE 2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spc="600">
                <a:latin typeface="+mj-lt"/>
                <a:ea typeface="+mj-ea"/>
                <a:cs typeface="+mj-cs"/>
              </a:rPr>
              <a:t>REAL TIME DELPHI</a:t>
            </a:r>
          </a:p>
        </p:txBody>
      </p:sp>
      <p:pic>
        <p:nvPicPr>
          <p:cNvPr id="11" name="Picture 15" descr="MP-Logo">
            <a:extLst>
              <a:ext uri="{FF2B5EF4-FFF2-40B4-BE49-F238E27FC236}">
                <a16:creationId xmlns:a16="http://schemas.microsoft.com/office/drawing/2014/main" id="{5B4A14A2-B638-8C1A-8A1F-BE6BCE06F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6799" y="320040"/>
            <a:ext cx="4484153" cy="3927031"/>
          </a:xfrm>
          <a:prstGeom prst="rect">
            <a:avLst/>
          </a:prstGeom>
          <a:noFill/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FC68A35-B8D6-CC31-2109-4FC4A12358AD}"/>
              </a:ext>
            </a:extLst>
          </p:cNvPr>
          <p:cNvSpPr txBox="1"/>
          <p:nvPr/>
        </p:nvSpPr>
        <p:spPr>
          <a:xfrm>
            <a:off x="5333999" y="4440365"/>
            <a:ext cx="6214871" cy="1722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84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spc="600"/>
              <a:t>40 Regulaciones de IAG y </a:t>
            </a:r>
          </a:p>
          <a:p>
            <a:pPr marL="584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spc="600"/>
              <a:t>5 Modelos de Gobernanza Global </a:t>
            </a:r>
          </a:p>
          <a:p>
            <a:pPr marL="584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spc="600"/>
              <a:t>evaluados por 229 expertos de 65 países</a:t>
            </a:r>
          </a:p>
        </p:txBody>
      </p:sp>
      <p:pic>
        <p:nvPicPr>
          <p:cNvPr id="12" name="Imagen 11" descr="logo fondo transparente.png">
            <a:extLst>
              <a:ext uri="{FF2B5EF4-FFF2-40B4-BE49-F238E27FC236}">
                <a16:creationId xmlns:a16="http://schemas.microsoft.com/office/drawing/2014/main" id="{AFBE45E6-6393-8452-DFAC-7326CB3B63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889" y="6008555"/>
            <a:ext cx="1116909" cy="695590"/>
          </a:xfrm>
          <a:prstGeom prst="rect">
            <a:avLst/>
          </a:prstGeom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1AE17A08-98BF-518A-B028-6A5AB9299E89}"/>
              </a:ext>
            </a:extLst>
          </p:cNvPr>
          <p:cNvGraphicFramePr>
            <a:graphicFrameLocks noGrp="1"/>
          </p:cNvGraphicFramePr>
          <p:nvPr/>
        </p:nvGraphicFramePr>
        <p:xfrm>
          <a:off x="6254496" y="1215157"/>
          <a:ext cx="5471160" cy="2136797"/>
        </p:xfrm>
        <a:graphic>
          <a:graphicData uri="http://schemas.openxmlformats.org/drawingml/2006/table">
            <a:tbl>
              <a:tblPr firstRow="1" bandRow="1">
                <a:noFill/>
                <a:tableStyleId>{2D5ABB26-0587-4C30-8999-92F81FD0307C}</a:tableStyleId>
              </a:tblPr>
              <a:tblGrid>
                <a:gridCol w="3902282">
                  <a:extLst>
                    <a:ext uri="{9D8B030D-6E8A-4147-A177-3AD203B41FA5}">
                      <a16:colId xmlns:a16="http://schemas.microsoft.com/office/drawing/2014/main" val="1592758527"/>
                    </a:ext>
                  </a:extLst>
                </a:gridCol>
                <a:gridCol w="1568878">
                  <a:extLst>
                    <a:ext uri="{9D8B030D-6E8A-4147-A177-3AD203B41FA5}">
                      <a16:colId xmlns:a16="http://schemas.microsoft.com/office/drawing/2014/main" val="2631378971"/>
                    </a:ext>
                  </a:extLst>
                </a:gridCol>
              </a:tblGrid>
              <a:tr h="537016">
                <a:tc>
                  <a:txBody>
                    <a:bodyPr/>
                    <a:lstStyle/>
                    <a:p>
                      <a:r>
                        <a:rPr lang="es-MX" sz="2000" b="1" cap="none" spc="0">
                          <a:solidFill>
                            <a:schemeClr val="tx1"/>
                          </a:solidFill>
                        </a:rPr>
                        <a:t>Temas</a:t>
                      </a:r>
                    </a:p>
                  </a:txBody>
                  <a:tcPr marL="78862" marR="112661" marT="22532" marB="168991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MX" sz="2000" b="1" cap="none" spc="0">
                          <a:solidFill>
                            <a:schemeClr val="tx1"/>
                          </a:solidFill>
                        </a:rPr>
                        <a:t>Preguntas</a:t>
                      </a:r>
                    </a:p>
                  </a:txBody>
                  <a:tcPr marL="78862" marR="112661" marT="22532" marB="168991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45714"/>
                  </a:ext>
                </a:extLst>
              </a:tr>
              <a:tr h="687230">
                <a:tc>
                  <a:txBody>
                    <a:bodyPr/>
                    <a:lstStyle/>
                    <a:p>
                      <a:r>
                        <a:rPr lang="es-MX" sz="1500" kern="1200" cap="none" spc="0">
                          <a:solidFill>
                            <a:schemeClr val="tx1"/>
                          </a:solidFill>
                          <a:effectLst/>
                        </a:rPr>
                        <a:t>Posibles regulaciones, normas y/o características </a:t>
                      </a:r>
                      <a:endParaRPr lang="es-MX" sz="1500" cap="none" spc="0">
                        <a:solidFill>
                          <a:schemeClr val="tx1"/>
                        </a:solidFill>
                      </a:endParaRPr>
                    </a:p>
                  </a:txBody>
                  <a:tcPr marL="78862" marR="112661" marT="22532" marB="168991">
                    <a:lnL w="9525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MX" sz="1500" cap="none" spc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78862" marR="112661" marT="22532" marB="16899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0488010"/>
                  </a:ext>
                </a:extLst>
              </a:tr>
              <a:tr h="9125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kern="1200" cap="none" spc="0">
                          <a:solidFill>
                            <a:schemeClr val="tx1"/>
                          </a:solidFill>
                          <a:effectLst/>
                        </a:rPr>
                        <a:t>Posibles modelos de gobernanza global de la IAG.</a:t>
                      </a:r>
                    </a:p>
                    <a:p>
                      <a:endParaRPr lang="es-MX" sz="1500" cap="none" spc="0">
                        <a:solidFill>
                          <a:schemeClr val="tx1"/>
                        </a:solidFill>
                      </a:endParaRPr>
                    </a:p>
                  </a:txBody>
                  <a:tcPr marL="78862" marR="112661" marT="22532" marB="168991">
                    <a:lnL w="9525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MX" sz="1500" cap="none" spc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78862" marR="112661" marT="22532" marB="16899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32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21824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CF4AA25-4395-46D5-3F11-A78C4F86616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8163"/>
          <a:stretch>
            <a:fillRect/>
          </a:stretch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A317D8E-DD6D-3185-5EF5-8029F436DAA8}"/>
              </a:ext>
            </a:extLst>
          </p:cNvPr>
          <p:cNvSpPr txBox="1"/>
          <p:nvPr/>
        </p:nvSpPr>
        <p:spPr>
          <a:xfrm>
            <a:off x="2838769" y="5312892"/>
            <a:ext cx="7118031" cy="18668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FFFFFF"/>
                </a:solidFill>
              </a:rPr>
              <a:t>UNITED NATIONS COUNCIL OF PRESIDENTS OF GENERAL ASSEMBLY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800" dirty="0">
              <a:solidFill>
                <a:srgbClr val="FFFFFF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FFFFFF"/>
                </a:solidFill>
              </a:rPr>
              <a:t>Korea 2024 </a:t>
            </a:r>
          </a:p>
        </p:txBody>
      </p:sp>
    </p:spTree>
    <p:extLst>
      <p:ext uri="{BB962C8B-B14F-4D97-AF65-F5344CB8AC3E}">
        <p14:creationId xmlns:p14="http://schemas.microsoft.com/office/powerpoint/2010/main" val="14873782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A72B2741-F2B5-DF58-A416-2ADA24FEB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7441" y="180374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pic>
        <p:nvPicPr>
          <p:cNvPr id="6145" name="Imagen 1" descr="Alt Text">
            <a:extLst>
              <a:ext uri="{FF2B5EF4-FFF2-40B4-BE49-F238E27FC236}">
                <a16:creationId xmlns:a16="http://schemas.microsoft.com/office/drawing/2014/main" id="{DF4D2C6B-1A9A-EE34-CA7A-1097788F5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111" y="993581"/>
            <a:ext cx="2080444" cy="243852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C3112A4-DDE2-CE63-1B40-8B126CFAAD45}"/>
              </a:ext>
            </a:extLst>
          </p:cNvPr>
          <p:cNvSpPr txBox="1"/>
          <p:nvPr/>
        </p:nvSpPr>
        <p:spPr>
          <a:xfrm>
            <a:off x="4991625" y="3514797"/>
            <a:ext cx="18197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rgbClr val="23ACC6"/>
                </a:solidFill>
              </a:rPr>
              <a:t>Jerome C. Glenn</a:t>
            </a:r>
          </a:p>
          <a:p>
            <a:r>
              <a:rPr lang="es-MX" dirty="0">
                <a:solidFill>
                  <a:srgbClr val="23ACC6"/>
                </a:solidFill>
              </a:rPr>
              <a:t>Estados Unidos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3CD49CB-E282-7231-1CED-169F4188A778}"/>
              </a:ext>
            </a:extLst>
          </p:cNvPr>
          <p:cNvSpPr txBox="1"/>
          <p:nvPr/>
        </p:nvSpPr>
        <p:spPr>
          <a:xfrm>
            <a:off x="4848480" y="518927"/>
            <a:ext cx="1607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rgbClr val="23ACC6"/>
                </a:solidFill>
              </a:rPr>
              <a:t>Presidente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7C7F4E3E-1963-E86A-0420-71B890CD2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619" y="34415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pic>
        <p:nvPicPr>
          <p:cNvPr id="6147" name="Imagen 11" descr="Renan Araujo">
            <a:extLst>
              <a:ext uri="{FF2B5EF4-FFF2-40B4-BE49-F238E27FC236}">
                <a16:creationId xmlns:a16="http://schemas.microsoft.com/office/drawing/2014/main" id="{CDECE4EC-CDE6-E0BF-0277-1CBDD80BDC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t="23" r="19213" b="15965"/>
          <a:stretch>
            <a:fillRect/>
          </a:stretch>
        </p:blipFill>
        <p:spPr bwMode="auto">
          <a:xfrm>
            <a:off x="-1008746" y="-463548"/>
            <a:ext cx="612679" cy="67833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89AE22C-8F28-B771-681F-D36EB0706D0D}"/>
              </a:ext>
            </a:extLst>
          </p:cNvPr>
          <p:cNvSpPr txBox="1"/>
          <p:nvPr/>
        </p:nvSpPr>
        <p:spPr>
          <a:xfrm>
            <a:off x="246984" y="1112303"/>
            <a:ext cx="1815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solidFill>
                  <a:srgbClr val="23ACC6"/>
                </a:solidFill>
              </a:rPr>
              <a:t>Renan Araujo Brasil</a:t>
            </a:r>
          </a:p>
        </p:txBody>
      </p:sp>
      <p:pic>
        <p:nvPicPr>
          <p:cNvPr id="12" name="Imagen 11" descr="Yoshua Bengio - Wikipedia">
            <a:extLst>
              <a:ext uri="{FF2B5EF4-FFF2-40B4-BE49-F238E27FC236}">
                <a16:creationId xmlns:a16="http://schemas.microsoft.com/office/drawing/2014/main" id="{FDF9F379-4689-E911-AA48-9B45ABFC1A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51" y="2636975"/>
            <a:ext cx="1325555" cy="160266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87B5537-BD42-AE0C-F472-1A43F4F08130}"/>
              </a:ext>
            </a:extLst>
          </p:cNvPr>
          <p:cNvSpPr txBox="1"/>
          <p:nvPr/>
        </p:nvSpPr>
        <p:spPr>
          <a:xfrm>
            <a:off x="1943993" y="3152256"/>
            <a:ext cx="1749900" cy="759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</a:pPr>
            <a:r>
              <a:rPr lang="es-MX" sz="2000" dirty="0">
                <a:solidFill>
                  <a:srgbClr val="23ACC6"/>
                </a:solidFill>
                <a:effectLst/>
                <a:latin typeface="Aptos Display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Yoshua</a:t>
            </a:r>
            <a:r>
              <a:rPr lang="es-MX" sz="2000" spc="-45" dirty="0">
                <a:solidFill>
                  <a:srgbClr val="23ACC6"/>
                </a:solidFill>
                <a:effectLst/>
                <a:latin typeface="Aptos Display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>
                <a:solidFill>
                  <a:srgbClr val="23ACC6"/>
                </a:solidFill>
                <a:effectLst/>
                <a:latin typeface="Aptos Display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Bengio</a:t>
            </a:r>
            <a:r>
              <a:rPr lang="es-MX" sz="2000" spc="-45" dirty="0">
                <a:solidFill>
                  <a:srgbClr val="23ACC6"/>
                </a:solidFill>
                <a:effectLst/>
                <a:latin typeface="Aptos Display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MX" sz="2000" spc="-10" dirty="0">
              <a:solidFill>
                <a:srgbClr val="23ACC6"/>
              </a:solidFill>
              <a:latin typeface="Aptos Display" panose="020B00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400"/>
              </a:spcBef>
            </a:pPr>
            <a:r>
              <a:rPr lang="es-MX" sz="2000" dirty="0">
                <a:solidFill>
                  <a:srgbClr val="23ACC6"/>
                </a:solidFill>
                <a:effectLst/>
                <a:latin typeface="Aptos Display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Canadá</a:t>
            </a:r>
            <a:endParaRPr lang="es-MX" sz="2000" dirty="0">
              <a:solidFill>
                <a:srgbClr val="23ACC6"/>
              </a:solidFill>
              <a:effectLst/>
              <a:latin typeface="Montserrat SemiBold" pitchFamily="2" charset="77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n 14" descr="Joon Ho Kwak - AI for Good">
            <a:extLst>
              <a:ext uri="{FF2B5EF4-FFF2-40B4-BE49-F238E27FC236}">
                <a16:creationId xmlns:a16="http://schemas.microsoft.com/office/drawing/2014/main" id="{0E5D89D9-94C6-4DC3-A1E4-46639C79E3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595" y="4487586"/>
            <a:ext cx="1394885" cy="147209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EB492942-8AB8-9929-161D-CFA36CC8D3CD}"/>
              </a:ext>
            </a:extLst>
          </p:cNvPr>
          <p:cNvSpPr txBox="1"/>
          <p:nvPr/>
        </p:nvSpPr>
        <p:spPr>
          <a:xfrm>
            <a:off x="3693893" y="5969102"/>
            <a:ext cx="1761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dirty="0">
                <a:solidFill>
                  <a:srgbClr val="23ACC6"/>
                </a:solidFill>
              </a:rPr>
              <a:t>Joon Ho Kwak </a:t>
            </a:r>
          </a:p>
          <a:p>
            <a:pPr algn="ctr"/>
            <a:r>
              <a:rPr lang="es-MX" sz="2000" dirty="0">
                <a:solidFill>
                  <a:srgbClr val="23ACC6"/>
                </a:solidFill>
              </a:rPr>
              <a:t>Corea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5B3DAA4E-536D-07E6-C3DE-6CB54700C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5175" y="2500709"/>
            <a:ext cx="1856760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pic>
        <p:nvPicPr>
          <p:cNvPr id="6149" name="Imagen 5" descr="XUE Lan-INSTITUTE FOR AI INTERNATIONAL GOVERNANCE TSINGHUA UNIVERSITY">
            <a:extLst>
              <a:ext uri="{FF2B5EF4-FFF2-40B4-BE49-F238E27FC236}">
                <a16:creationId xmlns:a16="http://schemas.microsoft.com/office/drawing/2014/main" id="{471D915C-7D96-4C78-E3E4-6481806E6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730" y="4650760"/>
            <a:ext cx="1219130" cy="147209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07074BBF-C333-FCF4-722D-3CC91EE553B0}"/>
              </a:ext>
            </a:extLst>
          </p:cNvPr>
          <p:cNvSpPr txBox="1"/>
          <p:nvPr/>
        </p:nvSpPr>
        <p:spPr>
          <a:xfrm>
            <a:off x="9842405" y="6211669"/>
            <a:ext cx="11136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dirty="0">
                <a:solidFill>
                  <a:srgbClr val="23ACC6"/>
                </a:solidFill>
              </a:rPr>
              <a:t>Lan Xue </a:t>
            </a:r>
          </a:p>
          <a:p>
            <a:pPr algn="ctr"/>
            <a:r>
              <a:rPr lang="es-MX" sz="2000" dirty="0">
                <a:solidFill>
                  <a:srgbClr val="23ACC6"/>
                </a:solidFill>
              </a:rPr>
              <a:t>China</a:t>
            </a: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9D41DF74-0B1D-8164-80A9-73F2BC5B5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3524" y="2640593"/>
            <a:ext cx="17379858" cy="5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pic>
        <p:nvPicPr>
          <p:cNvPr id="6151" name="Imagen 7" descr="Stuart Russell elected as Fellow of the Royal Society - EECS at Berkeley">
            <a:extLst>
              <a:ext uri="{FF2B5EF4-FFF2-40B4-BE49-F238E27FC236}">
                <a16:creationId xmlns:a16="http://schemas.microsoft.com/office/drawing/2014/main" id="{11A5D0AC-4438-E816-EE0D-898E1BA34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01997" y="702235"/>
            <a:ext cx="1394733" cy="139473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9538D718-47FB-BBC9-5C79-F96A6596263F}"/>
              </a:ext>
            </a:extLst>
          </p:cNvPr>
          <p:cNvSpPr txBox="1"/>
          <p:nvPr/>
        </p:nvSpPr>
        <p:spPr>
          <a:xfrm>
            <a:off x="9563775" y="1155161"/>
            <a:ext cx="25827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dirty="0">
                <a:solidFill>
                  <a:srgbClr val="23ACC6"/>
                </a:solidFill>
              </a:rPr>
              <a:t>Stuart Russell </a:t>
            </a:r>
          </a:p>
          <a:p>
            <a:pPr algn="ctr"/>
            <a:r>
              <a:rPr lang="es-MX" sz="2000" dirty="0">
                <a:solidFill>
                  <a:srgbClr val="23ACC6"/>
                </a:solidFill>
              </a:rPr>
              <a:t>Reino Unido y EE. UU.</a:t>
            </a: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D3289C2D-5356-2F79-A311-4C6B47349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6264" y="2597645"/>
            <a:ext cx="16322061" cy="51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pic>
        <p:nvPicPr>
          <p:cNvPr id="6153" name="Imagen 8" descr="Jaan Tallinn - Future of Life Institute">
            <a:extLst>
              <a:ext uri="{FF2B5EF4-FFF2-40B4-BE49-F238E27FC236}">
                <a16:creationId xmlns:a16="http://schemas.microsoft.com/office/drawing/2014/main" id="{F5262D5E-7E0F-2076-1536-04E994A5D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579" y="2649104"/>
            <a:ext cx="1527021" cy="152702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E9EB7BA-BA0C-4639-6F32-39DD5A477F18}"/>
              </a:ext>
            </a:extLst>
          </p:cNvPr>
          <p:cNvSpPr txBox="1"/>
          <p:nvPr/>
        </p:nvSpPr>
        <p:spPr>
          <a:xfrm>
            <a:off x="8571865" y="3370240"/>
            <a:ext cx="1325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>
                <a:solidFill>
                  <a:srgbClr val="23ACC6"/>
                </a:solidFill>
              </a:rPr>
              <a:t>Jaan Tallinn</a:t>
            </a:r>
          </a:p>
          <a:p>
            <a:pPr algn="ctr"/>
            <a:r>
              <a:rPr lang="es-MX" dirty="0">
                <a:solidFill>
                  <a:srgbClr val="23ACC6"/>
                </a:solidFill>
              </a:rPr>
              <a:t>Estonia</a:t>
            </a:r>
            <a:r>
              <a:rPr lang="es-MX" dirty="0">
                <a:solidFill>
                  <a:srgbClr val="23ACC6"/>
                </a:solidFill>
                <a:effectLst/>
              </a:rPr>
              <a:t> </a:t>
            </a:r>
            <a:r>
              <a:rPr lang="es-MX" dirty="0">
                <a:solidFill>
                  <a:srgbClr val="23ACC6"/>
                </a:solidFill>
              </a:rPr>
              <a:t> </a:t>
            </a: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EA6EA0DD-1746-0884-0B41-4EDCBB1A7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0028" y="2636975"/>
            <a:ext cx="16035843" cy="4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729EA02-3493-DE09-4B0E-F5EB52CB1509}"/>
              </a:ext>
            </a:extLst>
          </p:cNvPr>
          <p:cNvSpPr txBox="1"/>
          <p:nvPr/>
        </p:nvSpPr>
        <p:spPr>
          <a:xfrm>
            <a:off x="841108" y="6211669"/>
            <a:ext cx="1942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>
                <a:solidFill>
                  <a:srgbClr val="23ACC6"/>
                </a:solidFill>
              </a:rPr>
              <a:t>Mariana Todorova</a:t>
            </a:r>
          </a:p>
          <a:p>
            <a:pPr algn="ctr"/>
            <a:r>
              <a:rPr lang="es-MX" dirty="0">
                <a:solidFill>
                  <a:srgbClr val="23ACC6"/>
                </a:solidFill>
              </a:rPr>
              <a:t>Bulgaria</a:t>
            </a:r>
            <a:r>
              <a:rPr lang="es-MX" dirty="0">
                <a:solidFill>
                  <a:srgbClr val="23ACC6"/>
                </a:solidFill>
                <a:effectLst/>
              </a:rPr>
              <a:t> </a:t>
            </a:r>
            <a:r>
              <a:rPr lang="es-MX" dirty="0">
                <a:solidFill>
                  <a:srgbClr val="23ACC6"/>
                </a:solidFill>
              </a:rPr>
              <a:t> </a:t>
            </a:r>
          </a:p>
        </p:txBody>
      </p:sp>
      <p:pic>
        <p:nvPicPr>
          <p:cNvPr id="6162" name="Picture 18" descr="José Jaime Villalobos - Future of Life Institute">
            <a:extLst>
              <a:ext uri="{FF2B5EF4-FFF2-40B4-BE49-F238E27FC236}">
                <a16:creationId xmlns:a16="http://schemas.microsoft.com/office/drawing/2014/main" id="{EDD794FD-B738-2414-3AE8-F906E0681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599" y="4695252"/>
            <a:ext cx="1516200" cy="135056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838E3B30-518E-8E43-3355-F7BBA1E5D342}"/>
              </a:ext>
            </a:extLst>
          </p:cNvPr>
          <p:cNvSpPr txBox="1"/>
          <p:nvPr/>
        </p:nvSpPr>
        <p:spPr>
          <a:xfrm>
            <a:off x="6121950" y="6150114"/>
            <a:ext cx="25132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dirty="0">
                <a:solidFill>
                  <a:srgbClr val="23ACC6"/>
                </a:solidFill>
              </a:rPr>
              <a:t>José Jaime Villalobos</a:t>
            </a:r>
          </a:p>
          <a:p>
            <a:pPr algn="ctr"/>
            <a:r>
              <a:rPr lang="es-MX" sz="2000" dirty="0">
                <a:solidFill>
                  <a:srgbClr val="23ACC6"/>
                </a:solidFill>
              </a:rPr>
              <a:t>Costa Rica</a:t>
            </a:r>
          </a:p>
        </p:txBody>
      </p:sp>
      <p:pic>
        <p:nvPicPr>
          <p:cNvPr id="30" name="Imagen 5" descr="logo fondo transparente.png">
            <a:extLst>
              <a:ext uri="{FF2B5EF4-FFF2-40B4-BE49-F238E27FC236}">
                <a16:creationId xmlns:a16="http://schemas.microsoft.com/office/drawing/2014/main" id="{EA640331-0330-52D4-AFBB-2F059FCB3B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453" y="96874"/>
            <a:ext cx="1039496" cy="64737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E41CCFA-2B33-EC57-CCEB-DEB1BC9E9D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5352" y="4715989"/>
            <a:ext cx="1242597" cy="154551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BF81A38-0506-8634-A271-777063B90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A08FE-5B1A-DA4A-8759-42EC1B9BE0AD}" type="slidenum">
              <a:rPr lang="es-MX" smtClean="0"/>
              <a:t>45</a:t>
            </a:fld>
            <a:endParaRPr lang="es-MX"/>
          </a:p>
        </p:txBody>
      </p:sp>
      <p:pic>
        <p:nvPicPr>
          <p:cNvPr id="1026" name="Picture 2" descr="Renan Araujo">
            <a:extLst>
              <a:ext uri="{FF2B5EF4-FFF2-40B4-BE49-F238E27FC236}">
                <a16:creationId xmlns:a16="http://schemas.microsoft.com/office/drawing/2014/main" id="{CA0A2AAE-3D9A-2919-8E50-014B04078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483" y="822996"/>
            <a:ext cx="1394733" cy="139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1983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7">
            <a:extLst>
              <a:ext uri="{FF2B5EF4-FFF2-40B4-BE49-F238E27FC236}">
                <a16:creationId xmlns:a16="http://schemas.microsoft.com/office/drawing/2014/main" id="{4CAFCFB7-C00F-2F69-9055-369F356EEBC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aphicFrame>
        <p:nvGraphicFramePr>
          <p:cNvPr id="7" name="CuadroTexto 4">
            <a:extLst>
              <a:ext uri="{FF2B5EF4-FFF2-40B4-BE49-F238E27FC236}">
                <a16:creationId xmlns:a16="http://schemas.microsoft.com/office/drawing/2014/main" id="{7825830F-10D7-19E9-76CF-9B3FF45CEECE}"/>
              </a:ext>
            </a:extLst>
          </p:cNvPr>
          <p:cNvGraphicFramePr/>
          <p:nvPr/>
        </p:nvGraphicFramePr>
        <p:xfrm>
          <a:off x="691444" y="340518"/>
          <a:ext cx="10515600" cy="617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 descr="logo fondo transparente.png">
            <a:extLst>
              <a:ext uri="{FF2B5EF4-FFF2-40B4-BE49-F238E27FC236}">
                <a16:creationId xmlns:a16="http://schemas.microsoft.com/office/drawing/2014/main" id="{636E4986-B08B-F1C8-A90F-39CD73A8685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80" y="6374738"/>
            <a:ext cx="1116909" cy="695590"/>
          </a:xfrm>
          <a:prstGeom prst="rect">
            <a:avLst/>
          </a:prstGeom>
        </p:spPr>
      </p:pic>
      <p:pic>
        <p:nvPicPr>
          <p:cNvPr id="9" name="Picture 15" descr="MP-Logo">
            <a:extLst>
              <a:ext uri="{FF2B5EF4-FFF2-40B4-BE49-F238E27FC236}">
                <a16:creationId xmlns:a16="http://schemas.microsoft.com/office/drawing/2014/main" id="{5091192D-2C85-DB82-5D0D-D3D762DD5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61" y="128190"/>
            <a:ext cx="858565" cy="7529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27984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4030A6A-3475-3B2B-7D57-3B7307857F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3" y="194631"/>
            <a:ext cx="4890052" cy="435855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F0F02DF-96D7-3FE7-87E0-1A0DE57B35C2}"/>
              </a:ext>
            </a:extLst>
          </p:cNvPr>
          <p:cNvSpPr txBox="1"/>
          <p:nvPr/>
        </p:nvSpPr>
        <p:spPr>
          <a:xfrm>
            <a:off x="3187190" y="4819555"/>
            <a:ext cx="6389120" cy="1701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2400" b="1" spc="3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Sección 4. COMPETENCIA </a:t>
            </a:r>
          </a:p>
          <a:p>
            <a:pPr algn="ctr">
              <a:lnSpc>
                <a:spcPct val="150000"/>
              </a:lnSpc>
            </a:pPr>
            <a:r>
              <a:rPr lang="es-MX" sz="2400" b="1" spc="3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INTELIGENCIA ARTIFICIAL GENERAL</a:t>
            </a:r>
          </a:p>
          <a:p>
            <a:pPr algn="ctr">
              <a:lnSpc>
                <a:spcPct val="150000"/>
              </a:lnSpc>
            </a:pPr>
            <a:r>
              <a:rPr lang="es-MX" sz="2400" b="1" spc="3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BENEFICIOSA</a:t>
            </a:r>
          </a:p>
        </p:txBody>
      </p:sp>
      <p:pic>
        <p:nvPicPr>
          <p:cNvPr id="6" name="Picture 15" descr="MP-Logo">
            <a:extLst>
              <a:ext uri="{FF2B5EF4-FFF2-40B4-BE49-F238E27FC236}">
                <a16:creationId xmlns:a16="http://schemas.microsoft.com/office/drawing/2014/main" id="{FF1FB9A9-FF1C-412C-F2C1-F5F781FC4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362" y="5499339"/>
            <a:ext cx="1507959" cy="1322407"/>
          </a:xfrm>
          <a:prstGeom prst="rect">
            <a:avLst/>
          </a:prstGeom>
          <a:noFill/>
        </p:spPr>
      </p:pic>
      <p:pic>
        <p:nvPicPr>
          <p:cNvPr id="7" name="Imagen 6" descr="logo fondo transparente.png">
            <a:extLst>
              <a:ext uri="{FF2B5EF4-FFF2-40B4-BE49-F238E27FC236}">
                <a16:creationId xmlns:a16="http://schemas.microsoft.com/office/drawing/2014/main" id="{D5B7C263-C270-6D9E-5858-56CBBC06A08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24" y="5825008"/>
            <a:ext cx="1116909" cy="6955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7FC6A74-2137-4C0E-4103-D9E071BE008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887" y="602302"/>
            <a:ext cx="2917937" cy="354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570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FAABC33-2B26-B2FD-D34C-22F5E4FC5D29}"/>
              </a:ext>
            </a:extLst>
          </p:cNvPr>
          <p:cNvSpPr txBox="1"/>
          <p:nvPr/>
        </p:nvSpPr>
        <p:spPr>
          <a:xfrm>
            <a:off x="5579405" y="387152"/>
            <a:ext cx="6389121" cy="1701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2400" b="1" spc="3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COMPETENCIA </a:t>
            </a:r>
          </a:p>
          <a:p>
            <a:pPr algn="ctr">
              <a:lnSpc>
                <a:spcPct val="150000"/>
              </a:lnSpc>
            </a:pPr>
            <a:r>
              <a:rPr lang="es-MX" sz="2400" b="1" spc="3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INTELIGENCIA ARTIFICIAL GENERAL</a:t>
            </a:r>
          </a:p>
          <a:p>
            <a:pPr algn="ctr">
              <a:lnSpc>
                <a:spcPct val="150000"/>
              </a:lnSpc>
            </a:pPr>
            <a:r>
              <a:rPr lang="es-MX" sz="2400" b="1" spc="3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BENEFICIOSA</a:t>
            </a:r>
          </a:p>
        </p:txBody>
      </p:sp>
      <p:pic>
        <p:nvPicPr>
          <p:cNvPr id="5" name="Picture 4" descr="Benefficial-AGI.jpg">
            <a:extLst>
              <a:ext uri="{FF2B5EF4-FFF2-40B4-BE49-F238E27FC236}">
                <a16:creationId xmlns:a16="http://schemas.microsoft.com/office/drawing/2014/main" id="{EB05633B-91CE-3FD4-AB8D-EB2A90BA6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2759"/>
            <a:ext cx="4496633" cy="572298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436D921-C5DB-3446-87AD-3A74E9FA6B43}"/>
              </a:ext>
            </a:extLst>
          </p:cNvPr>
          <p:cNvSpPr txBox="1"/>
          <p:nvPr/>
        </p:nvSpPr>
        <p:spPr>
          <a:xfrm>
            <a:off x="5579405" y="2264643"/>
            <a:ext cx="5874044" cy="443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Convocatoria “FUTURE OF LIFE INSTITUTE”</a:t>
            </a:r>
          </a:p>
          <a:p>
            <a:endParaRPr lang="es-MX" sz="24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es-MX" sz="2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Cronología de eventos hasta 2045</a:t>
            </a:r>
          </a:p>
          <a:p>
            <a:pPr marL="342900" indent="-342900">
              <a:buAutoNum type="arabicPeriod"/>
            </a:pPr>
            <a:endParaRPr lang="es-MX" sz="24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es-MX" sz="2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13 Preguntas sobre la IAG en 2045</a:t>
            </a:r>
          </a:p>
          <a:p>
            <a:r>
              <a:rPr lang="es-MX" sz="2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      (máximo 250 palabras cada una)</a:t>
            </a:r>
          </a:p>
          <a:p>
            <a:endParaRPr lang="es-MX" sz="24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s-MX" sz="2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3.   Miniescenario: un día positivo en 2045:</a:t>
            </a:r>
          </a:p>
          <a:p>
            <a:r>
              <a:rPr lang="es-MX" sz="2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          “Quieres que sea consciente”</a:t>
            </a:r>
          </a:p>
          <a:p>
            <a:endParaRPr lang="es-MX" sz="24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s-MX" sz="2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4. Video  https://youtu.be/6vLINRafsAw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192615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5C50D4D-49FB-7064-C2DD-9E2FA9BAEE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3" b="25444"/>
          <a:stretch/>
        </p:blipFill>
        <p:spPr>
          <a:xfrm>
            <a:off x="0" y="0"/>
            <a:ext cx="9669642" cy="685799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B9B07B8-6D4C-4AC3-F248-01CD8D62373D}"/>
              </a:ext>
            </a:extLst>
          </p:cNvPr>
          <p:cNvSpPr txBox="1"/>
          <p:nvPr/>
        </p:nvSpPr>
        <p:spPr>
          <a:xfrm>
            <a:off x="9444493" y="2228896"/>
            <a:ext cx="2950707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¿QUIERES 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QUE  ESTÉ 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CONSCIENTE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6" name="Picture 15" descr="MP-Logo">
            <a:extLst>
              <a:ext uri="{FF2B5EF4-FFF2-40B4-BE49-F238E27FC236}">
                <a16:creationId xmlns:a16="http://schemas.microsoft.com/office/drawing/2014/main" id="{D6043B12-6F8B-F92C-F31B-2236F01FD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132" y="0"/>
            <a:ext cx="1507959" cy="1322407"/>
          </a:xfrm>
          <a:prstGeom prst="rect">
            <a:avLst/>
          </a:prstGeom>
          <a:noFill/>
        </p:spPr>
      </p:pic>
      <p:pic>
        <p:nvPicPr>
          <p:cNvPr id="7" name="Imagen 6" descr="logo fondo transparente.png">
            <a:extLst>
              <a:ext uri="{FF2B5EF4-FFF2-40B4-BE49-F238E27FC236}">
                <a16:creationId xmlns:a16="http://schemas.microsoft.com/office/drawing/2014/main" id="{A4C327CF-8ADE-9326-F382-F7923818E0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658" y="5971658"/>
            <a:ext cx="1116909" cy="6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63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EEC861C2-E960-8323-FC47-42B476BE0D36}"/>
              </a:ext>
            </a:extLst>
          </p:cNvPr>
          <p:cNvSpPr txBox="1"/>
          <p:nvPr/>
        </p:nvSpPr>
        <p:spPr bwMode="gray">
          <a:xfrm>
            <a:off x="666355" y="1106311"/>
            <a:ext cx="10845063" cy="49267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330" tIns="45669" rIns="91330" bIns="45669" numCol="1" rtlCol="0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algn="ctr" eaLnBrk="0" hangingPunct="0">
              <a:lnSpc>
                <a:spcPct val="90000"/>
              </a:lnSpc>
              <a:spcBef>
                <a:spcPts val="599"/>
              </a:spcBef>
            </a:pPr>
            <a:r>
              <a:rPr lang="en-US" sz="2800" b="1" spc="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CADA RETO GLOBAL</a:t>
            </a:r>
          </a:p>
          <a:p>
            <a:pPr marL="342494" indent="-342494" algn="ctr" eaLnBrk="0" hangingPunct="0">
              <a:lnSpc>
                <a:spcPct val="90000"/>
              </a:lnSpc>
              <a:spcBef>
                <a:spcPts val="599"/>
              </a:spcBef>
              <a:buFont typeface="Arial" charset="0"/>
              <a:buChar char="•"/>
            </a:pPr>
            <a:endParaRPr lang="en-US" sz="2000" spc="6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marL="342494" indent="-342494" algn="ctr" eaLnBrk="0" hangingPunct="0">
              <a:lnSpc>
                <a:spcPct val="16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2400" b="1" spc="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RESUMEN BREVE </a:t>
            </a:r>
            <a:r>
              <a:rPr lang="en-US" sz="2400" spc="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de 1 a 3 </a:t>
            </a:r>
            <a:r>
              <a:rPr lang="en-US" sz="2400" spc="600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páginas</a:t>
            </a:r>
            <a:r>
              <a:rPr lang="en-US" sz="2400" spc="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400" spc="600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sobre</a:t>
            </a:r>
            <a:r>
              <a:rPr lang="en-US" sz="2400" spc="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la </a:t>
            </a:r>
            <a:r>
              <a:rPr lang="en-US" sz="2400" b="1" spc="600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situación</a:t>
            </a:r>
            <a:r>
              <a:rPr lang="en-US" sz="2400" b="1" spc="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actual </a:t>
            </a:r>
            <a:r>
              <a:rPr lang="en-US" sz="2400" spc="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y las </a:t>
            </a:r>
            <a:r>
              <a:rPr lang="en-US" sz="2400" b="1" spc="600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perspectivas</a:t>
            </a:r>
            <a:r>
              <a:rPr lang="en-US" sz="2400" b="1" spc="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para </a:t>
            </a:r>
            <a:r>
              <a:rPr lang="en-US" sz="2400" b="1" spc="600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el</a:t>
            </a:r>
            <a:r>
              <a:rPr lang="en-US" sz="2400" b="1" spc="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400" b="1" spc="600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futuro</a:t>
            </a:r>
            <a:r>
              <a:rPr lang="en-US" sz="2400" spc="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.</a:t>
            </a:r>
          </a:p>
          <a:p>
            <a:pPr algn="ctr" eaLnBrk="0" hangingPunct="0">
              <a:lnSpc>
                <a:spcPct val="160000"/>
              </a:lnSpc>
              <a:spcAft>
                <a:spcPts val="600"/>
              </a:spcAft>
            </a:pPr>
            <a:endParaRPr lang="en-US" sz="2400" spc="6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marL="342494" indent="-342494" algn="ctr" eaLnBrk="0" hangingPunct="0">
              <a:lnSpc>
                <a:spcPct val="90000"/>
              </a:lnSpc>
              <a:spcBef>
                <a:spcPts val="599"/>
              </a:spcBef>
              <a:buFont typeface="Arial" charset="0"/>
              <a:buChar char="•"/>
            </a:pPr>
            <a:r>
              <a:rPr lang="en-US" sz="2400" b="1" spc="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LISTA DE ACCIONES</a:t>
            </a:r>
          </a:p>
          <a:p>
            <a:pPr algn="ctr" eaLnBrk="0" hangingPunct="0">
              <a:lnSpc>
                <a:spcPct val="90000"/>
              </a:lnSpc>
              <a:spcBef>
                <a:spcPts val="599"/>
              </a:spcBef>
            </a:pPr>
            <a:r>
              <a:rPr lang="en-US" sz="2400" b="1" spc="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</a:p>
          <a:p>
            <a:pPr marL="342494" indent="-342494" algn="ctr" eaLnBrk="0" hangingPunct="0">
              <a:lnSpc>
                <a:spcPct val="90000"/>
              </a:lnSpc>
              <a:spcBef>
                <a:spcPts val="599"/>
              </a:spcBef>
              <a:buFont typeface="Arial" charset="0"/>
              <a:buChar char="•"/>
            </a:pPr>
            <a:endParaRPr lang="en-US" sz="2400" spc="6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algn="ctr" eaLnBrk="0" hangingPunct="0">
              <a:lnSpc>
                <a:spcPct val="90000"/>
              </a:lnSpc>
              <a:spcBef>
                <a:spcPts val="599"/>
              </a:spcBef>
            </a:pPr>
            <a:r>
              <a:rPr lang="en-US" sz="2400" b="1" spc="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CONSIDERACIONES REGIONALES</a:t>
            </a:r>
          </a:p>
          <a:p>
            <a:pPr marL="342494" lvl="2" indent="-342494" algn="ctr" eaLnBrk="0" hangingPunct="0">
              <a:lnSpc>
                <a:spcPct val="90000"/>
              </a:lnSpc>
              <a:spcBef>
                <a:spcPts val="599"/>
              </a:spcBef>
              <a:buFont typeface="Arial" charset="0"/>
              <a:buChar char="•"/>
            </a:pPr>
            <a:r>
              <a:rPr lang="en-US" sz="2400" spc="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Africa</a:t>
            </a:r>
          </a:p>
          <a:p>
            <a:pPr marL="342494" lvl="2" indent="-342494" algn="ctr" eaLnBrk="0" hangingPunct="0">
              <a:lnSpc>
                <a:spcPct val="90000"/>
              </a:lnSpc>
              <a:spcBef>
                <a:spcPts val="599"/>
              </a:spcBef>
              <a:buFont typeface="Arial" charset="0"/>
              <a:buChar char="•"/>
            </a:pPr>
            <a:r>
              <a:rPr lang="en-US" sz="2400" spc="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Asia</a:t>
            </a:r>
          </a:p>
          <a:p>
            <a:pPr marL="342494" lvl="2" indent="-342494" algn="ctr" eaLnBrk="0" hangingPunct="0">
              <a:lnSpc>
                <a:spcPct val="90000"/>
              </a:lnSpc>
              <a:spcBef>
                <a:spcPts val="599"/>
              </a:spcBef>
              <a:buFont typeface="Arial" charset="0"/>
              <a:buChar char="•"/>
            </a:pPr>
            <a:r>
              <a:rPr lang="en-US" sz="2400" spc="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Europa</a:t>
            </a:r>
          </a:p>
          <a:p>
            <a:pPr marL="342494" lvl="2" indent="-342494" algn="ctr" eaLnBrk="0" hangingPunct="0">
              <a:lnSpc>
                <a:spcPct val="90000"/>
              </a:lnSpc>
              <a:spcBef>
                <a:spcPts val="599"/>
              </a:spcBef>
              <a:buFont typeface="Arial" charset="0"/>
              <a:buChar char="•"/>
            </a:pPr>
            <a:r>
              <a:rPr lang="en-US" sz="2400" spc="600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Latinoamérica</a:t>
            </a:r>
            <a:endParaRPr lang="en-US" sz="2400" spc="6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marL="342494" lvl="2" indent="-342494" algn="ctr" eaLnBrk="0" hangingPunct="0">
              <a:lnSpc>
                <a:spcPct val="90000"/>
              </a:lnSpc>
              <a:spcBef>
                <a:spcPts val="599"/>
              </a:spcBef>
              <a:buFont typeface="Arial" charset="0"/>
              <a:buChar char="•"/>
            </a:pPr>
            <a:r>
              <a:rPr lang="en-US" sz="2400" spc="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Norte América</a:t>
            </a:r>
          </a:p>
        </p:txBody>
      </p:sp>
      <p:pic>
        <p:nvPicPr>
          <p:cNvPr id="2" name="Picture 15" descr="MP-Logo">
            <a:extLst>
              <a:ext uri="{FF2B5EF4-FFF2-40B4-BE49-F238E27FC236}">
                <a16:creationId xmlns:a16="http://schemas.microsoft.com/office/drawing/2014/main" id="{7FF6F9A3-F91B-A959-EC0C-45FB6BD88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84041" y="0"/>
            <a:ext cx="1507959" cy="1322407"/>
          </a:xfrm>
          <a:prstGeom prst="rect">
            <a:avLst/>
          </a:prstGeom>
          <a:noFill/>
        </p:spPr>
      </p:pic>
      <p:pic>
        <p:nvPicPr>
          <p:cNvPr id="3" name="Imagen 2" descr="logo fondo transparente.png">
            <a:extLst>
              <a:ext uri="{FF2B5EF4-FFF2-40B4-BE49-F238E27FC236}">
                <a16:creationId xmlns:a16="http://schemas.microsoft.com/office/drawing/2014/main" id="{6DEA8368-2F03-4B04-CB4D-1EAA8A245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55" y="5751689"/>
            <a:ext cx="1116909" cy="6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107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8AB26FEF-89CA-629C-46FD-239F8389DF2F}"/>
              </a:ext>
            </a:extLst>
          </p:cNvPr>
          <p:cNvSpPr txBox="1"/>
          <p:nvPr/>
        </p:nvSpPr>
        <p:spPr>
          <a:xfrm>
            <a:off x="915209" y="1418228"/>
            <a:ext cx="4114801" cy="3465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spc="600" dirty="0"/>
              <a:t>13 PREGUNTAS</a:t>
            </a:r>
          </a:p>
        </p:txBody>
      </p:sp>
      <p:pic>
        <p:nvPicPr>
          <p:cNvPr id="7" name="Picture 15" descr="MP-Logo">
            <a:extLst>
              <a:ext uri="{FF2B5EF4-FFF2-40B4-BE49-F238E27FC236}">
                <a16:creationId xmlns:a16="http://schemas.microsoft.com/office/drawing/2014/main" id="{1736E3DE-55F6-A7DD-76F0-9C25B627A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/>
          <a:stretch/>
        </p:blipFill>
        <p:spPr bwMode="auto"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noFill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97C3853-0C8B-471A-C211-22E8E46C4C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" r="4" b="4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B1B3F51-92B4-4BB7-1203-2AA613D885C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81" r="3" b="3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pic>
        <p:nvPicPr>
          <p:cNvPr id="8" name="Imagen 7" descr="logo fondo transparente.png">
            <a:extLst>
              <a:ext uri="{FF2B5EF4-FFF2-40B4-BE49-F238E27FC236}">
                <a16:creationId xmlns:a16="http://schemas.microsoft.com/office/drawing/2014/main" id="{C5F30BF0-9AA7-1D90-69F7-2EFDCC1E023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3" y="5679570"/>
            <a:ext cx="1116909" cy="6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235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3BF1CCC-8B24-3B01-31E0-12DBA2D344F4}"/>
              </a:ext>
            </a:extLst>
          </p:cNvPr>
          <p:cNvSpPr txBox="1"/>
          <p:nvPr/>
        </p:nvSpPr>
        <p:spPr>
          <a:xfrm>
            <a:off x="838200" y="2333297"/>
            <a:ext cx="4619621" cy="384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algn="ctr"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1.</a:t>
            </a:r>
          </a:p>
          <a:p>
            <a:pPr marL="114300" algn="ctr"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¿COMO SE HA GARANTIZADO QUE LA </a:t>
            </a:r>
            <a:r>
              <a:rPr lang="en-US" sz="2000" dirty="0">
                <a:highlight>
                  <a:srgbClr val="FFFF00"/>
                </a:highlight>
              </a:rPr>
              <a:t>IAG</a:t>
            </a:r>
            <a:r>
              <a:rPr lang="en-US" sz="2000" dirty="0"/>
              <a:t> SE HA MANTENIDO </a:t>
            </a:r>
            <a:r>
              <a:rPr lang="en-US" sz="2000" dirty="0">
                <a:highlight>
                  <a:srgbClr val="FFFF00"/>
                </a:highlight>
              </a:rPr>
              <a:t>SEGURA Y CONTROLADA </a:t>
            </a:r>
            <a:r>
              <a:rPr lang="en-US" sz="2000" dirty="0"/>
              <a:t>HASTA AHORA?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6159F8A-252D-FD10-F754-279C1FDCF8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" b="349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6" name="Picture 15" descr="MP-Logo">
            <a:extLst>
              <a:ext uri="{FF2B5EF4-FFF2-40B4-BE49-F238E27FC236}">
                <a16:creationId xmlns:a16="http://schemas.microsoft.com/office/drawing/2014/main" id="{8ED2DEAA-3E19-7119-501A-3A3E30754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153" y="954017"/>
            <a:ext cx="1180960" cy="1035645"/>
          </a:xfrm>
          <a:prstGeom prst="rect">
            <a:avLst/>
          </a:prstGeom>
          <a:noFill/>
        </p:spPr>
      </p:pic>
      <p:pic>
        <p:nvPicPr>
          <p:cNvPr id="7" name="Imagen 6" descr="logo fondo transparente.png">
            <a:extLst>
              <a:ext uri="{FF2B5EF4-FFF2-40B4-BE49-F238E27FC236}">
                <a16:creationId xmlns:a16="http://schemas.microsoft.com/office/drawing/2014/main" id="{D4230533-2886-2659-9DDF-144CDEFE207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24" y="5825008"/>
            <a:ext cx="1116909" cy="6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289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80C418A-0A35-23F0-E816-5BB19E30F8F9}"/>
              </a:ext>
            </a:extLst>
          </p:cNvPr>
          <p:cNvSpPr txBox="1"/>
          <p:nvPr/>
        </p:nvSpPr>
        <p:spPr>
          <a:xfrm>
            <a:off x="718930" y="2181943"/>
            <a:ext cx="5092194" cy="30079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2.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algn="ctr">
              <a:spcAft>
                <a:spcPts val="600"/>
              </a:spcAft>
            </a:pPr>
            <a:r>
              <a:rPr lang="en-US" sz="2000" dirty="0"/>
              <a:t>EN </a:t>
            </a:r>
            <a:r>
              <a:rPr lang="en-US" sz="2000" dirty="0">
                <a:highlight>
                  <a:srgbClr val="FFFF00"/>
                </a:highlight>
              </a:rPr>
              <a:t>TU MUNDO</a:t>
            </a:r>
            <a:r>
              <a:rPr lang="en-US" sz="2000" dirty="0"/>
              <a:t>, </a:t>
            </a:r>
          </a:p>
          <a:p>
            <a:pPr algn="ctr">
              <a:spcAft>
                <a:spcPts val="600"/>
              </a:spcAft>
            </a:pPr>
            <a:r>
              <a:rPr lang="en-US" sz="2000" dirty="0"/>
              <a:t>¿EXISTE UN </a:t>
            </a:r>
            <a:r>
              <a:rPr lang="en-US" sz="2000" dirty="0">
                <a:highlight>
                  <a:srgbClr val="FFFF00"/>
                </a:highlight>
              </a:rPr>
              <a:t>SISTEMA DE IA</a:t>
            </a:r>
          </a:p>
          <a:p>
            <a:pPr algn="ctr">
              <a:spcAft>
                <a:spcPts val="600"/>
              </a:spcAft>
            </a:pPr>
            <a:r>
              <a:rPr lang="en-US" sz="2000" dirty="0"/>
              <a:t> QUE SEA SUSTANCIALMENTE </a:t>
            </a:r>
          </a:p>
          <a:p>
            <a:pPr algn="ctr">
              <a:spcAft>
                <a:spcPts val="600"/>
              </a:spcAft>
            </a:pPr>
            <a:r>
              <a:rPr lang="en-US" sz="2000" dirty="0">
                <a:highlight>
                  <a:srgbClr val="FFFF00"/>
                </a:highlight>
              </a:rPr>
              <a:t>MÁS PODEROSO</a:t>
            </a:r>
            <a:r>
              <a:rPr lang="en-US" sz="2000" dirty="0"/>
              <a:t> QUE TODOS LOS DEMÁS?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922E4DB-4B75-4B11-2268-ED48B41EE2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" r="1" b="2083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pic>
        <p:nvPicPr>
          <p:cNvPr id="6" name="Picture 15" descr="MP-Logo">
            <a:extLst>
              <a:ext uri="{FF2B5EF4-FFF2-40B4-BE49-F238E27FC236}">
                <a16:creationId xmlns:a16="http://schemas.microsoft.com/office/drawing/2014/main" id="{EAF430E3-D1E2-06ED-6A89-EEB09ED7E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</p:spPr>
      </p:pic>
      <p:pic>
        <p:nvPicPr>
          <p:cNvPr id="7" name="Imagen 6" descr="logo fondo transparente.png">
            <a:extLst>
              <a:ext uri="{FF2B5EF4-FFF2-40B4-BE49-F238E27FC236}">
                <a16:creationId xmlns:a16="http://schemas.microsoft.com/office/drawing/2014/main" id="{8738C21B-220D-DA84-2F10-8167F9E89C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24" y="5825008"/>
            <a:ext cx="1116909" cy="6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7781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583250E-6F62-98D1-74A3-0BCB7F49B4D2}"/>
              </a:ext>
            </a:extLst>
          </p:cNvPr>
          <p:cNvSpPr txBox="1"/>
          <p:nvPr/>
        </p:nvSpPr>
        <p:spPr>
          <a:xfrm>
            <a:off x="6632241" y="1612654"/>
            <a:ext cx="4195675" cy="2913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3.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¿CÓMO HA 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highlight>
                  <a:srgbClr val="FFFF00"/>
                </a:highlight>
              </a:rPr>
              <a:t>EVITADO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SU MUNDO IMPORTANTES 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highlight>
                  <a:srgbClr val="FFFF00"/>
                </a:highlight>
              </a:rPr>
              <a:t>CARRERAS ARMAMENTISTAS Y GUERRAS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, EN LO QUE RESPECTA A LA 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highlight>
                  <a:srgbClr val="FFFF00"/>
                </a:highlight>
              </a:rPr>
              <a:t>IA/AGI 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O DE OTRO TIPO?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6236BE3-E974-5259-6AA4-CE768F5F3C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1" r="3" b="3"/>
          <a:stretch/>
        </p:blipFill>
        <p:spPr>
          <a:xfrm>
            <a:off x="-3" y="10"/>
            <a:ext cx="4317456" cy="4167571"/>
          </a:xfrm>
          <a:custGeom>
            <a:avLst/>
            <a:gdLst/>
            <a:ahLst/>
            <a:cxnLst/>
            <a:rect l="l" t="t" r="r" b="b"/>
            <a:pathLst>
              <a:path w="4317456" h="4167581">
                <a:moveTo>
                  <a:pt x="1372466" y="0"/>
                </a:moveTo>
                <a:lnTo>
                  <a:pt x="2944990" y="0"/>
                </a:lnTo>
                <a:lnTo>
                  <a:pt x="2999002" y="19769"/>
                </a:lnTo>
                <a:cubicBezTo>
                  <a:pt x="3773802" y="347482"/>
                  <a:pt x="4317456" y="1114680"/>
                  <a:pt x="4317456" y="2008853"/>
                </a:cubicBezTo>
                <a:cubicBezTo>
                  <a:pt x="4317456" y="3201085"/>
                  <a:pt x="3350960" y="4167581"/>
                  <a:pt x="2158728" y="4167581"/>
                </a:cubicBezTo>
                <a:cubicBezTo>
                  <a:pt x="966497" y="4167581"/>
                  <a:pt x="0" y="3201085"/>
                  <a:pt x="0" y="2008853"/>
                </a:cubicBezTo>
                <a:cubicBezTo>
                  <a:pt x="0" y="1114680"/>
                  <a:pt x="543654" y="347482"/>
                  <a:pt x="1318454" y="19769"/>
                </a:cubicBezTo>
                <a:close/>
              </a:path>
            </a:pathLst>
          </a:custGeom>
        </p:spPr>
      </p:pic>
      <p:pic>
        <p:nvPicPr>
          <p:cNvPr id="6" name="Picture 15" descr="MP-Logo">
            <a:extLst>
              <a:ext uri="{FF2B5EF4-FFF2-40B4-BE49-F238E27FC236}">
                <a16:creationId xmlns:a16="http://schemas.microsoft.com/office/drawing/2014/main" id="{055662C5-88CA-EB4D-F911-AFAE8C430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 bwMode="auto">
          <a:xfrm>
            <a:off x="2767505" y="3942512"/>
            <a:ext cx="3238727" cy="2915488"/>
          </a:xfrm>
          <a:custGeom>
            <a:avLst/>
            <a:gdLst/>
            <a:ahLst/>
            <a:cxnLst/>
            <a:rect l="l" t="t" r="r" b="b"/>
            <a:pathLst>
              <a:path w="3238727" h="2915488">
                <a:moveTo>
                  <a:pt x="1619364" y="0"/>
                </a:moveTo>
                <a:cubicBezTo>
                  <a:pt x="2513714" y="0"/>
                  <a:pt x="3238727" y="725014"/>
                  <a:pt x="3238727" y="1619364"/>
                </a:cubicBezTo>
                <a:cubicBezTo>
                  <a:pt x="3238727" y="2122436"/>
                  <a:pt x="3009328" y="2571928"/>
                  <a:pt x="2649429" y="2868943"/>
                </a:cubicBezTo>
                <a:lnTo>
                  <a:pt x="2587186" y="2915488"/>
                </a:lnTo>
                <a:lnTo>
                  <a:pt x="651541" y="2915488"/>
                </a:lnTo>
                <a:lnTo>
                  <a:pt x="589298" y="2868943"/>
                </a:lnTo>
                <a:cubicBezTo>
                  <a:pt x="229399" y="2571928"/>
                  <a:pt x="0" y="2122436"/>
                  <a:pt x="0" y="1619364"/>
                </a:cubicBezTo>
                <a:cubicBezTo>
                  <a:pt x="0" y="725014"/>
                  <a:pt x="725014" y="0"/>
                  <a:pt x="1619364" y="0"/>
                </a:cubicBezTo>
                <a:close/>
              </a:path>
            </a:pathLst>
          </a:custGeom>
          <a:noFill/>
        </p:spPr>
      </p:pic>
      <p:pic>
        <p:nvPicPr>
          <p:cNvPr id="7" name="Imagen 6" descr="logo fondo transparente.png">
            <a:extLst>
              <a:ext uri="{FF2B5EF4-FFF2-40B4-BE49-F238E27FC236}">
                <a16:creationId xmlns:a16="http://schemas.microsoft.com/office/drawing/2014/main" id="{53F13205-08D8-816C-AC55-E6893A7D056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24" y="5825008"/>
            <a:ext cx="1116909" cy="6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109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FB1DAC4-99A3-A160-A7EF-6497D7D422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3" r="24948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B125136-2BE2-635F-96DB-C92CEF7BAD41}"/>
              </a:ext>
            </a:extLst>
          </p:cNvPr>
          <p:cNvSpPr txBox="1"/>
          <p:nvPr/>
        </p:nvSpPr>
        <p:spPr>
          <a:xfrm>
            <a:off x="4782061" y="1537757"/>
            <a:ext cx="5355851" cy="4101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spc="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000" spc="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EN ESTADOS UNIDOS, LA UNIÓN EUROPEA Y CHINA, ¿CÓMO Y DÓNDE SE EJERCE EL </a:t>
            </a:r>
            <a:r>
              <a:rPr lang="en-US" sz="2000" spc="6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</a:rPr>
              <a:t>PODER DE DECISIÓN NACIONAL</a:t>
            </a:r>
            <a:r>
              <a:rPr lang="en-US" sz="2000" spc="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 ¿Y CÓMO HA CAMBIADO ESTO, SI ES QUE LO HA HECHO, LA </a:t>
            </a:r>
            <a:r>
              <a:rPr lang="en-US" sz="2000" spc="6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</a:rPr>
              <a:t>LLEGADA</a:t>
            </a:r>
            <a:r>
              <a:rPr lang="en-US" sz="2000" spc="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LA </a:t>
            </a:r>
            <a:r>
              <a:rPr lang="en-US" sz="2000" spc="6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</a:rPr>
              <a:t>IA AVANZADA</a:t>
            </a:r>
            <a:r>
              <a:rPr lang="en-US" sz="2000" spc="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  <p:pic>
        <p:nvPicPr>
          <p:cNvPr id="8" name="Imagen 7" descr="logo fondo transparente.png">
            <a:extLst>
              <a:ext uri="{FF2B5EF4-FFF2-40B4-BE49-F238E27FC236}">
                <a16:creationId xmlns:a16="http://schemas.microsoft.com/office/drawing/2014/main" id="{B076A76F-B6BB-AD9A-D14E-33BEFF24A8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24" y="5825008"/>
            <a:ext cx="1116909" cy="695590"/>
          </a:xfrm>
          <a:prstGeom prst="rect">
            <a:avLst/>
          </a:prstGeom>
        </p:spPr>
      </p:pic>
      <p:pic>
        <p:nvPicPr>
          <p:cNvPr id="9" name="Imagen 8" descr="logo fondo transparente.png">
            <a:extLst>
              <a:ext uri="{FF2B5EF4-FFF2-40B4-BE49-F238E27FC236}">
                <a16:creationId xmlns:a16="http://schemas.microsoft.com/office/drawing/2014/main" id="{1C5F532E-7643-C9B7-D2DE-06A41C8DDB5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635" y="5638799"/>
            <a:ext cx="1116909" cy="695590"/>
          </a:xfrm>
          <a:prstGeom prst="rect">
            <a:avLst/>
          </a:prstGeom>
        </p:spPr>
      </p:pic>
      <p:pic>
        <p:nvPicPr>
          <p:cNvPr id="10" name="Picture 15" descr="MP-Logo">
            <a:extLst>
              <a:ext uri="{FF2B5EF4-FFF2-40B4-BE49-F238E27FC236}">
                <a16:creationId xmlns:a16="http://schemas.microsoft.com/office/drawing/2014/main" id="{EE3D0602-87EF-A034-E9CA-1E8CF41AF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635" y="215350"/>
            <a:ext cx="1507959" cy="13224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31267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8E0EB-606E-0801-7182-84B07FEA1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F735B3-CA57-A336-C35E-8157B928EA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2" r="29719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923957D-0118-F160-6728-9CD64302E198}"/>
              </a:ext>
            </a:extLst>
          </p:cNvPr>
          <p:cNvSpPr txBox="1"/>
          <p:nvPr/>
        </p:nvSpPr>
        <p:spPr>
          <a:xfrm>
            <a:off x="4198966" y="2147357"/>
            <a:ext cx="3810000" cy="4101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¿ES LA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</a:rPr>
              <a:t>DISTRIBUCIÓN GLOBAL DE LA RIQUEZA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MÁS O MENOS DESIGUAL QUE LA DE 2022? ¿Y EN CUÁNTO? ¿CÓMO LLEGÓ A SER ASÍ?</a:t>
            </a:r>
          </a:p>
        </p:txBody>
      </p:sp>
      <p:pic>
        <p:nvPicPr>
          <p:cNvPr id="5" name="Picture 15" descr="MP-Logo">
            <a:extLst>
              <a:ext uri="{FF2B5EF4-FFF2-40B4-BE49-F238E27FC236}">
                <a16:creationId xmlns:a16="http://schemas.microsoft.com/office/drawing/2014/main" id="{700E429E-8A4A-827E-BE46-EB94C361C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  <a:noFill/>
        </p:spPr>
      </p:pic>
      <p:pic>
        <p:nvPicPr>
          <p:cNvPr id="6" name="Imagen 5" descr="logo fondo transparente.png">
            <a:extLst>
              <a:ext uri="{FF2B5EF4-FFF2-40B4-BE49-F238E27FC236}">
                <a16:creationId xmlns:a16="http://schemas.microsoft.com/office/drawing/2014/main" id="{61007FE4-406B-D07C-F7F5-762A5EE53F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630" y="5678555"/>
            <a:ext cx="1116909" cy="6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895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F2DAA-08E0-EC15-3F41-4B89D0A31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437175E-FC27-6E4D-AB6C-C9EF515A44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8" r="-1" b="26990"/>
          <a:stretch/>
        </p:blipFill>
        <p:spPr>
          <a:xfrm>
            <a:off x="-1219" y="-8"/>
            <a:ext cx="12191695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547C3A7-B3E7-7AC1-1F66-59FCDA4A4CD3}"/>
              </a:ext>
            </a:extLst>
          </p:cNvPr>
          <p:cNvSpPr txBox="1"/>
          <p:nvPr/>
        </p:nvSpPr>
        <p:spPr>
          <a:xfrm>
            <a:off x="251276" y="1900244"/>
            <a:ext cx="3797450" cy="20141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6.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¿</a:t>
            </a:r>
            <a:r>
              <a:rPr lang="en-US" sz="25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Cuál</a:t>
            </a:r>
            <a:r>
              <a:rPr lang="en-US" sz="2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es </a:t>
            </a:r>
            <a:r>
              <a:rPr lang="en-US" sz="25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el</a:t>
            </a:r>
            <a:r>
              <a:rPr lang="en-US" sz="2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problema</a:t>
            </a:r>
            <a:r>
              <a:rPr lang="en-US" sz="2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principal que IA ha </a:t>
            </a:r>
            <a:r>
              <a:rPr lang="en-US" sz="25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resuelto</a:t>
            </a:r>
            <a:r>
              <a:rPr lang="en-US" sz="2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2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tu</a:t>
            </a:r>
            <a:r>
              <a:rPr lang="en-US" sz="2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mundo</a:t>
            </a:r>
            <a:r>
              <a:rPr lang="en-US" sz="2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y </a:t>
            </a:r>
            <a:r>
              <a:rPr lang="en-US" sz="25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cómo</a:t>
            </a:r>
            <a:r>
              <a:rPr lang="en-US" sz="2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lo </a:t>
            </a:r>
            <a:r>
              <a:rPr lang="en-US" sz="25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hizo</a:t>
            </a:r>
            <a:r>
              <a:rPr lang="en-US" sz="2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4" name="Picture 15" descr="MP-Logo">
            <a:extLst>
              <a:ext uri="{FF2B5EF4-FFF2-40B4-BE49-F238E27FC236}">
                <a16:creationId xmlns:a16="http://schemas.microsoft.com/office/drawing/2014/main" id="{DBC2C21C-03BB-6D57-BDFA-38C21BAD1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54697" y="822204"/>
            <a:ext cx="2606312" cy="2405492"/>
          </a:xfrm>
          <a:custGeom>
            <a:avLst/>
            <a:gdLst/>
            <a:ahLst/>
            <a:cxnLst/>
            <a:rect l="l" t="t" r="r" b="b"/>
            <a:pathLst>
              <a:path w="2442835" h="2236365">
                <a:moveTo>
                  <a:pt x="1178694" y="0"/>
                </a:moveTo>
                <a:cubicBezTo>
                  <a:pt x="1426542" y="0"/>
                  <a:pt x="1608393" y="124353"/>
                  <a:pt x="1857551" y="314024"/>
                </a:cubicBezTo>
                <a:cubicBezTo>
                  <a:pt x="1885386" y="335216"/>
                  <a:pt x="1913222" y="356156"/>
                  <a:pt x="1940168" y="376379"/>
                </a:cubicBezTo>
                <a:cubicBezTo>
                  <a:pt x="2086213" y="486125"/>
                  <a:pt x="2224133" y="589796"/>
                  <a:pt x="2315923" y="702353"/>
                </a:cubicBezTo>
                <a:cubicBezTo>
                  <a:pt x="2403676" y="809955"/>
                  <a:pt x="2442835" y="917915"/>
                  <a:pt x="2442835" y="1052431"/>
                </a:cubicBezTo>
                <a:cubicBezTo>
                  <a:pt x="2442835" y="1389589"/>
                  <a:pt x="2341663" y="1692735"/>
                  <a:pt x="2157925" y="1906050"/>
                </a:cubicBezTo>
                <a:cubicBezTo>
                  <a:pt x="2068023" y="2010385"/>
                  <a:pt x="1960192" y="2091482"/>
                  <a:pt x="1837422" y="2147045"/>
                </a:cubicBezTo>
                <a:cubicBezTo>
                  <a:pt x="1706420" y="2206285"/>
                  <a:pt x="1558592" y="2236365"/>
                  <a:pt x="1397973" y="2236365"/>
                </a:cubicBezTo>
                <a:cubicBezTo>
                  <a:pt x="1227656" y="2236365"/>
                  <a:pt x="1055033" y="2204038"/>
                  <a:pt x="885082" y="2140253"/>
                </a:cubicBezTo>
                <a:cubicBezTo>
                  <a:pt x="719588" y="2078255"/>
                  <a:pt x="562062" y="1986944"/>
                  <a:pt x="429436" y="1876226"/>
                </a:cubicBezTo>
                <a:cubicBezTo>
                  <a:pt x="294504" y="1763618"/>
                  <a:pt x="188455" y="1635487"/>
                  <a:pt x="114279" y="1495506"/>
                </a:cubicBezTo>
                <a:cubicBezTo>
                  <a:pt x="38477" y="1352411"/>
                  <a:pt x="0" y="1203340"/>
                  <a:pt x="0" y="1052431"/>
                </a:cubicBezTo>
                <a:cubicBezTo>
                  <a:pt x="0" y="900449"/>
                  <a:pt x="61386" y="811692"/>
                  <a:pt x="189137" y="641019"/>
                </a:cubicBezTo>
                <a:cubicBezTo>
                  <a:pt x="219961" y="599856"/>
                  <a:pt x="251833" y="557266"/>
                  <a:pt x="284438" y="510435"/>
                </a:cubicBezTo>
                <a:cubicBezTo>
                  <a:pt x="533598" y="152646"/>
                  <a:pt x="801051" y="0"/>
                  <a:pt x="1178694" y="0"/>
                </a:cubicBezTo>
                <a:close/>
              </a:path>
            </a:pathLst>
          </a:custGeom>
          <a:noFill/>
        </p:spPr>
      </p:pic>
      <p:pic>
        <p:nvPicPr>
          <p:cNvPr id="7" name="Imagen 6" descr="logo fondo transparente.png">
            <a:extLst>
              <a:ext uri="{FF2B5EF4-FFF2-40B4-BE49-F238E27FC236}">
                <a16:creationId xmlns:a16="http://schemas.microsoft.com/office/drawing/2014/main" id="{43757951-1859-B4E1-5E98-ED27BC86ED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14" y="5814611"/>
            <a:ext cx="1116909" cy="6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55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B1D2C-322F-34C1-6492-AC33DE8D0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020C6511-4564-ED0B-F575-15870EA5DF54}"/>
              </a:ext>
            </a:extLst>
          </p:cNvPr>
          <p:cNvSpPr txBox="1"/>
          <p:nvPr/>
        </p:nvSpPr>
        <p:spPr>
          <a:xfrm>
            <a:off x="6784650" y="1751810"/>
            <a:ext cx="4195675" cy="291387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7.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000" spc="300" dirty="0">
                <a:solidFill>
                  <a:schemeClr val="tx1">
                    <a:alpha val="80000"/>
                  </a:schemeClr>
                </a:solidFill>
              </a:rPr>
              <a:t>¿CUÁL  ES UNA NUEVA </a:t>
            </a:r>
            <a:r>
              <a:rPr lang="en-US" sz="2000" spc="300" dirty="0">
                <a:solidFill>
                  <a:schemeClr val="tx1">
                    <a:alpha val="80000"/>
                  </a:schemeClr>
                </a:solidFill>
                <a:highlight>
                  <a:srgbClr val="FFFF00"/>
                </a:highlight>
              </a:rPr>
              <a:t>INSTITUCIÓN SOCIAL </a:t>
            </a:r>
            <a:r>
              <a:rPr lang="en-US" sz="2000" spc="300" dirty="0">
                <a:solidFill>
                  <a:schemeClr val="tx1">
                    <a:alpha val="80000"/>
                  </a:schemeClr>
                </a:solidFill>
              </a:rPr>
              <a:t>QUE HAYA JUGADO UN PAPEL IMPORTANTE EN EL DESARROLLO DE TU MUNDO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?</a:t>
            </a:r>
          </a:p>
        </p:txBody>
      </p:sp>
      <p:pic>
        <p:nvPicPr>
          <p:cNvPr id="3" name="Picture 15" descr="MP-Logo">
            <a:extLst>
              <a:ext uri="{FF2B5EF4-FFF2-40B4-BE49-F238E27FC236}">
                <a16:creationId xmlns:a16="http://schemas.microsoft.com/office/drawing/2014/main" id="{CD8EE038-6D26-5CCC-CC6E-93D97BF30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" y="10"/>
            <a:ext cx="4317456" cy="4167571"/>
          </a:xfrm>
          <a:custGeom>
            <a:avLst/>
            <a:gdLst/>
            <a:ahLst/>
            <a:cxnLst/>
            <a:rect l="l" t="t" r="r" b="b"/>
            <a:pathLst>
              <a:path w="4317456" h="4167581">
                <a:moveTo>
                  <a:pt x="1372466" y="0"/>
                </a:moveTo>
                <a:lnTo>
                  <a:pt x="2944990" y="0"/>
                </a:lnTo>
                <a:lnTo>
                  <a:pt x="2999002" y="19769"/>
                </a:lnTo>
                <a:cubicBezTo>
                  <a:pt x="3773802" y="347482"/>
                  <a:pt x="4317456" y="1114680"/>
                  <a:pt x="4317456" y="2008853"/>
                </a:cubicBezTo>
                <a:cubicBezTo>
                  <a:pt x="4317456" y="3201085"/>
                  <a:pt x="3350960" y="4167581"/>
                  <a:pt x="2158728" y="4167581"/>
                </a:cubicBezTo>
                <a:cubicBezTo>
                  <a:pt x="966497" y="4167581"/>
                  <a:pt x="0" y="3201085"/>
                  <a:pt x="0" y="2008853"/>
                </a:cubicBezTo>
                <a:cubicBezTo>
                  <a:pt x="0" y="1114680"/>
                  <a:pt x="543654" y="347482"/>
                  <a:pt x="1318454" y="19769"/>
                </a:cubicBezTo>
                <a:close/>
              </a:path>
            </a:pathLst>
          </a:custGeom>
          <a:noFill/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E5F35BA-B583-F9BF-182C-C672B1B9F9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0" r="2" b="2"/>
          <a:stretch/>
        </p:blipFill>
        <p:spPr>
          <a:xfrm>
            <a:off x="2767505" y="3942512"/>
            <a:ext cx="3238727" cy="2915488"/>
          </a:xfrm>
          <a:custGeom>
            <a:avLst/>
            <a:gdLst/>
            <a:ahLst/>
            <a:cxnLst/>
            <a:rect l="l" t="t" r="r" b="b"/>
            <a:pathLst>
              <a:path w="3238727" h="2915488">
                <a:moveTo>
                  <a:pt x="1619364" y="0"/>
                </a:moveTo>
                <a:cubicBezTo>
                  <a:pt x="2513714" y="0"/>
                  <a:pt x="3238727" y="725014"/>
                  <a:pt x="3238727" y="1619364"/>
                </a:cubicBezTo>
                <a:cubicBezTo>
                  <a:pt x="3238727" y="2122436"/>
                  <a:pt x="3009328" y="2571928"/>
                  <a:pt x="2649429" y="2868943"/>
                </a:cubicBezTo>
                <a:lnTo>
                  <a:pt x="2587186" y="2915488"/>
                </a:lnTo>
                <a:lnTo>
                  <a:pt x="651541" y="2915488"/>
                </a:lnTo>
                <a:lnTo>
                  <a:pt x="589298" y="2868943"/>
                </a:lnTo>
                <a:cubicBezTo>
                  <a:pt x="229399" y="2571928"/>
                  <a:pt x="0" y="2122436"/>
                  <a:pt x="0" y="1619364"/>
                </a:cubicBezTo>
                <a:cubicBezTo>
                  <a:pt x="0" y="725014"/>
                  <a:pt x="725014" y="0"/>
                  <a:pt x="1619364" y="0"/>
                </a:cubicBezTo>
                <a:close/>
              </a:path>
            </a:pathLst>
          </a:custGeom>
        </p:spPr>
      </p:pic>
      <p:pic>
        <p:nvPicPr>
          <p:cNvPr id="4" name="Imagen 3" descr="logo fondo transparente.png">
            <a:extLst>
              <a:ext uri="{FF2B5EF4-FFF2-40B4-BE49-F238E27FC236}">
                <a16:creationId xmlns:a16="http://schemas.microsoft.com/office/drawing/2014/main" id="{3F448D04-38D1-A93F-AA73-11C19826348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48" y="5652051"/>
            <a:ext cx="1116909" cy="6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355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B4C59-36CB-5018-E33E-9CED06A10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0131179-C8BA-152E-5D20-DF5110CB2B26}"/>
              </a:ext>
            </a:extLst>
          </p:cNvPr>
          <p:cNvSpPr txBox="1"/>
          <p:nvPr/>
        </p:nvSpPr>
        <p:spPr>
          <a:xfrm>
            <a:off x="816799" y="1612941"/>
            <a:ext cx="6190412" cy="33444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8.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000" spc="300" dirty="0"/>
              <a:t>¿CUÁL  ES UNA </a:t>
            </a:r>
            <a:r>
              <a:rPr lang="en-US" sz="2000" spc="300" dirty="0">
                <a:highlight>
                  <a:srgbClr val="FFFF00"/>
                </a:highlight>
              </a:rPr>
              <a:t>NUEVA TECNOLOGÍA </a:t>
            </a:r>
            <a:r>
              <a:rPr lang="en-US" sz="2000" spc="300" dirty="0"/>
              <a:t>DE 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000" spc="300" dirty="0">
                <a:highlight>
                  <a:srgbClr val="FFFF00"/>
                </a:highlight>
              </a:rPr>
              <a:t>NO INTELIGENCIA ARTIFICIAL 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000" spc="300" dirty="0"/>
              <a:t> QUE HAYA  JUGADO UN PAPEL </a:t>
            </a:r>
            <a:r>
              <a:rPr lang="en-US" sz="2000" spc="300" dirty="0">
                <a:highlight>
                  <a:srgbClr val="FFFF00"/>
                </a:highlight>
              </a:rPr>
              <a:t>IMPORTANTE</a:t>
            </a:r>
            <a:r>
              <a:rPr lang="en-US" sz="2000" spc="300" dirty="0"/>
              <a:t> EN EL DESARROLLO DE TU MUNDO?</a:t>
            </a:r>
          </a:p>
        </p:txBody>
      </p:sp>
      <p:pic>
        <p:nvPicPr>
          <p:cNvPr id="3" name="Picture 15" descr="MP-Logo">
            <a:extLst>
              <a:ext uri="{FF2B5EF4-FFF2-40B4-BE49-F238E27FC236}">
                <a16:creationId xmlns:a16="http://schemas.microsoft.com/office/drawing/2014/main" id="{F5D2C5D0-9FB4-21BD-5807-2447D4C3D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10595" y="1227809"/>
            <a:ext cx="3300386" cy="3300386"/>
          </a:xfrm>
          <a:custGeom>
            <a:avLst/>
            <a:gdLst/>
            <a:ahLst/>
            <a:cxnLst/>
            <a:rect l="l" t="t" r="r" b="b"/>
            <a:pathLst>
              <a:path w="2457864" h="2457864">
                <a:moveTo>
                  <a:pt x="1228932" y="0"/>
                </a:moveTo>
                <a:cubicBezTo>
                  <a:pt x="1907652" y="0"/>
                  <a:pt x="2457864" y="550212"/>
                  <a:pt x="2457864" y="1228932"/>
                </a:cubicBezTo>
                <a:cubicBezTo>
                  <a:pt x="2457864" y="1907652"/>
                  <a:pt x="1907652" y="2457864"/>
                  <a:pt x="1228932" y="2457864"/>
                </a:cubicBezTo>
                <a:cubicBezTo>
                  <a:pt x="550212" y="2457864"/>
                  <a:pt x="0" y="1907652"/>
                  <a:pt x="0" y="1228932"/>
                </a:cubicBezTo>
                <a:cubicBezTo>
                  <a:pt x="0" y="550212"/>
                  <a:pt x="550212" y="0"/>
                  <a:pt x="1228932" y="0"/>
                </a:cubicBezTo>
                <a:close/>
              </a:path>
            </a:pathLst>
          </a:custGeom>
          <a:noFill/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74AFEDE-6272-C57C-D5D7-2F83CEA9E3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8230" y="4296585"/>
            <a:ext cx="2324791" cy="2324791"/>
          </a:xfrm>
          <a:custGeom>
            <a:avLst/>
            <a:gdLst/>
            <a:ahLst/>
            <a:cxnLst/>
            <a:rect l="l" t="t" r="r" b="b"/>
            <a:pathLst>
              <a:path w="2241934" h="2241934">
                <a:moveTo>
                  <a:pt x="1120967" y="0"/>
                </a:moveTo>
                <a:cubicBezTo>
                  <a:pt x="1740060" y="0"/>
                  <a:pt x="2241934" y="501874"/>
                  <a:pt x="2241934" y="1120967"/>
                </a:cubicBezTo>
                <a:cubicBezTo>
                  <a:pt x="2241934" y="1740060"/>
                  <a:pt x="1740060" y="2241934"/>
                  <a:pt x="1120967" y="2241934"/>
                </a:cubicBezTo>
                <a:cubicBezTo>
                  <a:pt x="501874" y="2241934"/>
                  <a:pt x="0" y="1740060"/>
                  <a:pt x="0" y="1120967"/>
                </a:cubicBezTo>
                <a:cubicBezTo>
                  <a:pt x="0" y="501874"/>
                  <a:pt x="501874" y="0"/>
                  <a:pt x="1120967" y="0"/>
                </a:cubicBezTo>
                <a:close/>
              </a:path>
            </a:pathLst>
          </a:custGeom>
        </p:spPr>
      </p:pic>
      <p:pic>
        <p:nvPicPr>
          <p:cNvPr id="4" name="Imagen 3" descr="logo fondo transparente.png">
            <a:extLst>
              <a:ext uri="{FF2B5EF4-FFF2-40B4-BE49-F238E27FC236}">
                <a16:creationId xmlns:a16="http://schemas.microsoft.com/office/drawing/2014/main" id="{4B653F0D-ABD7-5C7D-9332-3EDFFDBD07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66" y="5811077"/>
            <a:ext cx="1116909" cy="6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579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B3A42-FE89-B426-335C-63D4DB5A9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279612D-4C49-176E-CF8D-2BB74A4E00B2}"/>
              </a:ext>
            </a:extLst>
          </p:cNvPr>
          <p:cNvSpPr txBox="1"/>
          <p:nvPr/>
        </p:nvSpPr>
        <p:spPr>
          <a:xfrm>
            <a:off x="1114598" y="1128748"/>
            <a:ext cx="4772974" cy="3553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spc="300" dirty="0"/>
              <a:t>9.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spc="300" dirty="0"/>
              <a:t>¿QUÉ </a:t>
            </a:r>
            <a:r>
              <a:rPr lang="en-US" sz="2000" spc="300" dirty="0">
                <a:highlight>
                  <a:srgbClr val="FFFF00"/>
                </a:highlight>
              </a:rPr>
              <a:t>CAMBIOS</a:t>
            </a:r>
            <a:r>
              <a:rPr lang="en-US" sz="2000" spc="300" dirty="0"/>
              <a:t> EN LA FORMA EN QUE LOS PAÍSES GOBIERNAN EL DESARROLLO Y/O LA IMPLEMENTACIÓN Y/O EL </a:t>
            </a:r>
            <a:r>
              <a:rPr lang="en-US" sz="2000" spc="300" dirty="0">
                <a:highlight>
                  <a:srgbClr val="FFFF00"/>
                </a:highlight>
              </a:rPr>
              <a:t>USO DE TECNOLOGÍAS EMERGENTES </a:t>
            </a:r>
            <a:r>
              <a:rPr lang="en-US" sz="2000" spc="300" dirty="0"/>
              <a:t>(INCLUIDA LA IA), SI LAS HUBIERA, DESEMPEÑARON UN </a:t>
            </a:r>
            <a:r>
              <a:rPr lang="en-US" sz="2000" spc="300" dirty="0">
                <a:highlight>
                  <a:srgbClr val="FFFF00"/>
                </a:highlight>
              </a:rPr>
              <a:t>PAPEL IMPORTANTE EN EL DESARROLLO DE TU MUNDO</a:t>
            </a:r>
            <a:r>
              <a:rPr lang="en-US" sz="2000" spc="300" dirty="0"/>
              <a:t>?</a:t>
            </a:r>
          </a:p>
        </p:txBody>
      </p:sp>
      <p:pic>
        <p:nvPicPr>
          <p:cNvPr id="2" name="Picture 15" descr="MP-Logo">
            <a:extLst>
              <a:ext uri="{FF2B5EF4-FFF2-40B4-BE49-F238E27FC236}">
                <a16:creationId xmlns:a16="http://schemas.microsoft.com/office/drawing/2014/main" id="{0FBB32F4-E057-C1AD-35C9-6A39AC7B6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1341" y="643468"/>
            <a:ext cx="2906061" cy="2545005"/>
          </a:xfrm>
          <a:prstGeom prst="rect">
            <a:avLst/>
          </a:prstGeom>
          <a:noFill/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9AC5A36-03E4-43C5-8684-9432CC2975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617" y="3657600"/>
            <a:ext cx="2585510" cy="2585510"/>
          </a:xfrm>
          <a:prstGeom prst="rect">
            <a:avLst/>
          </a:prstGeom>
        </p:spPr>
      </p:pic>
      <p:pic>
        <p:nvPicPr>
          <p:cNvPr id="3" name="Imagen 2" descr="logo fondo transparente.png">
            <a:extLst>
              <a:ext uri="{FF2B5EF4-FFF2-40B4-BE49-F238E27FC236}">
                <a16:creationId xmlns:a16="http://schemas.microsoft.com/office/drawing/2014/main" id="{5F70F798-4BFE-7D3B-8F86-4583A74F98C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66" y="5811077"/>
            <a:ext cx="1116909" cy="6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00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A3C7A-2719-4110-B2E0-92E0AEF36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6E21A2B-E504-F257-66D4-F807E56AE130}"/>
              </a:ext>
            </a:extLst>
          </p:cNvPr>
          <p:cNvSpPr txBox="1"/>
          <p:nvPr/>
        </p:nvSpPr>
        <p:spPr>
          <a:xfrm>
            <a:off x="1602878" y="3552509"/>
            <a:ext cx="8986243" cy="27474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b="1" spc="600" dirty="0"/>
              <a:t>RETO 1</a:t>
            </a:r>
          </a:p>
          <a:p>
            <a:pPr algn="ctr"/>
            <a:r>
              <a:rPr lang="es-ES_tradnl" sz="2400" b="1" spc="300" dirty="0">
                <a:effectLst/>
                <a:ea typeface="Aptos" panose="020B0004020202020204" pitchFamily="34" charset="0"/>
              </a:rPr>
              <a:t>DESARROLLO SOSTENIBLE Y CAMBIO CLIMÁTICO</a:t>
            </a:r>
            <a:r>
              <a:rPr lang="es-MX" sz="2400" spc="300" dirty="0">
                <a:effectLst/>
              </a:rPr>
              <a:t> </a:t>
            </a:r>
            <a:r>
              <a:rPr lang="es-MX" sz="2400" b="1" spc="300" dirty="0"/>
              <a:t>   </a:t>
            </a:r>
          </a:p>
          <a:p>
            <a:pPr algn="ctr"/>
            <a:endParaRPr lang="es-MX" sz="2000" b="1" dirty="0"/>
          </a:p>
          <a:p>
            <a:pPr algn="ctr">
              <a:lnSpc>
                <a:spcPct val="150000"/>
              </a:lnSpc>
            </a:pPr>
            <a:r>
              <a:rPr lang="es-ES_tradnl" sz="2400" spc="3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¿Cómo se puede lograr un desarrollo sostenible</a:t>
            </a:r>
          </a:p>
          <a:p>
            <a:pPr algn="ctr">
              <a:lnSpc>
                <a:spcPct val="150000"/>
              </a:lnSpc>
            </a:pPr>
            <a:r>
              <a:rPr lang="es-ES_tradnl" sz="2400" spc="3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para todos mientras se aborda el</a:t>
            </a:r>
          </a:p>
          <a:p>
            <a:pPr algn="ctr">
              <a:lnSpc>
                <a:spcPct val="150000"/>
              </a:lnSpc>
            </a:pPr>
            <a:r>
              <a:rPr lang="es-ES_tradnl" sz="2400" spc="3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cambio climático global?</a:t>
            </a:r>
            <a:endParaRPr lang="es-MX" sz="24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D458D9A-0101-A880-4DE1-8D0B03223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27" y="327376"/>
            <a:ext cx="3506964" cy="250350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B6DF72D-9D1A-5AAD-9E86-F99FA0D88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3584" y="165114"/>
            <a:ext cx="2925889" cy="292588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E713AD2-BAE8-1D62-A1F1-63C859EA0402}"/>
              </a:ext>
            </a:extLst>
          </p:cNvPr>
          <p:cNvSpPr txBox="1"/>
          <p:nvPr/>
        </p:nvSpPr>
        <p:spPr>
          <a:xfrm>
            <a:off x="1151467" y="26416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  <a:p>
            <a:endParaRPr lang="es-MX" dirty="0"/>
          </a:p>
        </p:txBody>
      </p:sp>
      <p:pic>
        <p:nvPicPr>
          <p:cNvPr id="2" name="Picture 15" descr="MP-Logo">
            <a:extLst>
              <a:ext uri="{FF2B5EF4-FFF2-40B4-BE49-F238E27FC236}">
                <a16:creationId xmlns:a16="http://schemas.microsoft.com/office/drawing/2014/main" id="{D28041A4-01EF-7EFD-2F61-F1BEDB491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0411" y="1153670"/>
            <a:ext cx="2209169" cy="1937334"/>
          </a:xfrm>
          <a:prstGeom prst="rect">
            <a:avLst/>
          </a:prstGeom>
          <a:noFill/>
        </p:spPr>
      </p:pic>
      <p:pic>
        <p:nvPicPr>
          <p:cNvPr id="5" name="Imagen 4" descr="logo fondo transparente.png">
            <a:extLst>
              <a:ext uri="{FF2B5EF4-FFF2-40B4-BE49-F238E27FC236}">
                <a16:creationId xmlns:a16="http://schemas.microsoft.com/office/drawing/2014/main" id="{170685F1-46AE-4630-0182-AFEB2AA1C5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528" y="5692074"/>
            <a:ext cx="1354624" cy="84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796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CC919-25A2-80E0-3845-A1E077709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0E92297D-3D0E-0959-C270-F1E3DAC4140F}"/>
              </a:ext>
            </a:extLst>
          </p:cNvPr>
          <p:cNvSpPr txBox="1"/>
          <p:nvPr/>
        </p:nvSpPr>
        <p:spPr>
          <a:xfrm>
            <a:off x="6879218" y="1533881"/>
            <a:ext cx="4195675" cy="291387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2000" spc="300" dirty="0">
                <a:solidFill>
                  <a:schemeClr val="tx1">
                    <a:alpha val="80000"/>
                  </a:schemeClr>
                </a:solidFill>
              </a:rPr>
              <a:t>9.</a:t>
            </a:r>
          </a:p>
          <a:p>
            <a:pPr algn="ctr">
              <a:lnSpc>
                <a:spcPct val="170000"/>
              </a:lnSpc>
              <a:spcAft>
                <a:spcPts val="600"/>
              </a:spcAft>
            </a:pPr>
            <a:r>
              <a:rPr lang="en-US" sz="2900" spc="300" dirty="0">
                <a:solidFill>
                  <a:schemeClr val="tx1">
                    <a:alpha val="80000"/>
                  </a:schemeClr>
                </a:solidFill>
              </a:rPr>
              <a:t>ELIJA UN SECTOR DE SU ELECCIÓN </a:t>
            </a:r>
          </a:p>
          <a:p>
            <a:pPr algn="ctr">
              <a:lnSpc>
                <a:spcPct val="170000"/>
              </a:lnSpc>
              <a:spcAft>
                <a:spcPts val="600"/>
              </a:spcAft>
            </a:pPr>
            <a:r>
              <a:rPr lang="en-US" sz="2000" spc="300" dirty="0">
                <a:solidFill>
                  <a:schemeClr val="tx1">
                    <a:alpha val="80000"/>
                  </a:schemeClr>
                </a:solidFill>
              </a:rPr>
              <a:t> (EDUCACIÓN, TRANSPORTE, ENERGÍA, COMUNICACIONES, FINANZAS, SALUD, TURISMO, AEROESPACIO, MATERIALES, ETC.) </a:t>
            </a:r>
          </a:p>
          <a:p>
            <a:pPr algn="ctr">
              <a:lnSpc>
                <a:spcPct val="170000"/>
              </a:lnSpc>
              <a:spcAft>
                <a:spcPts val="600"/>
              </a:spcAft>
            </a:pPr>
            <a:r>
              <a:rPr lang="en-US" sz="2900" spc="300" dirty="0">
                <a:solidFill>
                  <a:schemeClr val="tx1">
                    <a:alpha val="80000"/>
                  </a:schemeClr>
                </a:solidFill>
              </a:rPr>
              <a:t>Y DESCRIBA </a:t>
            </a:r>
            <a:r>
              <a:rPr lang="en-US" sz="2900" spc="300" dirty="0">
                <a:solidFill>
                  <a:schemeClr val="tx1">
                    <a:alpha val="80000"/>
                  </a:schemeClr>
                </a:solidFill>
                <a:highlight>
                  <a:srgbClr val="FFFF00"/>
                </a:highlight>
              </a:rPr>
              <a:t>CÓMO SE TRANSFORMÓ ESE SECTOR CON IA EN SU MUNDO</a:t>
            </a:r>
            <a:r>
              <a:rPr lang="en-US" sz="2000" spc="300" dirty="0">
                <a:solidFill>
                  <a:schemeClr val="tx1">
                    <a:alpha val="80000"/>
                  </a:schemeClr>
                </a:solidFill>
              </a:rPr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8625AA-9BBF-F53B-4FDE-E074245707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1" r="3" b="3"/>
          <a:stretch/>
        </p:blipFill>
        <p:spPr>
          <a:xfrm>
            <a:off x="-3" y="10"/>
            <a:ext cx="4317456" cy="4167571"/>
          </a:xfrm>
          <a:custGeom>
            <a:avLst/>
            <a:gdLst/>
            <a:ahLst/>
            <a:cxnLst/>
            <a:rect l="l" t="t" r="r" b="b"/>
            <a:pathLst>
              <a:path w="4317456" h="4167581">
                <a:moveTo>
                  <a:pt x="1372466" y="0"/>
                </a:moveTo>
                <a:lnTo>
                  <a:pt x="2944990" y="0"/>
                </a:lnTo>
                <a:lnTo>
                  <a:pt x="2999002" y="19769"/>
                </a:lnTo>
                <a:cubicBezTo>
                  <a:pt x="3773802" y="347482"/>
                  <a:pt x="4317456" y="1114680"/>
                  <a:pt x="4317456" y="2008853"/>
                </a:cubicBezTo>
                <a:cubicBezTo>
                  <a:pt x="4317456" y="3201085"/>
                  <a:pt x="3350960" y="4167581"/>
                  <a:pt x="2158728" y="4167581"/>
                </a:cubicBezTo>
                <a:cubicBezTo>
                  <a:pt x="966497" y="4167581"/>
                  <a:pt x="0" y="3201085"/>
                  <a:pt x="0" y="2008853"/>
                </a:cubicBezTo>
                <a:cubicBezTo>
                  <a:pt x="0" y="1114680"/>
                  <a:pt x="543654" y="347482"/>
                  <a:pt x="1318454" y="19769"/>
                </a:cubicBezTo>
                <a:close/>
              </a:path>
            </a:pathLst>
          </a:custGeom>
        </p:spPr>
      </p:pic>
      <p:pic>
        <p:nvPicPr>
          <p:cNvPr id="2" name="Picture 15" descr="MP-Logo">
            <a:extLst>
              <a:ext uri="{FF2B5EF4-FFF2-40B4-BE49-F238E27FC236}">
                <a16:creationId xmlns:a16="http://schemas.microsoft.com/office/drawing/2014/main" id="{D1A151C7-2B1D-83FB-5312-013588948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 bwMode="auto">
          <a:xfrm>
            <a:off x="2767505" y="3942512"/>
            <a:ext cx="3238727" cy="2915488"/>
          </a:xfrm>
          <a:custGeom>
            <a:avLst/>
            <a:gdLst/>
            <a:ahLst/>
            <a:cxnLst/>
            <a:rect l="l" t="t" r="r" b="b"/>
            <a:pathLst>
              <a:path w="3238727" h="2915488">
                <a:moveTo>
                  <a:pt x="1619364" y="0"/>
                </a:moveTo>
                <a:cubicBezTo>
                  <a:pt x="2513714" y="0"/>
                  <a:pt x="3238727" y="725014"/>
                  <a:pt x="3238727" y="1619364"/>
                </a:cubicBezTo>
                <a:cubicBezTo>
                  <a:pt x="3238727" y="2122436"/>
                  <a:pt x="3009328" y="2571928"/>
                  <a:pt x="2649429" y="2868943"/>
                </a:cubicBezTo>
                <a:lnTo>
                  <a:pt x="2587186" y="2915488"/>
                </a:lnTo>
                <a:lnTo>
                  <a:pt x="651541" y="2915488"/>
                </a:lnTo>
                <a:lnTo>
                  <a:pt x="589298" y="2868943"/>
                </a:lnTo>
                <a:cubicBezTo>
                  <a:pt x="229399" y="2571928"/>
                  <a:pt x="0" y="2122436"/>
                  <a:pt x="0" y="1619364"/>
                </a:cubicBezTo>
                <a:cubicBezTo>
                  <a:pt x="0" y="725014"/>
                  <a:pt x="725014" y="0"/>
                  <a:pt x="1619364" y="0"/>
                </a:cubicBezTo>
                <a:close/>
              </a:path>
            </a:pathLst>
          </a:custGeom>
          <a:noFill/>
        </p:spPr>
      </p:pic>
      <p:pic>
        <p:nvPicPr>
          <p:cNvPr id="3" name="Imagen 2" descr="logo fondo transparente.png">
            <a:extLst>
              <a:ext uri="{FF2B5EF4-FFF2-40B4-BE49-F238E27FC236}">
                <a16:creationId xmlns:a16="http://schemas.microsoft.com/office/drawing/2014/main" id="{A1536274-F0F0-8D50-7CA9-2CD9689D1D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66" y="5811077"/>
            <a:ext cx="1116909" cy="6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563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78648-6F1B-B974-804B-C83C2A6B5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F9B4D74-4333-1C40-316E-F2642402C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>
          <a:xfrm>
            <a:off x="8491004" y="278204"/>
            <a:ext cx="2610422" cy="2610422"/>
          </a:xfrm>
          <a:custGeom>
            <a:avLst/>
            <a:gdLst/>
            <a:ahLst/>
            <a:cxnLst/>
            <a:rect l="l" t="t" r="r" b="b"/>
            <a:pathLst>
              <a:path w="2610422" h="2610422">
                <a:moveTo>
                  <a:pt x="1305211" y="0"/>
                </a:moveTo>
                <a:cubicBezTo>
                  <a:pt x="2026059" y="0"/>
                  <a:pt x="2610422" y="584363"/>
                  <a:pt x="2610422" y="1305211"/>
                </a:cubicBezTo>
                <a:cubicBezTo>
                  <a:pt x="2610422" y="2026059"/>
                  <a:pt x="2026059" y="2610422"/>
                  <a:pt x="1305211" y="2610422"/>
                </a:cubicBezTo>
                <a:cubicBezTo>
                  <a:pt x="584363" y="2610422"/>
                  <a:pt x="0" y="2026059"/>
                  <a:pt x="0" y="1305211"/>
                </a:cubicBezTo>
                <a:cubicBezTo>
                  <a:pt x="0" y="584363"/>
                  <a:pt x="584363" y="0"/>
                  <a:pt x="1305211" y="0"/>
                </a:cubicBezTo>
                <a:close/>
              </a:path>
            </a:pathLst>
          </a:cu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4AC293D-6462-CF47-1C9E-4049AE9DEFD0}"/>
              </a:ext>
            </a:extLst>
          </p:cNvPr>
          <p:cNvSpPr txBox="1"/>
          <p:nvPr/>
        </p:nvSpPr>
        <p:spPr>
          <a:xfrm>
            <a:off x="894597" y="1444312"/>
            <a:ext cx="5908007" cy="28886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11.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000" spc="300" dirty="0"/>
              <a:t>¿CUÁL ES LA </a:t>
            </a:r>
            <a:r>
              <a:rPr lang="en-US" sz="2000" spc="300" dirty="0">
                <a:highlight>
                  <a:srgbClr val="FFFF00"/>
                </a:highlight>
              </a:rPr>
              <a:t>ESPERANZA DE VIDA </a:t>
            </a:r>
            <a:r>
              <a:rPr lang="en-US" sz="2000" spc="300" dirty="0"/>
              <a:t>DEL 1% MÁS RICO Y DEL 20% MENOS RICO DEL MUNDO? 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000" spc="300" dirty="0">
                <a:highlight>
                  <a:srgbClr val="FFFF00"/>
                </a:highlight>
              </a:rPr>
              <a:t>¿CÓMO Y POR QUÉ HA CAMBIADO DESDE 2022?</a:t>
            </a:r>
          </a:p>
        </p:txBody>
      </p:sp>
      <p:pic>
        <p:nvPicPr>
          <p:cNvPr id="2" name="Picture 15" descr="MP-Logo">
            <a:extLst>
              <a:ext uri="{FF2B5EF4-FFF2-40B4-BE49-F238E27FC236}">
                <a16:creationId xmlns:a16="http://schemas.microsoft.com/office/drawing/2014/main" id="{886319BC-ACCD-0FB8-8172-064CA9E52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52542" y="3060424"/>
            <a:ext cx="3402334" cy="3402334"/>
          </a:xfrm>
          <a:custGeom>
            <a:avLst/>
            <a:gdLst/>
            <a:ahLst/>
            <a:cxnLst/>
            <a:rect l="l" t="t" r="r" b="b"/>
            <a:pathLst>
              <a:path w="2509736" h="2509736">
                <a:moveTo>
                  <a:pt x="1254868" y="0"/>
                </a:moveTo>
                <a:cubicBezTo>
                  <a:pt x="1947912" y="0"/>
                  <a:pt x="2509736" y="561824"/>
                  <a:pt x="2509736" y="1254868"/>
                </a:cubicBezTo>
                <a:cubicBezTo>
                  <a:pt x="2509736" y="1947912"/>
                  <a:pt x="1947912" y="2509736"/>
                  <a:pt x="1254868" y="2509736"/>
                </a:cubicBezTo>
                <a:cubicBezTo>
                  <a:pt x="561824" y="2509736"/>
                  <a:pt x="0" y="1947912"/>
                  <a:pt x="0" y="1254868"/>
                </a:cubicBezTo>
                <a:cubicBezTo>
                  <a:pt x="0" y="561824"/>
                  <a:pt x="561824" y="0"/>
                  <a:pt x="1254868" y="0"/>
                </a:cubicBezTo>
                <a:close/>
              </a:path>
            </a:pathLst>
          </a:custGeom>
          <a:noFill/>
        </p:spPr>
      </p:pic>
      <p:pic>
        <p:nvPicPr>
          <p:cNvPr id="3" name="Imagen 2" descr="logo fondo transparente.png">
            <a:extLst>
              <a:ext uri="{FF2B5EF4-FFF2-40B4-BE49-F238E27FC236}">
                <a16:creationId xmlns:a16="http://schemas.microsoft.com/office/drawing/2014/main" id="{224F4EB7-39E5-3430-829C-989C9B9248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66" y="5811077"/>
            <a:ext cx="1116909" cy="6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841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E1FAE-5B4E-3F01-1E4F-2EF666E85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MP-Logo">
            <a:extLst>
              <a:ext uri="{FF2B5EF4-FFF2-40B4-BE49-F238E27FC236}">
                <a16:creationId xmlns:a16="http://schemas.microsoft.com/office/drawing/2014/main" id="{34481819-490A-8DC1-97C9-73918F796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91004" y="278204"/>
            <a:ext cx="2610422" cy="2610422"/>
          </a:xfrm>
          <a:custGeom>
            <a:avLst/>
            <a:gdLst/>
            <a:ahLst/>
            <a:cxnLst/>
            <a:rect l="l" t="t" r="r" b="b"/>
            <a:pathLst>
              <a:path w="2610422" h="2610422">
                <a:moveTo>
                  <a:pt x="1305211" y="0"/>
                </a:moveTo>
                <a:cubicBezTo>
                  <a:pt x="2026059" y="0"/>
                  <a:pt x="2610422" y="584363"/>
                  <a:pt x="2610422" y="1305211"/>
                </a:cubicBezTo>
                <a:cubicBezTo>
                  <a:pt x="2610422" y="2026059"/>
                  <a:pt x="2026059" y="2610422"/>
                  <a:pt x="1305211" y="2610422"/>
                </a:cubicBezTo>
                <a:cubicBezTo>
                  <a:pt x="584363" y="2610422"/>
                  <a:pt x="0" y="2026059"/>
                  <a:pt x="0" y="1305211"/>
                </a:cubicBezTo>
                <a:cubicBezTo>
                  <a:pt x="0" y="584363"/>
                  <a:pt x="584363" y="0"/>
                  <a:pt x="1305211" y="0"/>
                </a:cubicBezTo>
                <a:close/>
              </a:path>
            </a:pathLst>
          </a:custGeom>
          <a:noFill/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FF4EFD6-6070-ECE4-CC6E-93DA2B598229}"/>
              </a:ext>
            </a:extLst>
          </p:cNvPr>
          <p:cNvSpPr txBox="1"/>
          <p:nvPr/>
        </p:nvSpPr>
        <p:spPr>
          <a:xfrm>
            <a:off x="827581" y="719215"/>
            <a:ext cx="5908007" cy="288862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000" spc="300" dirty="0"/>
              <a:t>12.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000" spc="300" dirty="0"/>
              <a:t>EN EE. UU., CONSIDERANDO LOS DERECHOS HUMANOS ENUMERADOS EN LA DECLARACIÓN DE LA ONU, 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000" spc="300" dirty="0"/>
              <a:t>¿QUÉ </a:t>
            </a:r>
            <a:r>
              <a:rPr lang="en-US" sz="2000" spc="300" dirty="0">
                <a:highlight>
                  <a:srgbClr val="FFFF00"/>
                </a:highlight>
              </a:rPr>
              <a:t>DERECHOS SE RESPETAN MEJOR Y CUÁLES SE RESPETAN PEOR </a:t>
            </a:r>
            <a:r>
              <a:rPr lang="en-US" sz="2000" spc="300" dirty="0"/>
              <a:t>EN EL MUNDO QUE EN 2022? 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000" spc="300" dirty="0"/>
              <a:t>¿POR QUÉ? 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000" spc="300" dirty="0"/>
              <a:t>¿CÓMO?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9C428C3-02FF-BF92-F6CF-15C8C45E2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2542" y="3060424"/>
            <a:ext cx="3402334" cy="3402334"/>
          </a:xfrm>
          <a:custGeom>
            <a:avLst/>
            <a:gdLst/>
            <a:ahLst/>
            <a:cxnLst/>
            <a:rect l="l" t="t" r="r" b="b"/>
            <a:pathLst>
              <a:path w="2509736" h="2509736">
                <a:moveTo>
                  <a:pt x="1254868" y="0"/>
                </a:moveTo>
                <a:cubicBezTo>
                  <a:pt x="1947912" y="0"/>
                  <a:pt x="2509736" y="561824"/>
                  <a:pt x="2509736" y="1254868"/>
                </a:cubicBezTo>
                <a:cubicBezTo>
                  <a:pt x="2509736" y="1947912"/>
                  <a:pt x="1947912" y="2509736"/>
                  <a:pt x="1254868" y="2509736"/>
                </a:cubicBezTo>
                <a:cubicBezTo>
                  <a:pt x="561824" y="2509736"/>
                  <a:pt x="0" y="1947912"/>
                  <a:pt x="0" y="1254868"/>
                </a:cubicBezTo>
                <a:cubicBezTo>
                  <a:pt x="0" y="561824"/>
                  <a:pt x="561824" y="0"/>
                  <a:pt x="1254868" y="0"/>
                </a:cubicBezTo>
                <a:close/>
              </a:path>
            </a:pathLst>
          </a:custGeom>
        </p:spPr>
      </p:pic>
      <p:pic>
        <p:nvPicPr>
          <p:cNvPr id="3" name="Imagen 2" descr="logo fondo transparente.png">
            <a:extLst>
              <a:ext uri="{FF2B5EF4-FFF2-40B4-BE49-F238E27FC236}">
                <a16:creationId xmlns:a16="http://schemas.microsoft.com/office/drawing/2014/main" id="{ED869EFC-DBE6-B424-B9B8-5CE21E0D23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66" y="5811077"/>
            <a:ext cx="1116909" cy="6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574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49931-C218-7ECB-DF9E-B4D760B46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CCD3D119-8E9A-75A2-5725-DCC9774EE367}"/>
              </a:ext>
            </a:extLst>
          </p:cNvPr>
          <p:cNvSpPr txBox="1"/>
          <p:nvPr/>
        </p:nvSpPr>
        <p:spPr>
          <a:xfrm>
            <a:off x="948833" y="807833"/>
            <a:ext cx="4772974" cy="3553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000" spc="300" dirty="0"/>
              <a:t>13.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000" spc="300" dirty="0"/>
              <a:t>¿CUÁL HA SIDO UNA </a:t>
            </a:r>
            <a:r>
              <a:rPr lang="en-US" sz="2000" spc="300" dirty="0">
                <a:highlight>
                  <a:srgbClr val="FFFF00"/>
                </a:highlight>
              </a:rPr>
              <a:t>TENDENCIA NOTABLE EN LA FORMA </a:t>
            </a:r>
            <a:r>
              <a:rPr lang="en-US" sz="2000" spc="300" dirty="0"/>
              <a:t>EN QUE LAS PERSONAS ENCUENTRAN SU </a:t>
            </a:r>
            <a:r>
              <a:rPr lang="en-US" sz="2000" spc="300" dirty="0">
                <a:highlight>
                  <a:srgbClr val="FFFF00"/>
                </a:highlight>
              </a:rPr>
              <a:t>REALIZACIÓN</a:t>
            </a:r>
            <a:r>
              <a:rPr lang="en-US" sz="2000" dirty="0"/>
              <a:t>?</a:t>
            </a:r>
          </a:p>
        </p:txBody>
      </p:sp>
      <p:pic>
        <p:nvPicPr>
          <p:cNvPr id="2" name="Picture 15" descr="MP-Logo">
            <a:extLst>
              <a:ext uri="{FF2B5EF4-FFF2-40B4-BE49-F238E27FC236}">
                <a16:creationId xmlns:a16="http://schemas.microsoft.com/office/drawing/2014/main" id="{CE04928E-386C-4335-1091-4D20D1A7B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1341" y="643468"/>
            <a:ext cx="2906061" cy="2545005"/>
          </a:xfrm>
          <a:prstGeom prst="rect">
            <a:avLst/>
          </a:prstGeom>
          <a:noFill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2FCE67A-87FB-09D3-3A05-EA1A01EF7C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617" y="3657600"/>
            <a:ext cx="2585510" cy="2585510"/>
          </a:xfrm>
          <a:prstGeom prst="rect">
            <a:avLst/>
          </a:prstGeom>
        </p:spPr>
      </p:pic>
      <p:pic>
        <p:nvPicPr>
          <p:cNvPr id="3" name="Imagen 2" descr="logo fondo transparente.png">
            <a:extLst>
              <a:ext uri="{FF2B5EF4-FFF2-40B4-BE49-F238E27FC236}">
                <a16:creationId xmlns:a16="http://schemas.microsoft.com/office/drawing/2014/main" id="{2DFB480A-8802-C5D6-5185-22989E0454F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66" y="5811077"/>
            <a:ext cx="1116909" cy="6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006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536F1-B0E7-24CD-A1D6-4390ADFD9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14D51DB-B305-3364-FBE2-F71368DA7A0B}"/>
              </a:ext>
            </a:extLst>
          </p:cNvPr>
          <p:cNvSpPr txBox="1"/>
          <p:nvPr/>
        </p:nvSpPr>
        <p:spPr>
          <a:xfrm>
            <a:off x="1246824" y="2623381"/>
            <a:ext cx="5941376" cy="3553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https://</a:t>
            </a:r>
            <a:r>
              <a:rPr lang="en-US" sz="2000" dirty="0" err="1"/>
              <a:t>www.youtube.com</a:t>
            </a:r>
            <a:r>
              <a:rPr lang="en-US" sz="2000" dirty="0"/>
              <a:t>/</a:t>
            </a:r>
            <a:r>
              <a:rPr lang="en-US" sz="2000" dirty="0" err="1"/>
              <a:t>watch?v</a:t>
            </a:r>
            <a:r>
              <a:rPr lang="en-US" sz="2000" dirty="0"/>
              <a:t>=6vLINRafsAw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BAE914-B439-B6E7-25B8-A5DA39510C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11" y="997184"/>
            <a:ext cx="3848322" cy="1837573"/>
          </a:xfrm>
          <a:prstGeom prst="rect">
            <a:avLst/>
          </a:prstGeom>
        </p:spPr>
      </p:pic>
      <p:pic>
        <p:nvPicPr>
          <p:cNvPr id="2" name="Picture 15" descr="MP-Logo">
            <a:extLst>
              <a:ext uri="{FF2B5EF4-FFF2-40B4-BE49-F238E27FC236}">
                <a16:creationId xmlns:a16="http://schemas.microsoft.com/office/drawing/2014/main" id="{259030FB-9492-69F1-4CB4-C11F7F19F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8216" y="3657600"/>
            <a:ext cx="2952312" cy="2585510"/>
          </a:xfrm>
          <a:prstGeom prst="rect">
            <a:avLst/>
          </a:prstGeom>
          <a:noFill/>
        </p:spPr>
      </p:pic>
      <p:pic>
        <p:nvPicPr>
          <p:cNvPr id="3" name="Imagen 2" descr="logo fondo transparente.png">
            <a:extLst>
              <a:ext uri="{FF2B5EF4-FFF2-40B4-BE49-F238E27FC236}">
                <a16:creationId xmlns:a16="http://schemas.microsoft.com/office/drawing/2014/main" id="{7E5C8187-3CCB-1414-450B-37CFB55F3A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66" y="5811077"/>
            <a:ext cx="1116909" cy="6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979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 descr="MP-Logo">
            <a:extLst>
              <a:ext uri="{FF2B5EF4-FFF2-40B4-BE49-F238E27FC236}">
                <a16:creationId xmlns:a16="http://schemas.microsoft.com/office/drawing/2014/main" id="{A6591734-16B2-9A45-026F-6014A4771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4088" y="1893741"/>
            <a:ext cx="3343333" cy="2927948"/>
          </a:xfrm>
          <a:prstGeom prst="rect">
            <a:avLst/>
          </a:prstGeom>
          <a:noFill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7AC2CF0-68B7-6155-B7FC-0127C0E55C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929" y="1136229"/>
            <a:ext cx="3343333" cy="444296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A7C8853-5A35-3BCA-0931-D20CD3F7A095}"/>
              </a:ext>
            </a:extLst>
          </p:cNvPr>
          <p:cNvSpPr txBox="1"/>
          <p:nvPr/>
        </p:nvSpPr>
        <p:spPr>
          <a:xfrm>
            <a:off x="8471498" y="1633796"/>
            <a:ext cx="3240264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indent="-228600" algn="ctr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spc="600" dirty="0">
                <a:effectLst/>
              </a:rPr>
              <a:t>CINCO ELEMENTOS de PROSPECTIVA </a:t>
            </a:r>
            <a:br>
              <a:rPr lang="en-US" sz="2000" spc="600" dirty="0">
                <a:effectLst/>
              </a:rPr>
            </a:br>
            <a:r>
              <a:rPr lang="en-US" sz="2000" spc="600" dirty="0">
                <a:effectLst/>
              </a:rPr>
              <a:t>de</a:t>
            </a:r>
            <a:r>
              <a:rPr lang="en-US" sz="2000" i="1" spc="600" dirty="0">
                <a:effectLst/>
              </a:rPr>
              <a:t> </a:t>
            </a:r>
            <a:br>
              <a:rPr lang="en-US" sz="2000" spc="600" dirty="0">
                <a:effectLst/>
              </a:rPr>
            </a:br>
            <a:r>
              <a:rPr lang="en-US" sz="2000" spc="600" dirty="0">
                <a:effectLst/>
              </a:rPr>
              <a:t>NUESTRA AGENDA COMÚN </a:t>
            </a:r>
            <a:br>
              <a:rPr lang="en-US" sz="2000" spc="600" dirty="0">
                <a:effectLst/>
              </a:rPr>
            </a:br>
            <a:r>
              <a:rPr lang="en-US" sz="2000" spc="600" dirty="0">
                <a:effectLst/>
              </a:rPr>
              <a:t>de la 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000" spc="600" dirty="0">
                <a:effectLst/>
              </a:rPr>
              <a:t>ONU</a:t>
            </a:r>
            <a:endParaRPr lang="en-US" sz="2000" spc="600" dirty="0"/>
          </a:p>
        </p:txBody>
      </p:sp>
      <p:pic>
        <p:nvPicPr>
          <p:cNvPr id="8" name="Imagen 7" descr="logo fondo transparente.png">
            <a:extLst>
              <a:ext uri="{FF2B5EF4-FFF2-40B4-BE49-F238E27FC236}">
                <a16:creationId xmlns:a16="http://schemas.microsoft.com/office/drawing/2014/main" id="{65F27C69-3E79-F91E-1B29-DD97C13414C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853" y="5740890"/>
            <a:ext cx="1116909" cy="6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549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FB60211-3CC7-F35C-B3EC-436B28D63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42" y="407986"/>
            <a:ext cx="8231304" cy="6153734"/>
          </a:xfrm>
          <a:prstGeom prst="rect">
            <a:avLst/>
          </a:prstGeom>
        </p:spPr>
      </p:pic>
      <p:pic>
        <p:nvPicPr>
          <p:cNvPr id="3" name="Imagen 2" descr="logo fondo transparente.png">
            <a:extLst>
              <a:ext uri="{FF2B5EF4-FFF2-40B4-BE49-F238E27FC236}">
                <a16:creationId xmlns:a16="http://schemas.microsoft.com/office/drawing/2014/main" id="{4EC66CA7-3D25-9665-2C46-6CA0350106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70" y="5899371"/>
            <a:ext cx="1116909" cy="695590"/>
          </a:xfrm>
          <a:prstGeom prst="rect">
            <a:avLst/>
          </a:prstGeom>
        </p:spPr>
      </p:pic>
      <p:pic>
        <p:nvPicPr>
          <p:cNvPr id="6" name="Picture 15" descr="MP-Logo">
            <a:extLst>
              <a:ext uri="{FF2B5EF4-FFF2-40B4-BE49-F238E27FC236}">
                <a16:creationId xmlns:a16="http://schemas.microsoft.com/office/drawing/2014/main" id="{EFC65C59-7B2C-1161-ECA7-D75F8932A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341" y="-61050"/>
            <a:ext cx="1647853" cy="14450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19749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F55F970-514E-E703-0D54-8B5BC6991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96" y="1544521"/>
            <a:ext cx="2463760" cy="124614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4AE3520-5F78-8587-53C6-9FA0FABD8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719" y="1372189"/>
            <a:ext cx="3472414" cy="170313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83AD4B8-31F8-DE48-A33C-760428C0AC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398" y="1452817"/>
            <a:ext cx="1901165" cy="124381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6245C82-0D2D-5567-628E-231970D427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31" y="4290626"/>
            <a:ext cx="2646270" cy="124614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0A78FF3-B7E2-EF6C-5051-A221D2A72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312" y="4290626"/>
            <a:ext cx="2646270" cy="125291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BA8323E-6173-D3B0-7F11-3E0297592F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759" y="4290626"/>
            <a:ext cx="2287775" cy="1114557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BA7D3083-38CE-1809-DC26-01776D4F82E1}"/>
              </a:ext>
            </a:extLst>
          </p:cNvPr>
          <p:cNvSpPr txBox="1"/>
          <p:nvPr/>
        </p:nvSpPr>
        <p:spPr>
          <a:xfrm>
            <a:off x="485127" y="2940120"/>
            <a:ext cx="2282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latin typeface="Century Gothic" panose="020B0502020202020204" pitchFamily="34" charset="0"/>
              </a:rPr>
              <a:t>Cumbre del Futuro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35880D5-3F0C-9D1A-1C56-C5FDD405737F}"/>
              </a:ext>
            </a:extLst>
          </p:cNvPr>
          <p:cNvSpPr txBox="1"/>
          <p:nvPr/>
        </p:nvSpPr>
        <p:spPr>
          <a:xfrm>
            <a:off x="2907350" y="3262346"/>
            <a:ext cx="5993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Consejo de Administración Fiduciaria como</a:t>
            </a:r>
          </a:p>
          <a:p>
            <a:pPr algn="ctr"/>
            <a:r>
              <a:rPr lang="es-MX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órgano prospectivo de múltiples partes interesadas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8EEBFD1-6662-D920-9531-EE5736D3259E}"/>
              </a:ext>
            </a:extLst>
          </p:cNvPr>
          <p:cNvSpPr txBox="1"/>
          <p:nvPr/>
        </p:nvSpPr>
        <p:spPr>
          <a:xfrm>
            <a:off x="8702566" y="2834193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Laboratorio de futuros</a:t>
            </a:r>
            <a:endParaRPr lang="es-MX" dirty="0">
              <a:latin typeface="Century Gothic" panose="020B0502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74C7913-C9CF-46ED-C549-701C1141C7AC}"/>
              </a:ext>
            </a:extLst>
          </p:cNvPr>
          <p:cNvSpPr txBox="1"/>
          <p:nvPr/>
        </p:nvSpPr>
        <p:spPr>
          <a:xfrm>
            <a:off x="223343" y="5960752"/>
            <a:ext cx="3595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Informes de prospectiva </a:t>
            </a:r>
          </a:p>
          <a:p>
            <a:pPr algn="ctr"/>
            <a:r>
              <a:rPr lang="es-MX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estratégica y de riesgo global </a:t>
            </a:r>
            <a:endParaRPr lang="es-MX" dirty="0">
              <a:latin typeface="Century Gothic" panose="020B0502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34C68CA-C329-663D-E02D-38A865EFE3AF}"/>
              </a:ext>
            </a:extLst>
          </p:cNvPr>
          <p:cNvSpPr txBox="1"/>
          <p:nvPr/>
        </p:nvSpPr>
        <p:spPr>
          <a:xfrm>
            <a:off x="4631714" y="5925489"/>
            <a:ext cx="29285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Enviado especial para </a:t>
            </a:r>
          </a:p>
          <a:p>
            <a:pPr algn="ctr"/>
            <a:r>
              <a:rPr lang="es-MX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generaciones futuras</a:t>
            </a:r>
            <a:endParaRPr lang="es-MX" sz="3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E18D0B8-1265-A9AF-78F0-03D6679E76CF}"/>
              </a:ext>
            </a:extLst>
          </p:cNvPr>
          <p:cNvSpPr txBox="1"/>
          <p:nvPr/>
        </p:nvSpPr>
        <p:spPr>
          <a:xfrm>
            <a:off x="8901299" y="5879322"/>
            <a:ext cx="2130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Otras estrategias </a:t>
            </a:r>
            <a:endParaRPr lang="es-MX" dirty="0">
              <a:latin typeface="Century Gothic" panose="020B0502020202020204" pitchFamily="34" charset="0"/>
            </a:endParaRPr>
          </a:p>
        </p:txBody>
      </p:sp>
      <p:pic>
        <p:nvPicPr>
          <p:cNvPr id="2" name="Picture 15" descr="MP-Logo">
            <a:extLst>
              <a:ext uri="{FF2B5EF4-FFF2-40B4-BE49-F238E27FC236}">
                <a16:creationId xmlns:a16="http://schemas.microsoft.com/office/drawing/2014/main" id="{868437B0-5D03-F74A-6FA5-EA2652135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341" y="-61050"/>
            <a:ext cx="1647853" cy="1445087"/>
          </a:xfrm>
          <a:prstGeom prst="rect">
            <a:avLst/>
          </a:prstGeom>
          <a:noFill/>
        </p:spPr>
      </p:pic>
      <p:pic>
        <p:nvPicPr>
          <p:cNvPr id="3" name="Imagen 2" descr="logo fondo transparente.png">
            <a:extLst>
              <a:ext uri="{FF2B5EF4-FFF2-40B4-BE49-F238E27FC236}">
                <a16:creationId xmlns:a16="http://schemas.microsoft.com/office/drawing/2014/main" id="{8B053377-87DE-15F6-69E0-9D5E1985619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43" y="170689"/>
            <a:ext cx="1116909" cy="6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528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C0E838B3-B3D3-F9CC-07A9-A3FFEA6A9AEF}"/>
              </a:ext>
            </a:extLst>
          </p:cNvPr>
          <p:cNvGraphicFramePr>
            <a:graphicFrameLocks noGrp="1"/>
          </p:cNvGraphicFramePr>
          <p:nvPr/>
        </p:nvGraphicFramePr>
        <p:xfrm>
          <a:off x="1042988" y="2328862"/>
          <a:ext cx="10387012" cy="30993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7615">
                  <a:extLst>
                    <a:ext uri="{9D8B030D-6E8A-4147-A177-3AD203B41FA5}">
                      <a16:colId xmlns:a16="http://schemas.microsoft.com/office/drawing/2014/main" val="1362441135"/>
                    </a:ext>
                  </a:extLst>
                </a:gridCol>
                <a:gridCol w="3110113">
                  <a:extLst>
                    <a:ext uri="{9D8B030D-6E8A-4147-A177-3AD203B41FA5}">
                      <a16:colId xmlns:a16="http://schemas.microsoft.com/office/drawing/2014/main" val="472240922"/>
                    </a:ext>
                  </a:extLst>
                </a:gridCol>
                <a:gridCol w="2093366">
                  <a:extLst>
                    <a:ext uri="{9D8B030D-6E8A-4147-A177-3AD203B41FA5}">
                      <a16:colId xmlns:a16="http://schemas.microsoft.com/office/drawing/2014/main" val="4051538277"/>
                    </a:ext>
                  </a:extLst>
                </a:gridCol>
                <a:gridCol w="2154081">
                  <a:extLst>
                    <a:ext uri="{9D8B030D-6E8A-4147-A177-3AD203B41FA5}">
                      <a16:colId xmlns:a16="http://schemas.microsoft.com/office/drawing/2014/main" val="2937963099"/>
                    </a:ext>
                  </a:extLst>
                </a:gridCol>
                <a:gridCol w="2161837">
                  <a:extLst>
                    <a:ext uri="{9D8B030D-6E8A-4147-A177-3AD203B41FA5}">
                      <a16:colId xmlns:a16="http://schemas.microsoft.com/office/drawing/2014/main" val="730523273"/>
                    </a:ext>
                  </a:extLst>
                </a:gridCol>
              </a:tblGrid>
              <a:tr h="750826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MX" sz="800" dirty="0">
                          <a:effectLst/>
                        </a:rPr>
                        <a:t> 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MX" sz="800">
                          <a:effectLst/>
                        </a:rPr>
                        <a:t> </a:t>
                      </a:r>
                      <a:endParaRPr lang="es-MX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MX" sz="800" dirty="0">
                          <a:effectLst/>
                        </a:rPr>
                        <a:t>Criticidad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MX" sz="800">
                          <a:effectLst/>
                        </a:rPr>
                        <a:t>Claves para el éxito</a:t>
                      </a:r>
                      <a:endParaRPr lang="es-MX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MX" sz="800">
                          <a:effectLst/>
                        </a:rPr>
                        <a:t>Obstáculos y Oportunidades</a:t>
                      </a:r>
                      <a:endParaRPr lang="es-MX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05661501"/>
                  </a:ext>
                </a:extLst>
              </a:tr>
              <a:tr h="151822">
                <a:tc>
                  <a:txBody>
                    <a:bodyPr/>
                    <a:lstStyle/>
                    <a:p>
                      <a:r>
                        <a:rPr lang="es-MX" sz="800">
                          <a:effectLst/>
                        </a:rPr>
                        <a:t> </a:t>
                      </a:r>
                      <a:endParaRPr lang="es-MX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s-MX" sz="800">
                          <a:effectLst/>
                        </a:rPr>
                        <a:t> </a:t>
                      </a:r>
                      <a:endParaRPr lang="es-MX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s-MX" sz="800">
                          <a:effectLst/>
                        </a:rPr>
                        <a:t> </a:t>
                      </a:r>
                      <a:endParaRPr lang="es-MX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s-MX" sz="800">
                          <a:effectLst/>
                        </a:rPr>
                        <a:t> </a:t>
                      </a:r>
                      <a:endParaRPr lang="es-MX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s-MX" sz="800">
                          <a:effectLst/>
                        </a:rPr>
                        <a:t> </a:t>
                      </a:r>
                      <a:endParaRPr lang="es-MX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80919446"/>
                  </a:ext>
                </a:extLst>
              </a:tr>
              <a:tr h="2196668">
                <a:tc>
                  <a:txBody>
                    <a:bodyPr/>
                    <a:lstStyle/>
                    <a:p>
                      <a:pPr algn="just"/>
                      <a:r>
                        <a:rPr lang="es-MX" sz="800">
                          <a:effectLst/>
                        </a:rPr>
                        <a:t>Fila 1 de 6</a:t>
                      </a:r>
                      <a:endParaRPr lang="es-MX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3000"/>
                        </a:spcAft>
                      </a:pPr>
                      <a:r>
                        <a:rPr lang="es-MX" sz="800" dirty="0">
                          <a:effectLst/>
                        </a:rPr>
                        <a:t>CUMBRE SOBRE EL FUTURO</a:t>
                      </a:r>
                      <a:endParaRPr lang="es-MX" sz="1200" dirty="0">
                        <a:effectLst/>
                      </a:endParaRPr>
                    </a:p>
                    <a:p>
                      <a:pPr algn="just"/>
                      <a:r>
                        <a:rPr lang="es-MX" sz="700" dirty="0">
                          <a:effectLst/>
                        </a:rPr>
                        <a:t>Pase el mouse sobre la referencia del Informe de la ONU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MX" sz="800">
                          <a:effectLst/>
                        </a:rPr>
                        <a:t>¿Qué tan crítico cree que es este elemento para mejorar la efectividad de la prospectiva global?</a:t>
                      </a:r>
                      <a:endParaRPr lang="es-MX" sz="1200">
                        <a:effectLst/>
                      </a:endParaRPr>
                    </a:p>
                    <a:p>
                      <a:pPr marL="342900" lvl="0" indent="-342900" algn="just">
                        <a:buFont typeface="Courier New" panose="02070309020205020404" pitchFamily="49" charset="0"/>
                        <a:buChar char="o"/>
                      </a:pPr>
                      <a:r>
                        <a:rPr lang="es-MX" sz="800">
                          <a:effectLst/>
                        </a:rPr>
                        <a:t>Muy crítico</a:t>
                      </a:r>
                      <a:endParaRPr lang="es-MX" sz="1200">
                        <a:effectLst/>
                      </a:endParaRPr>
                    </a:p>
                    <a:p>
                      <a:pPr marL="342900" lvl="0" indent="-342900" algn="just">
                        <a:buFont typeface="Courier New" panose="02070309020205020404" pitchFamily="49" charset="0"/>
                        <a:buChar char="o"/>
                      </a:pPr>
                      <a:r>
                        <a:rPr lang="es-MX" sz="800">
                          <a:effectLst/>
                        </a:rPr>
                        <a:t>Crítico</a:t>
                      </a:r>
                      <a:endParaRPr lang="es-MX" sz="1200">
                        <a:effectLst/>
                      </a:endParaRPr>
                    </a:p>
                    <a:p>
                      <a:pPr marL="342900" lvl="0" indent="-342900" algn="just">
                        <a:buFont typeface="Courier New" panose="02070309020205020404" pitchFamily="49" charset="0"/>
                        <a:buChar char="o"/>
                      </a:pPr>
                      <a:r>
                        <a:rPr lang="es-MX" sz="800">
                          <a:effectLst/>
                        </a:rPr>
                        <a:t>Algo crítico</a:t>
                      </a:r>
                      <a:endParaRPr lang="es-MX" sz="1200">
                        <a:effectLst/>
                      </a:endParaRPr>
                    </a:p>
                    <a:p>
                      <a:pPr marL="342900" lvl="0" indent="-342900" algn="just">
                        <a:buFont typeface="Courier New" panose="02070309020205020404" pitchFamily="49" charset="0"/>
                        <a:buChar char="o"/>
                      </a:pPr>
                      <a:r>
                        <a:rPr lang="es-MX" sz="800">
                          <a:effectLst/>
                        </a:rPr>
                        <a:t>No muy critico</a:t>
                      </a:r>
                      <a:endParaRPr lang="es-MX" sz="1200"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6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s-MX" sz="800">
                          <a:effectLst/>
                        </a:rPr>
                        <a:t>Contra efectivo</a:t>
                      </a:r>
                      <a:endParaRPr lang="es-MX" sz="1200">
                        <a:effectLst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MX" sz="800">
                          <a:effectLst/>
                        </a:rPr>
                        <a:t>Enviar solo esta celda  ir. </a:t>
                      </a:r>
                      <a:endParaRPr lang="es-MX" sz="1200">
                        <a:effectLst/>
                      </a:endParaRPr>
                    </a:p>
                    <a:p>
                      <a:pPr algn="just"/>
                      <a:r>
                        <a:rPr lang="es-MX" sz="800">
                          <a:effectLst/>
                        </a:rPr>
                        <a:t>Después de enviar una respuesta en esta celda, proporcione la justificación de su respuesta haga </a:t>
                      </a:r>
                      <a:r>
                        <a:rPr lang="es-MX" sz="800" u="sng">
                          <a:effectLst/>
                        </a:rPr>
                        <a:t>clic aquí</a:t>
                      </a:r>
                      <a:endParaRPr lang="es-MX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MX" sz="800" dirty="0">
                          <a:effectLst/>
                        </a:rPr>
                        <a:t>¿Qué y quién hará que esto sea un éxito?</a:t>
                      </a:r>
                      <a:endParaRPr lang="es-MX" sz="1200" dirty="0">
                        <a:effectLst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MX" sz="800" dirty="0">
                          <a:effectLst/>
                        </a:rPr>
                        <a:t>¿Qué características harían que la Cumbre sobre el Futuro fuera más eficaz?</a:t>
                      </a:r>
                      <a:endParaRPr lang="es-MX" sz="1200" dirty="0">
                        <a:effectLst/>
                      </a:endParaRPr>
                    </a:p>
                    <a:p>
                      <a:pPr algn="just"/>
                      <a:r>
                        <a:rPr lang="es-MX" sz="800" dirty="0">
                          <a:effectLst/>
                        </a:rPr>
                        <a:t>Para continuar con el formulario de respuesta, haga </a:t>
                      </a:r>
                      <a:r>
                        <a:rPr lang="es-MX" sz="800" u="sng" dirty="0">
                          <a:effectLst/>
                        </a:rPr>
                        <a:t>clic aquí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MX" sz="800" dirty="0">
                          <a:effectLst/>
                        </a:rPr>
                        <a:t>¿Qué pasos especiales o únicos podrían tomarse para mejorar las posibilidades de éxito de esta estrategia y las lecciones aprendidas que deberían tenerse en cuenta?</a:t>
                      </a:r>
                      <a:endParaRPr lang="es-MX" sz="1200" dirty="0">
                        <a:effectLst/>
                      </a:endParaRPr>
                    </a:p>
                    <a:p>
                      <a:pPr algn="just"/>
                      <a:r>
                        <a:rPr lang="es-MX" sz="800" dirty="0">
                          <a:effectLst/>
                        </a:rPr>
                        <a:t>Para continuar con el formulario de respuesta, haga </a:t>
                      </a:r>
                      <a:r>
                        <a:rPr lang="es-MX" sz="800" u="sng" dirty="0">
                          <a:effectLst/>
                        </a:rPr>
                        <a:t>clic aquí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36195"/>
                </a:tc>
                <a:extLst>
                  <a:ext uri="{0D108BD9-81ED-4DB2-BD59-A6C34878D82A}">
                    <a16:rowId xmlns:a16="http://schemas.microsoft.com/office/drawing/2014/main" val="1435003301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7F55F970-514E-E703-0D54-8B5BC6991A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26" y="4152085"/>
            <a:ext cx="1535430" cy="77660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CEFB7D7-2218-A2C5-9CBD-7082491E12AF}"/>
              </a:ext>
            </a:extLst>
          </p:cNvPr>
          <p:cNvSpPr txBox="1"/>
          <p:nvPr/>
        </p:nvSpPr>
        <p:spPr>
          <a:xfrm>
            <a:off x="3019611" y="1158790"/>
            <a:ext cx="7348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spc="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ESTUDIO DELPHI EN TIEMPO REAL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71395EB-5C0C-C770-5785-6160A2EB89FF}"/>
              </a:ext>
            </a:extLst>
          </p:cNvPr>
          <p:cNvSpPr txBox="1"/>
          <p:nvPr/>
        </p:nvSpPr>
        <p:spPr>
          <a:xfrm>
            <a:off x="2260509" y="5775735"/>
            <a:ext cx="18838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6 elementos</a:t>
            </a:r>
          </a:p>
          <a:p>
            <a:pPr algn="ctr"/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de prospectiva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BDDB3E9-B2FD-D2D0-7357-DDE02270C21D}"/>
              </a:ext>
            </a:extLst>
          </p:cNvPr>
          <p:cNvSpPr txBox="1"/>
          <p:nvPr/>
        </p:nvSpPr>
        <p:spPr>
          <a:xfrm>
            <a:off x="5411132" y="5939505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Criticidad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8A41387-A323-7F22-2F89-AD7B021DE438}"/>
              </a:ext>
            </a:extLst>
          </p:cNvPr>
          <p:cNvSpPr txBox="1"/>
          <p:nvPr/>
        </p:nvSpPr>
        <p:spPr>
          <a:xfrm>
            <a:off x="7343554" y="5776524"/>
            <a:ext cx="1612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Claves para </a:t>
            </a:r>
          </a:p>
          <a:p>
            <a:pPr algn="ctr"/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el éxito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786CA3C-DA6A-C600-7515-A6DE6023B7F1}"/>
              </a:ext>
            </a:extLst>
          </p:cNvPr>
          <p:cNvSpPr txBox="1"/>
          <p:nvPr/>
        </p:nvSpPr>
        <p:spPr>
          <a:xfrm>
            <a:off x="9334569" y="5776525"/>
            <a:ext cx="1834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Obstáculos y </a:t>
            </a:r>
          </a:p>
          <a:p>
            <a:pPr algn="ctr"/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oportunidades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D6F56D7-7FAA-2D52-CDCA-7538622FFB8D}"/>
              </a:ext>
            </a:extLst>
          </p:cNvPr>
          <p:cNvSpPr txBox="1"/>
          <p:nvPr/>
        </p:nvSpPr>
        <p:spPr>
          <a:xfrm>
            <a:off x="4853919" y="1637765"/>
            <a:ext cx="3026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i="1" spc="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Metodología</a:t>
            </a:r>
            <a:r>
              <a:rPr lang="es-MX" dirty="0"/>
              <a:t> </a:t>
            </a:r>
          </a:p>
        </p:txBody>
      </p:sp>
      <p:pic>
        <p:nvPicPr>
          <p:cNvPr id="3" name="Imagen 2" descr="logo fondo transparente.png">
            <a:extLst>
              <a:ext uri="{FF2B5EF4-FFF2-40B4-BE49-F238E27FC236}">
                <a16:creationId xmlns:a16="http://schemas.microsoft.com/office/drawing/2014/main" id="{B3026915-72C1-B75C-7343-981A5CD496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3" y="240467"/>
            <a:ext cx="1116909" cy="695590"/>
          </a:xfrm>
          <a:prstGeom prst="rect">
            <a:avLst/>
          </a:prstGeom>
        </p:spPr>
      </p:pic>
      <p:pic>
        <p:nvPicPr>
          <p:cNvPr id="7" name="Picture 15" descr="MP-Logo">
            <a:extLst>
              <a:ext uri="{FF2B5EF4-FFF2-40B4-BE49-F238E27FC236}">
                <a16:creationId xmlns:a16="http://schemas.microsoft.com/office/drawing/2014/main" id="{4B60B9C2-106F-E8F3-AD46-F8FE03AFE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147" y="0"/>
            <a:ext cx="1647853" cy="14450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55204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06C3A-2505-09BF-9030-2B6150883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MP-Logo">
            <a:extLst>
              <a:ext uri="{FF2B5EF4-FFF2-40B4-BE49-F238E27FC236}">
                <a16:creationId xmlns:a16="http://schemas.microsoft.com/office/drawing/2014/main" id="{A19E0CE5-F4B5-D5EC-AE0F-3EF442332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376" y="1516537"/>
            <a:ext cx="3343202" cy="2927834"/>
          </a:xfrm>
          <a:prstGeom prst="rect">
            <a:avLst/>
          </a:prstGeom>
          <a:noFill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26CA7E8-1E99-A3DE-E75D-2F2FE5AA33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7" t="16318"/>
          <a:stretch/>
        </p:blipFill>
        <p:spPr>
          <a:xfrm>
            <a:off x="5665132" y="1715030"/>
            <a:ext cx="5780954" cy="3967112"/>
          </a:xfrm>
          <a:prstGeom prst="rect">
            <a:avLst/>
          </a:prstGeom>
        </p:spPr>
      </p:pic>
      <p:pic>
        <p:nvPicPr>
          <p:cNvPr id="3" name="Imagen 2" descr="logo fondo transparente.png">
            <a:extLst>
              <a:ext uri="{FF2B5EF4-FFF2-40B4-BE49-F238E27FC236}">
                <a16:creationId xmlns:a16="http://schemas.microsoft.com/office/drawing/2014/main" id="{8939BEDD-AC05-929E-8A44-4A7FA26F9E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6" y="5943752"/>
            <a:ext cx="1116909" cy="6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11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3B23C-DB8D-2BE7-E3D7-14BB2C3AE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5E34603F-A297-3810-A8EB-0EA8F8CA0DC7}"/>
              </a:ext>
            </a:extLst>
          </p:cNvPr>
          <p:cNvSpPr txBox="1"/>
          <p:nvPr/>
        </p:nvSpPr>
        <p:spPr>
          <a:xfrm>
            <a:off x="1336198" y="1481509"/>
            <a:ext cx="9633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pc="300" dirty="0"/>
              <a:t>R</a:t>
            </a:r>
            <a:r>
              <a:rPr lang="es-ES_tradnl" sz="1800" spc="300" dirty="0">
                <a:effectLst/>
                <a:ea typeface="Aptos" panose="020B0004020202020204" pitchFamily="34" charset="0"/>
              </a:rPr>
              <a:t>educir a la mitad los Gases de Efecto Invernadero para el 2030</a:t>
            </a:r>
            <a:r>
              <a:rPr lang="es-MX" spc="300" dirty="0">
                <a:effectLst/>
              </a:rPr>
              <a:t> </a:t>
            </a:r>
            <a:endParaRPr lang="es-MX" spc="3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AF4E0BD-ADED-132D-2963-75D5DD0EA0C8}"/>
              </a:ext>
            </a:extLst>
          </p:cNvPr>
          <p:cNvSpPr txBox="1"/>
          <p:nvPr/>
        </p:nvSpPr>
        <p:spPr>
          <a:xfrm>
            <a:off x="3664649" y="886637"/>
            <a:ext cx="4745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spc="300" dirty="0">
                <a:ea typeface="Aptos" panose="020B0004020202020204" pitchFamily="34" charset="0"/>
              </a:rPr>
              <a:t>E</a:t>
            </a:r>
            <a:r>
              <a:rPr lang="es-MX" sz="1800" b="1" spc="300" dirty="0">
                <a:effectLst/>
                <a:ea typeface="Aptos" panose="020B0004020202020204" pitchFamily="34" charset="0"/>
              </a:rPr>
              <a:t>l Millennium Project propone:</a:t>
            </a:r>
            <a:endParaRPr lang="es-MX" b="1" spc="3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4DA2E55-0363-AAF5-3876-8F7A718E6552}"/>
              </a:ext>
            </a:extLst>
          </p:cNvPr>
          <p:cNvSpPr txBox="1"/>
          <p:nvPr/>
        </p:nvSpPr>
        <p:spPr>
          <a:xfrm>
            <a:off x="1151467" y="26416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  <a:p>
            <a:endParaRPr lang="es-MX" dirty="0"/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605BF427-2D9E-F037-1D61-00319CD2AB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075879"/>
              </p:ext>
            </p:extLst>
          </p:nvPr>
        </p:nvGraphicFramePr>
        <p:xfrm>
          <a:off x="490999" y="2671254"/>
          <a:ext cx="11092872" cy="38511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6436">
                  <a:extLst>
                    <a:ext uri="{9D8B030D-6E8A-4147-A177-3AD203B41FA5}">
                      <a16:colId xmlns:a16="http://schemas.microsoft.com/office/drawing/2014/main" val="1688578947"/>
                    </a:ext>
                  </a:extLst>
                </a:gridCol>
                <a:gridCol w="5546436">
                  <a:extLst>
                    <a:ext uri="{9D8B030D-6E8A-4147-A177-3AD203B41FA5}">
                      <a16:colId xmlns:a16="http://schemas.microsoft.com/office/drawing/2014/main" val="2291769537"/>
                    </a:ext>
                  </a:extLst>
                </a:gridCol>
              </a:tblGrid>
              <a:tr h="601211">
                <a:tc>
                  <a:txBody>
                    <a:bodyPr/>
                    <a:lstStyle/>
                    <a:p>
                      <a:pPr algn="ctr"/>
                      <a:r>
                        <a:rPr lang="es-MX" sz="1800" spc="300" dirty="0"/>
                        <a:t>1.Instrumentos financieros </a:t>
                      </a:r>
                      <a:endParaRPr lang="es-MX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300" dirty="0"/>
                        <a:t>2.Alimentación vegetariana </a:t>
                      </a:r>
                    </a:p>
                    <a:p>
                      <a:pPr algn="ctr"/>
                      <a:endParaRPr lang="es-MX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068972"/>
                  </a:ext>
                </a:extLst>
              </a:tr>
              <a:tr h="6012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300" dirty="0"/>
                        <a:t>3.</a:t>
                      </a:r>
                      <a:r>
                        <a:rPr lang="es-MX" sz="1800" spc="300" dirty="0">
                          <a:highlight>
                            <a:srgbClr val="FFFF00"/>
                          </a:highlight>
                        </a:rPr>
                        <a:t>Producción de material genético sin criar animales </a:t>
                      </a:r>
                      <a:endParaRPr lang="es-MX" sz="18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300" dirty="0">
                          <a:highlight>
                            <a:srgbClr val="FFFF00"/>
                          </a:highlight>
                        </a:rPr>
                        <a:t>4.Agricultura de agua de mar </a:t>
                      </a:r>
                    </a:p>
                    <a:p>
                      <a:pPr algn="ctr"/>
                      <a:endParaRPr lang="es-MX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559008"/>
                  </a:ext>
                </a:extLst>
              </a:tr>
              <a:tr h="6012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300" dirty="0"/>
                        <a:t>5. </a:t>
                      </a:r>
                      <a:r>
                        <a:rPr lang="es-MX" sz="1800" spc="300" dirty="0">
                          <a:highlight>
                            <a:srgbClr val="FFFF00"/>
                          </a:highlight>
                        </a:rPr>
                        <a:t>Adaptación y creación de ciudades ecointeligentes</a:t>
                      </a:r>
                      <a:endParaRPr lang="es-MX" sz="18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300" dirty="0"/>
                        <a:t>6.  Plantación de árboles</a:t>
                      </a:r>
                    </a:p>
                    <a:p>
                      <a:pPr algn="ctr"/>
                      <a:endParaRPr lang="es-MX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595303"/>
                  </a:ext>
                </a:extLst>
              </a:tr>
              <a:tr h="430278">
                <a:tc>
                  <a:txBody>
                    <a:bodyPr/>
                    <a:lstStyle/>
                    <a:p>
                      <a:pPr algn="ctr"/>
                      <a:r>
                        <a:rPr lang="es-MX" sz="1800" spc="300" dirty="0"/>
                        <a:t>7. Fuentes de energía renovables </a:t>
                      </a:r>
                      <a:endParaRPr lang="es-MX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spc="300" dirty="0"/>
                        <a:t>8. Impuestos al carbono </a:t>
                      </a:r>
                      <a:endParaRPr lang="es-MX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14479"/>
                  </a:ext>
                </a:extLst>
              </a:tr>
              <a:tr h="430278">
                <a:tc>
                  <a:txBody>
                    <a:bodyPr/>
                    <a:lstStyle/>
                    <a:p>
                      <a:pPr algn="ctr"/>
                      <a:r>
                        <a:rPr lang="es-MX" sz="1800" spc="300" dirty="0"/>
                        <a:t>9. Opciones de Geoingeniería </a:t>
                      </a:r>
                      <a:endParaRPr lang="es-MX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spc="300" dirty="0"/>
                        <a:t>10. Economía digital verde </a:t>
                      </a:r>
                      <a:endParaRPr lang="es-MX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1400580"/>
                  </a:ext>
                </a:extLst>
              </a:tr>
              <a:tr h="601211">
                <a:tc>
                  <a:txBody>
                    <a:bodyPr/>
                    <a:lstStyle/>
                    <a:p>
                      <a:pPr algn="ctr"/>
                      <a:r>
                        <a:rPr lang="es-MX" sz="1800" spc="300" dirty="0"/>
                        <a:t>11. La medición de los valores naturales y sociales </a:t>
                      </a:r>
                      <a:endParaRPr lang="es-MX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spc="300" dirty="0"/>
                        <a:t>12. La inversión en métodos para secuestrar el carbono</a:t>
                      </a:r>
                      <a:endParaRPr lang="es-MX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1318012"/>
                  </a:ext>
                </a:extLst>
              </a:tr>
              <a:tr h="430278">
                <a:tc gridSpan="2">
                  <a:txBody>
                    <a:bodyPr/>
                    <a:lstStyle/>
                    <a:p>
                      <a:pPr algn="ctr"/>
                      <a:r>
                        <a:rPr lang="es-MX" sz="1800" spc="300" dirty="0"/>
                        <a:t>13</a:t>
                      </a:r>
                      <a:r>
                        <a:rPr lang="es-MX" sz="1800" spc="300" dirty="0">
                          <a:highlight>
                            <a:srgbClr val="FFFF00"/>
                          </a:highlight>
                        </a:rPr>
                        <a:t>. La inversión en métodos para eliminar el carbono, etc</a:t>
                      </a:r>
                      <a:r>
                        <a:rPr lang="es-MX" sz="1800" spc="300" dirty="0"/>
                        <a:t>…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3896697"/>
                  </a:ext>
                </a:extLst>
              </a:tr>
            </a:tbl>
          </a:graphicData>
        </a:graphic>
      </p:graphicFrame>
      <p:sp>
        <p:nvSpPr>
          <p:cNvPr id="19" name="CuadroTexto 18">
            <a:extLst>
              <a:ext uri="{FF2B5EF4-FFF2-40B4-BE49-F238E27FC236}">
                <a16:creationId xmlns:a16="http://schemas.microsoft.com/office/drawing/2014/main" id="{EBF7C024-05D9-601B-10FF-7125477AD5A5}"/>
              </a:ext>
            </a:extLst>
          </p:cNvPr>
          <p:cNvSpPr txBox="1"/>
          <p:nvPr/>
        </p:nvSpPr>
        <p:spPr>
          <a:xfrm>
            <a:off x="4515162" y="2008271"/>
            <a:ext cx="283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spc="600" dirty="0"/>
              <a:t>Acciones   (30)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131C553-B2F2-4A7A-ECE5-2A0A0FF54D72}"/>
              </a:ext>
            </a:extLst>
          </p:cNvPr>
          <p:cNvSpPr txBox="1"/>
          <p:nvPr/>
        </p:nvSpPr>
        <p:spPr>
          <a:xfrm>
            <a:off x="5136444" y="338667"/>
            <a:ext cx="137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b="1" spc="600" dirty="0"/>
              <a:t>RETO 1</a:t>
            </a:r>
            <a:endParaRPr lang="es-MX" dirty="0"/>
          </a:p>
        </p:txBody>
      </p:sp>
      <p:pic>
        <p:nvPicPr>
          <p:cNvPr id="3" name="Picture 15" descr="MP-Logo">
            <a:extLst>
              <a:ext uri="{FF2B5EF4-FFF2-40B4-BE49-F238E27FC236}">
                <a16:creationId xmlns:a16="http://schemas.microsoft.com/office/drawing/2014/main" id="{540076D5-ED98-4ABC-A2D9-49FBAA42F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496" y="0"/>
            <a:ext cx="1515774" cy="1329260"/>
          </a:xfrm>
          <a:prstGeom prst="rect">
            <a:avLst/>
          </a:prstGeom>
          <a:noFill/>
        </p:spPr>
      </p:pic>
      <p:pic>
        <p:nvPicPr>
          <p:cNvPr id="8" name="Imagen 7" descr="logo fondo transparente.png">
            <a:extLst>
              <a:ext uri="{FF2B5EF4-FFF2-40B4-BE49-F238E27FC236}">
                <a16:creationId xmlns:a16="http://schemas.microsoft.com/office/drawing/2014/main" id="{44B415F2-F093-CEFF-0B79-47E6163E4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206" y="143044"/>
            <a:ext cx="1116909" cy="6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99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0CEFB7D7-2218-A2C5-9CBD-7082491E12AF}"/>
              </a:ext>
            </a:extLst>
          </p:cNvPr>
          <p:cNvSpPr txBox="1"/>
          <p:nvPr/>
        </p:nvSpPr>
        <p:spPr>
          <a:xfrm>
            <a:off x="4037825" y="669363"/>
            <a:ext cx="4116344" cy="5534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800" spc="1000" dirty="0"/>
              <a:t>LABORATORIO 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800" spc="1000" dirty="0"/>
              <a:t>DE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800" spc="1000" dirty="0"/>
              <a:t>ESTUDIOS DE FUTUROS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A484804-8AF5-B75A-6841-14BEAFF43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859" y="1167679"/>
            <a:ext cx="2823586" cy="1847007"/>
          </a:xfrm>
          <a:prstGeom prst="rect">
            <a:avLst/>
          </a:prstGeom>
        </p:spPr>
      </p:pic>
      <p:pic>
        <p:nvPicPr>
          <p:cNvPr id="5" name="Picture 15" descr="MP-Logo">
            <a:extLst>
              <a:ext uri="{FF2B5EF4-FFF2-40B4-BE49-F238E27FC236}">
                <a16:creationId xmlns:a16="http://schemas.microsoft.com/office/drawing/2014/main" id="{D35B3549-CAF1-C923-66F9-1AB911470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12130" y="3589863"/>
            <a:ext cx="2735043" cy="2395235"/>
          </a:xfrm>
          <a:prstGeom prst="rect">
            <a:avLst/>
          </a:prstGeom>
          <a:noFill/>
        </p:spPr>
      </p:pic>
      <p:pic>
        <p:nvPicPr>
          <p:cNvPr id="7" name="Imagen 6" descr="logo fondo transparente.png">
            <a:extLst>
              <a:ext uri="{FF2B5EF4-FFF2-40B4-BE49-F238E27FC236}">
                <a16:creationId xmlns:a16="http://schemas.microsoft.com/office/drawing/2014/main" id="{2B795068-2302-B247-BAC3-173EFB5194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32" y="153453"/>
            <a:ext cx="1116909" cy="6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557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8E051708-DC7A-5CD9-CB24-DEFDE171C502}"/>
              </a:ext>
            </a:extLst>
          </p:cNvPr>
          <p:cNvSpPr txBox="1"/>
          <p:nvPr/>
        </p:nvSpPr>
        <p:spPr>
          <a:xfrm>
            <a:off x="417017" y="4369367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spc="300" dirty="0">
                <a:solidFill>
                  <a:schemeClr val="tx2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RECOMENDACIONES</a:t>
            </a:r>
            <a:r>
              <a:rPr lang="es-MX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FB5DA33-01B4-24FE-BCF2-BEFED3A72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678" y="142036"/>
            <a:ext cx="5247722" cy="4412601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4D81DA3-0547-2573-AF3F-E28041788C5F}"/>
              </a:ext>
            </a:extLst>
          </p:cNvPr>
          <p:cNvSpPr txBox="1"/>
          <p:nvPr/>
        </p:nvSpPr>
        <p:spPr>
          <a:xfrm>
            <a:off x="417017" y="402585"/>
            <a:ext cx="3605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spc="600" dirty="0">
                <a:solidFill>
                  <a:schemeClr val="tx2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INTERDEPENDENCIA</a:t>
            </a:r>
          </a:p>
        </p:txBody>
      </p:sp>
      <p:pic>
        <p:nvPicPr>
          <p:cNvPr id="2" name="Imagen 1" descr="logo fondo transparente.png">
            <a:extLst>
              <a:ext uri="{FF2B5EF4-FFF2-40B4-BE49-F238E27FC236}">
                <a16:creationId xmlns:a16="http://schemas.microsoft.com/office/drawing/2014/main" id="{FB14B13F-D981-E728-2A4A-736C6E5A9F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618" y="5930117"/>
            <a:ext cx="1116909" cy="695590"/>
          </a:xfrm>
          <a:prstGeom prst="rect">
            <a:avLst/>
          </a:prstGeom>
        </p:spPr>
      </p:pic>
      <p:pic>
        <p:nvPicPr>
          <p:cNvPr id="5" name="Picture 15" descr="MP-Logo">
            <a:extLst>
              <a:ext uri="{FF2B5EF4-FFF2-40B4-BE49-F238E27FC236}">
                <a16:creationId xmlns:a16="http://schemas.microsoft.com/office/drawing/2014/main" id="{E7C65E41-E904-4C53-6A32-99E43E79B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147" y="0"/>
            <a:ext cx="1647853" cy="1445087"/>
          </a:xfrm>
          <a:prstGeom prst="rect">
            <a:avLst/>
          </a:prstGeom>
          <a:noFill/>
        </p:spPr>
      </p:pic>
      <p:graphicFrame>
        <p:nvGraphicFramePr>
          <p:cNvPr id="16" name="CuadroTexto 9">
            <a:extLst>
              <a:ext uri="{FF2B5EF4-FFF2-40B4-BE49-F238E27FC236}">
                <a16:creationId xmlns:a16="http://schemas.microsoft.com/office/drawing/2014/main" id="{E237EDF8-4A57-0057-BD3D-1C53424DACE2}"/>
              </a:ext>
            </a:extLst>
          </p:cNvPr>
          <p:cNvGraphicFramePr/>
          <p:nvPr/>
        </p:nvGraphicFramePr>
        <p:xfrm>
          <a:off x="1236619" y="4753731"/>
          <a:ext cx="9950670" cy="1701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351726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0CEFB7D7-2218-A2C5-9CBD-7082491E12AF}"/>
              </a:ext>
            </a:extLst>
          </p:cNvPr>
          <p:cNvSpPr txBox="1"/>
          <p:nvPr/>
        </p:nvSpPr>
        <p:spPr>
          <a:xfrm>
            <a:off x="1142639" y="561203"/>
            <a:ext cx="9932691" cy="1165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i="1" spc="1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CUMBRE DEL FUTURO</a:t>
            </a:r>
          </a:p>
        </p:txBody>
      </p:sp>
      <p:pic>
        <p:nvPicPr>
          <p:cNvPr id="2" name="Picture 15" descr="MP-Logo">
            <a:extLst>
              <a:ext uri="{FF2B5EF4-FFF2-40B4-BE49-F238E27FC236}">
                <a16:creationId xmlns:a16="http://schemas.microsoft.com/office/drawing/2014/main" id="{4ED94393-D18A-6847-8043-B08E170D6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5500" y="2133758"/>
            <a:ext cx="3694735" cy="3235692"/>
          </a:xfrm>
          <a:prstGeom prst="rect">
            <a:avLst/>
          </a:prstGeom>
          <a:noFill/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0E394A8-7CEA-6F86-8A78-49D60DE66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724" y="2357878"/>
            <a:ext cx="4486215" cy="2787293"/>
          </a:xfrm>
          <a:prstGeom prst="rect">
            <a:avLst/>
          </a:prstGeom>
        </p:spPr>
      </p:pic>
      <p:pic>
        <p:nvPicPr>
          <p:cNvPr id="5" name="Imagen 4" descr="logo fondo transparente.png">
            <a:extLst>
              <a:ext uri="{FF2B5EF4-FFF2-40B4-BE49-F238E27FC236}">
                <a16:creationId xmlns:a16="http://schemas.microsoft.com/office/drawing/2014/main" id="{D57D1321-5823-AA23-0019-D30933D04F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6" y="142037"/>
            <a:ext cx="1116909" cy="6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703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7C6956A-01E2-37A7-8E7F-BB81ABB7B704}"/>
              </a:ext>
            </a:extLst>
          </p:cNvPr>
          <p:cNvSpPr txBox="1"/>
          <p:nvPr/>
        </p:nvSpPr>
        <p:spPr>
          <a:xfrm>
            <a:off x="5882850" y="2504578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E46101E-8218-C439-928F-5C8E4A0B7354}"/>
              </a:ext>
            </a:extLst>
          </p:cNvPr>
          <p:cNvSpPr txBox="1"/>
          <p:nvPr/>
        </p:nvSpPr>
        <p:spPr>
          <a:xfrm>
            <a:off x="0" y="1200231"/>
            <a:ext cx="1207318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MX" sz="1000" spc="300" dirty="0">
              <a:solidFill>
                <a:schemeClr val="accent2">
                  <a:lumMod val="50000"/>
                </a:schemeClr>
              </a:solidFill>
              <a:effectLst/>
              <a:highlight>
                <a:srgbClr val="FFFF00"/>
              </a:highlight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2000" spc="300" dirty="0">
                <a:solidFill>
                  <a:schemeClr val="accent2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Precumbres nacionales y regionales </a:t>
            </a:r>
            <a:r>
              <a:rPr lang="es-MX" sz="2000" spc="300" dirty="0">
                <a:solidFill>
                  <a:schemeClr val="accent2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sobre aspectos críticos de posibles futuros,  amenazas y oportunidades</a:t>
            </a:r>
            <a:r>
              <a:rPr lang="es-MX" sz="2000" spc="300" dirty="0">
                <a:solidFill>
                  <a:schemeClr val="accent2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endParaRPr lang="es-MX" sz="2000" spc="300" dirty="0">
              <a:solidFill>
                <a:schemeClr val="accent2">
                  <a:lumMod val="50000"/>
                </a:schemeClr>
              </a:solidFill>
              <a:effectLst/>
              <a:latin typeface="Century Gothic" panose="020B0502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2000" spc="300" dirty="0">
                <a:solidFill>
                  <a:schemeClr val="accent2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Cumbre</a:t>
            </a:r>
            <a:r>
              <a:rPr lang="es-MX" sz="2000" spc="300" dirty="0">
                <a:solidFill>
                  <a:schemeClr val="accent2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impulse </a:t>
            </a:r>
            <a:r>
              <a:rPr lang="es-MX" sz="2000" spc="300" dirty="0">
                <a:solidFill>
                  <a:schemeClr val="accent2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prospectiva estratégica </a:t>
            </a:r>
            <a:r>
              <a:rPr lang="es-MX" sz="2000" spc="300" dirty="0">
                <a:solidFill>
                  <a:schemeClr val="accent2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ser  </a:t>
            </a:r>
            <a:r>
              <a:rPr lang="es-MX" sz="2000" spc="300" dirty="0">
                <a:solidFill>
                  <a:schemeClr val="accent2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centro de toma de decisiones multilateral. </a:t>
            </a:r>
            <a:endParaRPr lang="es-MX" sz="2000" spc="300" dirty="0">
              <a:solidFill>
                <a:schemeClr val="accent2">
                  <a:lumMod val="50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s-MX" sz="1000" spc="300" dirty="0">
              <a:solidFill>
                <a:schemeClr val="accent2">
                  <a:lumMod val="50000"/>
                </a:schemeClr>
              </a:solidFill>
              <a:effectLst/>
              <a:highlight>
                <a:srgbClr val="FFFF00"/>
              </a:highlight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MX" sz="2400" spc="300" dirty="0">
                <a:solidFill>
                  <a:schemeClr val="accent2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 propósitos principales</a:t>
            </a:r>
            <a:r>
              <a:rPr lang="es-MX" sz="2400" spc="300" dirty="0">
                <a:solidFill>
                  <a:schemeClr val="accent2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Century Gothic" panose="020B0502020202020204" pitchFamily="34" charset="0"/>
              </a:rPr>
              <a:t> </a:t>
            </a:r>
          </a:p>
          <a:p>
            <a:pPr marL="228600" indent="-228600" algn="ctr">
              <a:buFont typeface="+mj-lt"/>
              <a:buAutoNum type="arabicPeriod"/>
            </a:pPr>
            <a:endParaRPr lang="es-MX" sz="1000" spc="300" dirty="0">
              <a:solidFill>
                <a:schemeClr val="accent2">
                  <a:lumMod val="50000"/>
                </a:schemeClr>
              </a:solidFill>
              <a:effectLst/>
              <a:latin typeface="Century Gothic" panose="020B0502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MX" sz="2000" spc="300" dirty="0">
                <a:solidFill>
                  <a:schemeClr val="accent2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Construir un </a:t>
            </a:r>
            <a:r>
              <a:rPr lang="es-MX" sz="2000" spc="300" dirty="0">
                <a:solidFill>
                  <a:schemeClr val="accent2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consenso global </a:t>
            </a:r>
          </a:p>
          <a:p>
            <a:pPr marL="457200" indent="-457200" algn="just">
              <a:buFont typeface="+mj-lt"/>
              <a:buAutoNum type="arabicPeriod"/>
            </a:pPr>
            <a:endParaRPr lang="es-MX" sz="2000" spc="300" dirty="0">
              <a:solidFill>
                <a:schemeClr val="accent2">
                  <a:lumMod val="50000"/>
                </a:schemeClr>
              </a:solidFill>
              <a:effectLst/>
              <a:highlight>
                <a:srgbClr val="FFFF00"/>
              </a:highlight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MX" sz="2000" spc="300" dirty="0">
                <a:solidFill>
                  <a:schemeClr val="accent2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Promover la </a:t>
            </a:r>
            <a:r>
              <a:rPr lang="es-MX" sz="2000" spc="300" dirty="0">
                <a:solidFill>
                  <a:schemeClr val="accent2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cultura</a:t>
            </a:r>
            <a:r>
              <a:rPr lang="es-MX" sz="2000" spc="300" dirty="0">
                <a:solidFill>
                  <a:schemeClr val="accent2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sobre el </a:t>
            </a:r>
            <a:r>
              <a:rPr lang="es-MX" sz="2000" spc="300" dirty="0">
                <a:solidFill>
                  <a:schemeClr val="accent2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pensamiento de largo plazo</a:t>
            </a:r>
          </a:p>
          <a:p>
            <a:pPr algn="ctr"/>
            <a:endParaRPr lang="es-MX" sz="1000" spc="300" dirty="0">
              <a:solidFill>
                <a:schemeClr val="accent2">
                  <a:lumMod val="50000"/>
                </a:schemeClr>
              </a:solidFill>
              <a:highlight>
                <a:srgbClr val="FFFF00"/>
              </a:highlight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MX" sz="2400" spc="300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  <a:latin typeface="Century Gothic" panose="020B0502020202020204" pitchFamily="34" charset="0"/>
                <a:cs typeface="Times New Roman" panose="02020603050405020304" pitchFamily="18" charset="0"/>
              </a:rPr>
              <a:t>Acuerdos</a:t>
            </a:r>
          </a:p>
          <a:p>
            <a:pPr marL="342900" indent="-342900" algn="ctr">
              <a:buAutoNum type="arabicPeriod"/>
            </a:pPr>
            <a:r>
              <a:rPr lang="es-MX" sz="2000" spc="600" dirty="0">
                <a:solidFill>
                  <a:schemeClr val="accent2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Declaración Universal </a:t>
            </a:r>
            <a:r>
              <a:rPr lang="es-MX" sz="2000" spc="600" dirty="0">
                <a:solidFill>
                  <a:schemeClr val="accent2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sobre el </a:t>
            </a:r>
            <a:r>
              <a:rPr lang="es-MX" sz="2000" spc="600" dirty="0">
                <a:solidFill>
                  <a:schemeClr val="accent2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Futuro</a:t>
            </a:r>
          </a:p>
          <a:p>
            <a:pPr algn="ctr"/>
            <a:r>
              <a:rPr lang="es-MX" sz="2000" spc="600" dirty="0">
                <a:solidFill>
                  <a:schemeClr val="accent2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Century Gothic" panose="020B0502020202020204" pitchFamily="34" charset="0"/>
              </a:rPr>
              <a:t> </a:t>
            </a:r>
          </a:p>
          <a:p>
            <a:pPr marL="342900" indent="-342900" algn="ctr">
              <a:buAutoNum type="arabicPeriod"/>
            </a:pPr>
            <a:r>
              <a:rPr lang="es-MX" sz="2000" spc="600" dirty="0">
                <a:solidFill>
                  <a:schemeClr val="accent2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Agenda de Acción </a:t>
            </a:r>
            <a:r>
              <a:rPr lang="es-MX" sz="2000" spc="600" dirty="0">
                <a:solidFill>
                  <a:schemeClr val="accent2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</a:t>
            </a:r>
            <a:r>
              <a:rPr lang="es-MX" sz="2000" spc="600" dirty="0">
                <a:solidFill>
                  <a:schemeClr val="accent2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2040 y 2050</a:t>
            </a:r>
          </a:p>
          <a:p>
            <a:pPr algn="ctr"/>
            <a:endParaRPr lang="es-MX" sz="2000" spc="600" dirty="0">
              <a:solidFill>
                <a:schemeClr val="accent2">
                  <a:lumMod val="50000"/>
                </a:schemeClr>
              </a:solidFill>
              <a:highlight>
                <a:srgbClr val="FFFF00"/>
              </a:highlight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MX" sz="2000" spc="600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  VOZ A  LOS JÓVENES</a:t>
            </a:r>
            <a:endParaRPr lang="es-MX" sz="2000" spc="600" dirty="0">
              <a:solidFill>
                <a:schemeClr val="accent2">
                  <a:lumMod val="50000"/>
                </a:schemeClr>
              </a:solidFill>
              <a:effectLst/>
              <a:highlight>
                <a:srgbClr val="FFFF00"/>
              </a:highlight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15" descr="MP-Logo">
            <a:extLst>
              <a:ext uri="{FF2B5EF4-FFF2-40B4-BE49-F238E27FC236}">
                <a16:creationId xmlns:a16="http://schemas.microsoft.com/office/drawing/2014/main" id="{38C0145B-4C9F-0768-D7A1-BBBC5F715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147" y="0"/>
            <a:ext cx="1647853" cy="1445087"/>
          </a:xfrm>
          <a:prstGeom prst="rect">
            <a:avLst/>
          </a:prstGeom>
          <a:noFill/>
        </p:spPr>
      </p:pic>
      <p:pic>
        <p:nvPicPr>
          <p:cNvPr id="9" name="Imagen 8" descr="logo fondo transparente.png">
            <a:extLst>
              <a:ext uri="{FF2B5EF4-FFF2-40B4-BE49-F238E27FC236}">
                <a16:creationId xmlns:a16="http://schemas.microsoft.com/office/drawing/2014/main" id="{A3AE7030-6FA5-332B-435B-A8C3CAB232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3" y="240467"/>
            <a:ext cx="1116909" cy="69559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740B58F-642C-F0AD-4305-46D410CC6632}"/>
              </a:ext>
            </a:extLst>
          </p:cNvPr>
          <p:cNvSpPr txBox="1"/>
          <p:nvPr/>
        </p:nvSpPr>
        <p:spPr>
          <a:xfrm>
            <a:off x="3923886" y="609600"/>
            <a:ext cx="36182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spc="3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Recomendaciones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644524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69D4437-2C0E-38D8-AD6F-0C0E6D29C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20" y="-1"/>
            <a:ext cx="6712150" cy="2391331"/>
          </a:xfrm>
          <a:prstGeom prst="rect">
            <a:avLst/>
          </a:prstGeom>
        </p:spPr>
      </p:pic>
      <p:pic>
        <p:nvPicPr>
          <p:cNvPr id="3" name="Picture 15" descr="MP-Logo">
            <a:extLst>
              <a:ext uri="{FF2B5EF4-FFF2-40B4-BE49-F238E27FC236}">
                <a16:creationId xmlns:a16="http://schemas.microsoft.com/office/drawing/2014/main" id="{4A11D4B4-A492-5909-89CA-42075C3BF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2391337"/>
            <a:ext cx="6712150" cy="4466657"/>
          </a:xfrm>
          <a:prstGeom prst="rect">
            <a:avLst/>
          </a:prstGeom>
          <a:noFill/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CEFB7D7-2218-A2C5-9CBD-7082491E12AF}"/>
              </a:ext>
            </a:extLst>
          </p:cNvPr>
          <p:cNvSpPr txBox="1"/>
          <p:nvPr/>
        </p:nvSpPr>
        <p:spPr>
          <a:xfrm>
            <a:off x="7186302" y="729240"/>
            <a:ext cx="4339653" cy="54006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800" spc="1000" dirty="0"/>
              <a:t>INFORMES REGULARES </a:t>
            </a:r>
          </a:p>
          <a:p>
            <a:pPr algn="ctr">
              <a:spcAft>
                <a:spcPts val="600"/>
              </a:spcAft>
            </a:pPr>
            <a:r>
              <a:rPr lang="en-US" sz="2800" spc="1000" dirty="0"/>
              <a:t>de </a:t>
            </a:r>
          </a:p>
          <a:p>
            <a:pPr algn="ctr">
              <a:spcAft>
                <a:spcPts val="600"/>
              </a:spcAft>
            </a:pPr>
            <a:r>
              <a:rPr lang="en-US" sz="2800" spc="1000" dirty="0"/>
              <a:t>PROSPECTIVA ESTRATÉGICA </a:t>
            </a:r>
          </a:p>
          <a:p>
            <a:pPr algn="ctr">
              <a:spcAft>
                <a:spcPts val="600"/>
              </a:spcAft>
            </a:pPr>
            <a:r>
              <a:rPr lang="en-US" sz="2800" spc="1000" dirty="0"/>
              <a:t>y </a:t>
            </a:r>
          </a:p>
          <a:p>
            <a:pPr algn="ctr">
              <a:spcAft>
                <a:spcPts val="600"/>
              </a:spcAft>
            </a:pPr>
            <a:r>
              <a:rPr lang="en-US" sz="2800" spc="1000" dirty="0"/>
              <a:t>RIESGO GLOBAL </a:t>
            </a:r>
          </a:p>
        </p:txBody>
      </p:sp>
      <p:pic>
        <p:nvPicPr>
          <p:cNvPr id="5" name="Imagen 4" descr="logo fondo transparente.png">
            <a:extLst>
              <a:ext uri="{FF2B5EF4-FFF2-40B4-BE49-F238E27FC236}">
                <a16:creationId xmlns:a16="http://schemas.microsoft.com/office/drawing/2014/main" id="{123D487C-230D-EBEC-EE2E-65673D2825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40" y="6020429"/>
            <a:ext cx="1116909" cy="6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123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1C1182E-55B3-A645-32D2-9F0FE7B83F4E}"/>
              </a:ext>
            </a:extLst>
          </p:cNvPr>
          <p:cNvSpPr txBox="1"/>
          <p:nvPr/>
        </p:nvSpPr>
        <p:spPr>
          <a:xfrm>
            <a:off x="711470" y="936057"/>
            <a:ext cx="5251316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spc="300" dirty="0" err="1">
                <a:latin typeface="+mj-lt"/>
                <a:ea typeface="+mj-ea"/>
                <a:cs typeface="+mj-cs"/>
              </a:rPr>
              <a:t>Recomendaciones</a:t>
            </a:r>
            <a:r>
              <a:rPr lang="en-US" sz="2800" dirty="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F5527FF-B8CF-E1A1-0DE4-38137F809DA8}"/>
              </a:ext>
            </a:extLst>
          </p:cNvPr>
          <p:cNvSpPr txBox="1"/>
          <p:nvPr/>
        </p:nvSpPr>
        <p:spPr>
          <a:xfrm>
            <a:off x="838200" y="2333297"/>
            <a:ext cx="4619621" cy="384366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pc="300" dirty="0">
                <a:effectLst/>
              </a:rPr>
              <a:t>Hacer la </a:t>
            </a:r>
            <a:r>
              <a:rPr lang="en-US" spc="300" dirty="0" err="1">
                <a:effectLst/>
                <a:highlight>
                  <a:srgbClr val="FFFF00"/>
                </a:highlight>
              </a:rPr>
              <a:t>síntesis</a:t>
            </a:r>
            <a:r>
              <a:rPr lang="en-US" spc="300" dirty="0">
                <a:effectLst/>
              </a:rPr>
              <a:t> de </a:t>
            </a:r>
            <a:r>
              <a:rPr lang="en-US" spc="300" dirty="0" err="1">
                <a:effectLst/>
              </a:rPr>
              <a:t>todos</a:t>
            </a:r>
            <a:r>
              <a:rPr lang="en-US" spc="300" dirty="0">
                <a:effectLst/>
              </a:rPr>
              <a:t> </a:t>
            </a:r>
            <a:r>
              <a:rPr lang="en-US" spc="300" dirty="0" err="1">
                <a:effectLst/>
              </a:rPr>
              <a:t>los</a:t>
            </a:r>
            <a:r>
              <a:rPr lang="en-US" spc="300" dirty="0">
                <a:effectLst/>
              </a:rPr>
              <a:t> </a:t>
            </a:r>
            <a:r>
              <a:rPr lang="en-US" spc="300" dirty="0" err="1">
                <a:effectLst/>
              </a:rPr>
              <a:t>informes</a:t>
            </a:r>
            <a:r>
              <a:rPr lang="en-US" spc="300" dirty="0">
                <a:effectLst/>
              </a:rPr>
              <a:t> de la ONU </a:t>
            </a:r>
            <a:r>
              <a:rPr lang="en-US" spc="300" dirty="0" err="1">
                <a:effectLst/>
              </a:rPr>
              <a:t>sobre</a:t>
            </a:r>
            <a:r>
              <a:rPr lang="en-US" spc="300" dirty="0">
                <a:effectLst/>
              </a:rPr>
              <a:t> </a:t>
            </a:r>
            <a:r>
              <a:rPr lang="en-US" spc="300" dirty="0" err="1">
                <a:effectLst/>
              </a:rPr>
              <a:t>temas</a:t>
            </a:r>
            <a:r>
              <a:rPr lang="en-US" spc="300" dirty="0">
                <a:effectLst/>
              </a:rPr>
              <a:t> de </a:t>
            </a:r>
            <a:r>
              <a:rPr lang="en-US" spc="300" dirty="0" err="1">
                <a:effectLst/>
                <a:highlight>
                  <a:srgbClr val="FFFF00"/>
                </a:highlight>
              </a:rPr>
              <a:t>previsión</a:t>
            </a:r>
            <a:r>
              <a:rPr lang="en-US" spc="300" dirty="0">
                <a:effectLst/>
                <a:highlight>
                  <a:srgbClr val="FFFF00"/>
                </a:highlight>
              </a:rPr>
              <a:t> y </a:t>
            </a:r>
            <a:r>
              <a:rPr lang="en-US" spc="300" dirty="0" err="1">
                <a:effectLst/>
                <a:highlight>
                  <a:srgbClr val="FFFF00"/>
                </a:highlight>
              </a:rPr>
              <a:t>riesgo</a:t>
            </a:r>
            <a:r>
              <a:rPr lang="en-US" spc="300" dirty="0">
                <a:effectLst/>
              </a:rPr>
              <a:t>,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endParaRPr lang="en-US" spc="300" dirty="0">
              <a:effectLst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pc="300" dirty="0" err="1">
                <a:effectLst/>
              </a:rPr>
              <a:t>Aportar</a:t>
            </a:r>
            <a:r>
              <a:rPr lang="en-US" spc="300" dirty="0">
                <a:effectLst/>
              </a:rPr>
              <a:t> </a:t>
            </a:r>
            <a:r>
              <a:rPr lang="en-US" spc="300" dirty="0">
                <a:effectLst/>
                <a:highlight>
                  <a:srgbClr val="FFFF00"/>
                </a:highlight>
              </a:rPr>
              <a:t>hojas de </a:t>
            </a:r>
            <a:r>
              <a:rPr lang="en-US" spc="300" dirty="0" err="1">
                <a:effectLst/>
                <a:highlight>
                  <a:srgbClr val="FFFF00"/>
                </a:highlight>
              </a:rPr>
              <a:t>ruta</a:t>
            </a:r>
            <a:r>
              <a:rPr lang="en-US" spc="300" dirty="0">
                <a:effectLst/>
                <a:highlight>
                  <a:srgbClr val="FFFF00"/>
                </a:highlight>
              </a:rPr>
              <a:t> </a:t>
            </a:r>
            <a:r>
              <a:rPr lang="en-US" spc="300" dirty="0">
                <a:effectLst/>
              </a:rPr>
              <a:t>para </a:t>
            </a:r>
            <a:r>
              <a:rPr lang="en-US" spc="300" dirty="0" err="1">
                <a:effectLst/>
              </a:rPr>
              <a:t>estrategias</a:t>
            </a:r>
            <a:r>
              <a:rPr lang="en-US" spc="300" dirty="0">
                <a:effectLst/>
              </a:rPr>
              <a:t> </a:t>
            </a:r>
            <a:r>
              <a:rPr lang="en-US" spc="300" dirty="0" err="1">
                <a:effectLst/>
              </a:rPr>
              <a:t>globales</a:t>
            </a:r>
            <a:endParaRPr lang="en-US" spc="300" dirty="0">
              <a:effectLst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endParaRPr lang="en-US" spc="300" dirty="0">
              <a:effectLst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pc="300" dirty="0">
                <a:effectLst/>
              </a:rPr>
              <a:t>Dar </a:t>
            </a:r>
            <a:r>
              <a:rPr lang="en-US" spc="300" dirty="0" err="1">
                <a:effectLst/>
              </a:rPr>
              <a:t>el</a:t>
            </a:r>
            <a:r>
              <a:rPr lang="en-US" spc="300" dirty="0">
                <a:effectLst/>
              </a:rPr>
              <a:t> </a:t>
            </a:r>
            <a:r>
              <a:rPr lang="en-US" spc="300" dirty="0" err="1">
                <a:effectLst/>
                <a:highlight>
                  <a:srgbClr val="FFFF00"/>
                </a:highlight>
              </a:rPr>
              <a:t>mismo</a:t>
            </a:r>
            <a:r>
              <a:rPr lang="en-US" spc="300" dirty="0">
                <a:effectLst/>
                <a:highlight>
                  <a:srgbClr val="FFFF00"/>
                </a:highlight>
              </a:rPr>
              <a:t> peso </a:t>
            </a:r>
            <a:r>
              <a:rPr lang="en-US" spc="300" dirty="0">
                <a:effectLst/>
              </a:rPr>
              <a:t>a </a:t>
            </a:r>
            <a:r>
              <a:rPr lang="en-US" spc="300" dirty="0" err="1">
                <a:effectLst/>
              </a:rPr>
              <a:t>los</a:t>
            </a:r>
            <a:r>
              <a:rPr lang="en-US" spc="300" dirty="0">
                <a:effectLst/>
              </a:rPr>
              <a:t> </a:t>
            </a:r>
            <a:r>
              <a:rPr lang="en-US" spc="300" dirty="0" err="1">
                <a:effectLst/>
                <a:highlight>
                  <a:srgbClr val="FFFF00"/>
                </a:highlight>
              </a:rPr>
              <a:t>desafíos</a:t>
            </a:r>
            <a:r>
              <a:rPr lang="en-US" spc="300" dirty="0">
                <a:effectLst/>
                <a:highlight>
                  <a:srgbClr val="FFFF00"/>
                </a:highlight>
              </a:rPr>
              <a:t> y </a:t>
            </a:r>
            <a:r>
              <a:rPr lang="en-US" spc="300" dirty="0" err="1">
                <a:effectLst/>
                <a:highlight>
                  <a:srgbClr val="FFFF00"/>
                </a:highlight>
              </a:rPr>
              <a:t>oportunidades</a:t>
            </a:r>
            <a:r>
              <a:rPr lang="en-US" spc="300" dirty="0">
                <a:effectLst/>
              </a:rPr>
              <a:t>.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endParaRPr lang="en-US" spc="300" dirty="0">
              <a:effectLst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pc="300" dirty="0" err="1">
                <a:effectLst/>
                <a:highlight>
                  <a:srgbClr val="FFFF00"/>
                </a:highlight>
              </a:rPr>
              <a:t>Índice</a:t>
            </a:r>
            <a:r>
              <a:rPr lang="en-US" spc="300" dirty="0">
                <a:effectLst/>
                <a:highlight>
                  <a:srgbClr val="FFFF00"/>
                </a:highlight>
              </a:rPr>
              <a:t> de Riesgo del Estado del Futuro 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endParaRPr lang="en-US" spc="300" dirty="0">
              <a:effectLst/>
            </a:endParaRP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pc="300" dirty="0">
                <a:effectLst/>
              </a:rPr>
              <a:t>5. </a:t>
            </a:r>
            <a:r>
              <a:rPr lang="en-US" spc="300" dirty="0" err="1">
                <a:effectLst/>
                <a:highlight>
                  <a:srgbClr val="FFFF00"/>
                </a:highlight>
              </a:rPr>
              <a:t>Actualizar</a:t>
            </a:r>
            <a:r>
              <a:rPr lang="en-US" spc="300" dirty="0">
                <a:effectLst/>
              </a:rPr>
              <a:t> </a:t>
            </a:r>
            <a:r>
              <a:rPr lang="en-US" spc="300" dirty="0" err="1">
                <a:effectLst/>
              </a:rPr>
              <a:t>el</a:t>
            </a:r>
            <a:r>
              <a:rPr lang="en-US" spc="300" dirty="0">
                <a:effectLst/>
              </a:rPr>
              <a:t> </a:t>
            </a:r>
            <a:r>
              <a:rPr lang="en-US" spc="300" dirty="0" err="1">
                <a:effectLst/>
              </a:rPr>
              <a:t>informe</a:t>
            </a:r>
            <a:r>
              <a:rPr lang="en-US" spc="300" dirty="0">
                <a:effectLst/>
              </a:rPr>
              <a:t> </a:t>
            </a:r>
            <a:r>
              <a:rPr lang="en-US" spc="300" dirty="0" err="1">
                <a:effectLst/>
              </a:rPr>
              <a:t>en</a:t>
            </a:r>
            <a:r>
              <a:rPr lang="en-US" spc="300" dirty="0">
                <a:effectLst/>
              </a:rPr>
              <a:t> </a:t>
            </a:r>
            <a:r>
              <a:rPr lang="en-US" spc="300" dirty="0" err="1">
                <a:effectLst/>
              </a:rPr>
              <a:t>tiempo</a:t>
            </a:r>
            <a:r>
              <a:rPr lang="en-US" spc="300" dirty="0">
                <a:effectLst/>
              </a:rPr>
              <a:t> real (2 </a:t>
            </a:r>
            <a:r>
              <a:rPr lang="en-US" spc="300" dirty="0" err="1">
                <a:effectLst/>
              </a:rPr>
              <a:t>años</a:t>
            </a:r>
            <a:r>
              <a:rPr lang="en-US" spc="300" dirty="0">
                <a:effectLst/>
              </a:rPr>
              <a:t>)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endParaRPr lang="en-US" spc="300" dirty="0">
              <a:effectLst/>
            </a:endParaRP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pc="300" dirty="0"/>
              <a:t>6. Crear </a:t>
            </a:r>
            <a:r>
              <a:rPr lang="en-US" spc="300" dirty="0" err="1">
                <a:effectLst/>
                <a:highlight>
                  <a:srgbClr val="FFFF00"/>
                </a:highlight>
              </a:rPr>
              <a:t>oficina</a:t>
            </a:r>
            <a:r>
              <a:rPr lang="en-US" spc="300" dirty="0">
                <a:effectLst/>
                <a:highlight>
                  <a:srgbClr val="FFFF00"/>
                </a:highlight>
              </a:rPr>
              <a:t> de </a:t>
            </a:r>
            <a:r>
              <a:rPr lang="en-US" spc="300" dirty="0" err="1">
                <a:effectLst/>
                <a:highlight>
                  <a:srgbClr val="FFFF00"/>
                </a:highlight>
              </a:rPr>
              <a:t>riesgos</a:t>
            </a:r>
            <a:r>
              <a:rPr lang="en-US" spc="300" dirty="0">
                <a:effectLst/>
                <a:highlight>
                  <a:srgbClr val="FFFF00"/>
                </a:highlight>
              </a:rPr>
              <a:t> </a:t>
            </a:r>
            <a:r>
              <a:rPr lang="en-US" spc="300" dirty="0" err="1">
                <a:effectLst/>
                <a:highlight>
                  <a:srgbClr val="FFFF00"/>
                </a:highlight>
              </a:rPr>
              <a:t>existenciales</a:t>
            </a:r>
            <a:r>
              <a:rPr lang="en-US" spc="300" dirty="0">
                <a:effectLst/>
                <a:highlight>
                  <a:srgbClr val="FFFF00"/>
                </a:highlight>
              </a:rPr>
              <a:t> </a:t>
            </a:r>
            <a:r>
              <a:rPr lang="en-US" spc="300" dirty="0">
                <a:effectLst/>
              </a:rPr>
              <a:t>vs. </a:t>
            </a:r>
            <a:r>
              <a:rPr lang="en-US" spc="300" dirty="0" err="1">
                <a:effectLst/>
              </a:rPr>
              <a:t>riesgos</a:t>
            </a:r>
            <a:r>
              <a:rPr lang="en-US" spc="300" dirty="0">
                <a:effectLst/>
              </a:rPr>
              <a:t> a </a:t>
            </a:r>
            <a:r>
              <a:rPr lang="en-US" spc="300" dirty="0" err="1">
                <a:effectLst/>
              </a:rPr>
              <a:t>corto</a:t>
            </a:r>
            <a:r>
              <a:rPr lang="en-US" spc="300" dirty="0">
                <a:effectLst/>
              </a:rPr>
              <a:t> </a:t>
            </a:r>
            <a:r>
              <a:rPr lang="en-US" spc="300" dirty="0" err="1">
                <a:effectLst/>
              </a:rPr>
              <a:t>plazo</a:t>
            </a:r>
            <a:r>
              <a:rPr lang="en-US" spc="300" dirty="0">
                <a:effectLst/>
              </a:rPr>
              <a:t>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spc="300" dirty="0"/>
          </a:p>
        </p:txBody>
      </p:sp>
      <p:pic>
        <p:nvPicPr>
          <p:cNvPr id="3" name="Picture 15" descr="MP-Logo">
            <a:extLst>
              <a:ext uri="{FF2B5EF4-FFF2-40B4-BE49-F238E27FC236}">
                <a16:creationId xmlns:a16="http://schemas.microsoft.com/office/drawing/2014/main" id="{016832B2-A05D-59CE-0982-5DDFB4A56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</p:spPr>
      </p:pic>
      <p:pic>
        <p:nvPicPr>
          <p:cNvPr id="7" name="Imagen 6" descr="logo fondo transparente.png">
            <a:extLst>
              <a:ext uri="{FF2B5EF4-FFF2-40B4-BE49-F238E27FC236}">
                <a16:creationId xmlns:a16="http://schemas.microsoft.com/office/drawing/2014/main" id="{F4065C73-E3B3-382D-0AAF-5E5FEEF644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3" y="240467"/>
            <a:ext cx="1116909" cy="6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213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0CEFB7D7-2218-A2C5-9CBD-7082491E12AF}"/>
              </a:ext>
            </a:extLst>
          </p:cNvPr>
          <p:cNvSpPr txBox="1"/>
          <p:nvPr/>
        </p:nvSpPr>
        <p:spPr>
          <a:xfrm>
            <a:off x="6477270" y="1958550"/>
            <a:ext cx="4974771" cy="42612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800" spc="1000" dirty="0"/>
              <a:t>CONSEJO DE ADMINISTRACIÓN FIDUCIARIA</a:t>
            </a:r>
          </a:p>
        </p:txBody>
      </p:sp>
      <p:pic>
        <p:nvPicPr>
          <p:cNvPr id="3" name="Picture 15" descr="MP-Logo">
            <a:extLst>
              <a:ext uri="{FF2B5EF4-FFF2-40B4-BE49-F238E27FC236}">
                <a16:creationId xmlns:a16="http://schemas.microsoft.com/office/drawing/2014/main" id="{A07CEB2D-43B1-72D4-BF77-9513CE35E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6703" y="635607"/>
            <a:ext cx="2774987" cy="2430216"/>
          </a:xfrm>
          <a:prstGeom prst="rect">
            <a:avLst/>
          </a:prstGeom>
          <a:noFill/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CAF1857-2D46-8EC8-5525-43898E18C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02" y="3754041"/>
            <a:ext cx="3519189" cy="1716677"/>
          </a:xfrm>
          <a:prstGeom prst="rect">
            <a:avLst/>
          </a:prstGeom>
        </p:spPr>
      </p:pic>
      <p:pic>
        <p:nvPicPr>
          <p:cNvPr id="5" name="Imagen 4" descr="logo fondo transparente.png">
            <a:extLst>
              <a:ext uri="{FF2B5EF4-FFF2-40B4-BE49-F238E27FC236}">
                <a16:creationId xmlns:a16="http://schemas.microsoft.com/office/drawing/2014/main" id="{CD6F2501-4E0C-FE93-237B-72FC603207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776" y="5463333"/>
            <a:ext cx="1116909" cy="6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6660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AB7D214-E92D-530E-AA26-CCEF33F70D86}"/>
              </a:ext>
            </a:extLst>
          </p:cNvPr>
          <p:cNvSpPr txBox="1"/>
          <p:nvPr/>
        </p:nvSpPr>
        <p:spPr>
          <a:xfrm>
            <a:off x="572493" y="2071316"/>
            <a:ext cx="6713552" cy="4119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spc="300">
                <a:highlight>
                  <a:srgbClr val="FFFF00"/>
                </a:highlight>
              </a:rPr>
              <a:t>Brazo permanente</a:t>
            </a:r>
            <a:r>
              <a:rPr lang="en-US" sz="1700" spc="300"/>
              <a:t> de la Cumbre sobre el Futuro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spc="3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spc="300"/>
              <a:t>Miembros = </a:t>
            </a:r>
            <a:r>
              <a:rPr lang="en-US" sz="1700" spc="300">
                <a:highlight>
                  <a:srgbClr val="FFFF00"/>
                </a:highlight>
              </a:rPr>
              <a:t>expertos futuristas</a:t>
            </a:r>
            <a:r>
              <a:rPr lang="en-US" sz="1700" spc="300"/>
              <a:t>, con cargos rotatorios  y </a:t>
            </a:r>
            <a:r>
              <a:rPr lang="en-US" sz="1700" spc="300">
                <a:highlight>
                  <a:srgbClr val="FFFF00"/>
                </a:highlight>
              </a:rPr>
              <a:t>autoridad</a:t>
            </a:r>
            <a:r>
              <a:rPr lang="en-US" sz="1700" spc="300"/>
              <a:t> para </a:t>
            </a:r>
            <a:r>
              <a:rPr lang="en-US" sz="1700" spc="300">
                <a:highlight>
                  <a:srgbClr val="FFFF00"/>
                </a:highlight>
              </a:rPr>
              <a:t>tomar decisiones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spc="3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spc="300">
                <a:highlight>
                  <a:srgbClr val="FFFF00"/>
                </a:highlight>
              </a:rPr>
              <a:t>Organo de prospectiva </a:t>
            </a:r>
            <a:r>
              <a:rPr lang="en-US" sz="1700" spc="300"/>
              <a:t>de las múltiples partes interesadas para via aprobación,  de la Asamblea General, </a:t>
            </a:r>
            <a:r>
              <a:rPr lang="en-US" sz="1700" spc="300">
                <a:highlight>
                  <a:srgbClr val="FFFF00"/>
                </a:highlight>
              </a:rPr>
              <a:t>cambiar  la Carta de las Naciones Unidas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spc="3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spc="300"/>
              <a:t> Tener 2 softwares:  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spc="300">
                <a:highlight>
                  <a:srgbClr val="FFFF00"/>
                </a:highlight>
              </a:rPr>
              <a:t>Modelo</a:t>
            </a:r>
            <a:r>
              <a:rPr lang="en-US" sz="1700" spc="300"/>
              <a:t> moderno para </a:t>
            </a:r>
            <a:r>
              <a:rPr lang="en-US" sz="1700" spc="300">
                <a:highlight>
                  <a:srgbClr val="FFFF00"/>
                </a:highlight>
              </a:rPr>
              <a:t>toma de decisiones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spc="300">
                <a:highlight>
                  <a:srgbClr val="FFFF00"/>
                </a:highlight>
              </a:rPr>
              <a:t>Inteligencia colectiva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</p:txBody>
      </p:sp>
      <p:pic>
        <p:nvPicPr>
          <p:cNvPr id="7" name="Picture 15" descr="MP-Logo">
            <a:extLst>
              <a:ext uri="{FF2B5EF4-FFF2-40B4-BE49-F238E27FC236}">
                <a16:creationId xmlns:a16="http://schemas.microsoft.com/office/drawing/2014/main" id="{927E9367-CAA0-8583-7789-439CBACC3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</p:spPr>
      </p:pic>
      <p:pic>
        <p:nvPicPr>
          <p:cNvPr id="5" name="Imagen 4" descr="logo fondo transparente.png">
            <a:extLst>
              <a:ext uri="{FF2B5EF4-FFF2-40B4-BE49-F238E27FC236}">
                <a16:creationId xmlns:a16="http://schemas.microsoft.com/office/drawing/2014/main" id="{3506F683-C0A2-B767-DAA5-220B2DBFE0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3" y="240467"/>
            <a:ext cx="1116909" cy="6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896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0CEFB7D7-2218-A2C5-9CBD-7082491E12AF}"/>
              </a:ext>
            </a:extLst>
          </p:cNvPr>
          <p:cNvSpPr txBox="1"/>
          <p:nvPr/>
        </p:nvSpPr>
        <p:spPr>
          <a:xfrm>
            <a:off x="4044243" y="4545569"/>
            <a:ext cx="6143626" cy="14004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 fontScale="850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spc="1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ENVIADO ESPECIAL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spc="1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para las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spc="1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GENERACIONES FUTURAS</a:t>
            </a:r>
          </a:p>
        </p:txBody>
      </p:sp>
      <p:pic>
        <p:nvPicPr>
          <p:cNvPr id="2" name="Picture 15" descr="MP-Logo">
            <a:extLst>
              <a:ext uri="{FF2B5EF4-FFF2-40B4-BE49-F238E27FC236}">
                <a16:creationId xmlns:a16="http://schemas.microsoft.com/office/drawing/2014/main" id="{93087858-4B75-37D7-7A25-3B31D303C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 bwMode="auto">
          <a:xfrm>
            <a:off x="1594631" y="1353599"/>
            <a:ext cx="1913714" cy="1630800"/>
          </a:xfrm>
          <a:prstGeom prst="rect">
            <a:avLst/>
          </a:prstGeom>
          <a:noFill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0FCC384-F3EE-AB5A-DF6E-9D3690676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"/>
          <a:stretch/>
        </p:blipFill>
        <p:spPr>
          <a:xfrm>
            <a:off x="5149365" y="1353599"/>
            <a:ext cx="1882159" cy="16308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1B1CF5B-76C9-76AA-A74B-F8B91B2F61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8398699" y="1353599"/>
            <a:ext cx="2461404" cy="1630800"/>
          </a:xfrm>
          <a:prstGeom prst="rect">
            <a:avLst/>
          </a:prstGeom>
        </p:spPr>
      </p:pic>
      <p:pic>
        <p:nvPicPr>
          <p:cNvPr id="5" name="Imagen 4" descr="logo fondo transparente.png">
            <a:extLst>
              <a:ext uri="{FF2B5EF4-FFF2-40B4-BE49-F238E27FC236}">
                <a16:creationId xmlns:a16="http://schemas.microsoft.com/office/drawing/2014/main" id="{B39086F9-BAD0-DC4D-634C-D5DE4428108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22" y="5598174"/>
            <a:ext cx="1116909" cy="69559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EF55B44-2557-B441-3000-06032A63B5DC}"/>
              </a:ext>
            </a:extLst>
          </p:cNvPr>
          <p:cNvSpPr txBox="1"/>
          <p:nvPr/>
        </p:nvSpPr>
        <p:spPr>
          <a:xfrm>
            <a:off x="2551488" y="3708625"/>
            <a:ext cx="8509563" cy="2237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3200" spc="600" dirty="0"/>
              <a:t>ENVIADO ESPECIAL </a:t>
            </a:r>
          </a:p>
          <a:p>
            <a:pPr algn="ctr">
              <a:lnSpc>
                <a:spcPct val="150000"/>
              </a:lnSpc>
            </a:pPr>
            <a:r>
              <a:rPr lang="es-MX" sz="3200" spc="600" dirty="0"/>
              <a:t>para las </a:t>
            </a:r>
          </a:p>
          <a:p>
            <a:pPr algn="ctr">
              <a:lnSpc>
                <a:spcPct val="150000"/>
              </a:lnSpc>
            </a:pPr>
            <a:r>
              <a:rPr lang="es-MX" sz="3200" spc="600" dirty="0"/>
              <a:t>GENERACIONES FUTURAS</a:t>
            </a:r>
          </a:p>
        </p:txBody>
      </p:sp>
    </p:spTree>
    <p:extLst>
      <p:ext uri="{BB962C8B-B14F-4D97-AF65-F5344CB8AC3E}">
        <p14:creationId xmlns:p14="http://schemas.microsoft.com/office/powerpoint/2010/main" val="23501541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4746708-2174-9942-F73C-987DB0993F46}"/>
              </a:ext>
            </a:extLst>
          </p:cNvPr>
          <p:cNvSpPr txBox="1"/>
          <p:nvPr/>
        </p:nvSpPr>
        <p:spPr>
          <a:xfrm>
            <a:off x="484533" y="1736049"/>
            <a:ext cx="6594912" cy="3535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spc="300" dirty="0" err="1"/>
              <a:t>Designación</a:t>
            </a:r>
            <a:r>
              <a:rPr lang="en-US" sz="1400" spc="300" dirty="0"/>
              <a:t> </a:t>
            </a:r>
            <a:r>
              <a:rPr lang="en-US" sz="1400" spc="300" dirty="0" err="1"/>
              <a:t>debe</a:t>
            </a:r>
            <a:r>
              <a:rPr lang="en-US" sz="1400" spc="300" dirty="0"/>
              <a:t> </a:t>
            </a:r>
            <a:r>
              <a:rPr lang="en-US" sz="1400" spc="300" dirty="0" err="1"/>
              <a:t>recaer</a:t>
            </a:r>
            <a:r>
              <a:rPr lang="en-US" sz="1400" spc="300" dirty="0"/>
              <a:t> </a:t>
            </a:r>
            <a:r>
              <a:rPr lang="en-US" sz="1400" spc="300" dirty="0" err="1"/>
              <a:t>en</a:t>
            </a:r>
            <a:r>
              <a:rPr lang="en-US" sz="1400" spc="300" dirty="0"/>
              <a:t> un </a:t>
            </a:r>
            <a:r>
              <a:rPr lang="en-US" sz="1400" spc="300" dirty="0" err="1">
                <a:highlight>
                  <a:srgbClr val="FFFF00"/>
                </a:highlight>
              </a:rPr>
              <a:t>equipo</a:t>
            </a:r>
            <a:endParaRPr lang="en-US" sz="1400" spc="300" dirty="0">
              <a:highlight>
                <a:srgbClr val="FFFF00"/>
              </a:highlight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spc="300" dirty="0"/>
              <a:t>Persona </a:t>
            </a:r>
            <a:r>
              <a:rPr lang="en-US" sz="1400" spc="300" dirty="0" err="1">
                <a:highlight>
                  <a:srgbClr val="FFFF00"/>
                </a:highlight>
              </a:rPr>
              <a:t>reconocida</a:t>
            </a:r>
            <a:r>
              <a:rPr lang="en-US" sz="1400" spc="300" dirty="0">
                <a:highlight>
                  <a:srgbClr val="FFFF00"/>
                </a:highlight>
              </a:rPr>
              <a:t>, </a:t>
            </a:r>
            <a:r>
              <a:rPr lang="en-US" sz="1400" spc="300" dirty="0" err="1">
                <a:highlight>
                  <a:srgbClr val="FFFF00"/>
                </a:highlight>
              </a:rPr>
              <a:t>prestigiada</a:t>
            </a:r>
            <a:r>
              <a:rPr lang="en-US" sz="1400" spc="300" dirty="0">
                <a:highlight>
                  <a:srgbClr val="FFFF00"/>
                </a:highlight>
              </a:rPr>
              <a:t> y </a:t>
            </a:r>
            <a:r>
              <a:rPr lang="en-US" sz="1400" spc="300" dirty="0" err="1">
                <a:highlight>
                  <a:srgbClr val="FFFF00"/>
                </a:highlight>
              </a:rPr>
              <a:t>respetada</a:t>
            </a:r>
            <a:r>
              <a:rPr lang="en-US" sz="1400" spc="300" dirty="0">
                <a:highlight>
                  <a:srgbClr val="FFFF00"/>
                </a:highlight>
              </a:rPr>
              <a:t> </a:t>
            </a:r>
            <a:r>
              <a:rPr lang="en-US" sz="1400" spc="300" dirty="0" err="1"/>
              <a:t>por</a:t>
            </a:r>
            <a:r>
              <a:rPr lang="en-US" sz="1400" spc="300" dirty="0"/>
              <a:t> </a:t>
            </a:r>
            <a:r>
              <a:rPr lang="en-US" sz="1400" spc="300" dirty="0" err="1"/>
              <a:t>los</a:t>
            </a:r>
            <a:r>
              <a:rPr lang="en-US" sz="1400" spc="300" dirty="0"/>
              <a:t> </a:t>
            </a:r>
            <a:r>
              <a:rPr lang="en-US" sz="1400" spc="300" dirty="0" err="1"/>
              <a:t>jóvenes</a:t>
            </a:r>
            <a:endParaRPr lang="en-US" sz="1400" spc="3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spc="300" dirty="0" err="1">
                <a:highlight>
                  <a:srgbClr val="FFFF00"/>
                </a:highlight>
              </a:rPr>
              <a:t>Funcione</a:t>
            </a:r>
            <a:r>
              <a:rPr lang="en-US" sz="1400" spc="300" dirty="0" err="1"/>
              <a:t>s</a:t>
            </a:r>
            <a:r>
              <a:rPr lang="en-US" sz="1400" spc="300" dirty="0"/>
              <a:t>: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spc="300" dirty="0" err="1"/>
              <a:t>Fortalecer</a:t>
            </a:r>
            <a:r>
              <a:rPr lang="en-US" sz="1400" spc="300" dirty="0"/>
              <a:t> la </a:t>
            </a:r>
            <a:r>
              <a:rPr lang="en-US" sz="1400" spc="300" dirty="0" err="1">
                <a:highlight>
                  <a:srgbClr val="FFFF00"/>
                </a:highlight>
              </a:rPr>
              <a:t>equidad</a:t>
            </a:r>
            <a:r>
              <a:rPr lang="en-US" sz="1400" spc="300" dirty="0">
                <a:highlight>
                  <a:srgbClr val="FFFF00"/>
                </a:highlight>
              </a:rPr>
              <a:t> </a:t>
            </a:r>
            <a:r>
              <a:rPr lang="en-US" sz="1400" spc="300" dirty="0" err="1">
                <a:highlight>
                  <a:srgbClr val="FFFF00"/>
                </a:highlight>
              </a:rPr>
              <a:t>intergeneracional</a:t>
            </a:r>
            <a:r>
              <a:rPr lang="en-US" sz="1400" spc="300" dirty="0">
                <a:highlight>
                  <a:srgbClr val="FFFF00"/>
                </a:highlight>
              </a:rPr>
              <a:t> 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spc="300" dirty="0" err="1"/>
              <a:t>Difundir</a:t>
            </a:r>
            <a:r>
              <a:rPr lang="en-US" sz="1400" spc="300" dirty="0"/>
              <a:t> </a:t>
            </a:r>
            <a:r>
              <a:rPr lang="en-US" sz="1400" spc="300" dirty="0" err="1"/>
              <a:t>información</a:t>
            </a:r>
            <a:r>
              <a:rPr lang="en-US" sz="1400" spc="300" dirty="0"/>
              <a:t> </a:t>
            </a:r>
            <a:r>
              <a:rPr lang="en-US" sz="1400" spc="300" dirty="0" err="1">
                <a:highlight>
                  <a:srgbClr val="FFFF00"/>
                </a:highlight>
              </a:rPr>
              <a:t>sistemas</a:t>
            </a:r>
            <a:r>
              <a:rPr lang="en-US" sz="1400" spc="300" dirty="0">
                <a:highlight>
                  <a:srgbClr val="FFFF00"/>
                </a:highlight>
              </a:rPr>
              <a:t> </a:t>
            </a:r>
            <a:r>
              <a:rPr lang="en-US" sz="1400" spc="300" dirty="0" err="1">
                <a:highlight>
                  <a:srgbClr val="FFFF00"/>
                </a:highlight>
              </a:rPr>
              <a:t>educativos</a:t>
            </a:r>
            <a:r>
              <a:rPr lang="en-US" sz="1400" spc="300" dirty="0">
                <a:highlight>
                  <a:srgbClr val="FFFF00"/>
                </a:highlight>
              </a:rPr>
              <a:t> </a:t>
            </a:r>
            <a:r>
              <a:rPr lang="en-US" sz="1400" spc="300" dirty="0"/>
              <a:t>del </a:t>
            </a:r>
            <a:r>
              <a:rPr lang="en-US" sz="1400" spc="300" dirty="0" err="1"/>
              <a:t>mundo</a:t>
            </a:r>
            <a:endParaRPr lang="en-US" sz="1400" spc="300" dirty="0"/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spc="300" dirty="0" err="1"/>
              <a:t>Coadyuvar</a:t>
            </a:r>
            <a:r>
              <a:rPr lang="en-US" sz="1400" spc="300" dirty="0"/>
              <a:t> a que </a:t>
            </a:r>
            <a:r>
              <a:rPr lang="en-US" sz="1400" spc="300" dirty="0" err="1"/>
              <a:t>el</a:t>
            </a:r>
            <a:r>
              <a:rPr lang="en-US" sz="1400" spc="300" dirty="0"/>
              <a:t> </a:t>
            </a:r>
            <a:r>
              <a:rPr lang="en-US" sz="1400" spc="300" dirty="0" err="1">
                <a:highlight>
                  <a:srgbClr val="FFFF00"/>
                </a:highlight>
              </a:rPr>
              <a:t>pensamiento</a:t>
            </a:r>
            <a:r>
              <a:rPr lang="en-US" sz="1400" spc="300" dirty="0">
                <a:highlight>
                  <a:srgbClr val="FFFF00"/>
                </a:highlight>
              </a:rPr>
              <a:t> del </a:t>
            </a:r>
            <a:r>
              <a:rPr lang="en-US" sz="1400" spc="300" dirty="0" err="1">
                <a:highlight>
                  <a:srgbClr val="FFFF00"/>
                </a:highlight>
              </a:rPr>
              <a:t>futuro</a:t>
            </a:r>
            <a:r>
              <a:rPr lang="en-US" sz="1400" spc="300" dirty="0">
                <a:highlight>
                  <a:srgbClr val="FFFF00"/>
                </a:highlight>
              </a:rPr>
              <a:t> </a:t>
            </a:r>
            <a:r>
              <a:rPr lang="en-US" sz="1400" spc="300" dirty="0"/>
              <a:t>se </a:t>
            </a:r>
            <a:r>
              <a:rPr lang="en-US" sz="1400" spc="300" dirty="0" err="1"/>
              <a:t>integre</a:t>
            </a:r>
            <a:r>
              <a:rPr lang="en-US" sz="1400" spc="300" dirty="0"/>
              <a:t> </a:t>
            </a:r>
            <a:r>
              <a:rPr lang="en-US" sz="1400" spc="300" dirty="0" err="1"/>
              <a:t>en</a:t>
            </a:r>
            <a:r>
              <a:rPr lang="en-US" sz="1400" spc="300" dirty="0"/>
              <a:t> </a:t>
            </a:r>
            <a:r>
              <a:rPr lang="en-US" sz="1400" spc="300" dirty="0" err="1"/>
              <a:t>los</a:t>
            </a:r>
            <a:r>
              <a:rPr lang="en-US" sz="1400" spc="300" dirty="0"/>
              <a:t> planes de </a:t>
            </a:r>
            <a:r>
              <a:rPr lang="en-US" sz="1400" spc="300" dirty="0" err="1"/>
              <a:t>estudio</a:t>
            </a:r>
            <a:endParaRPr lang="en-US" sz="1400" spc="300" dirty="0"/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spc="300" dirty="0" err="1"/>
              <a:t>Participar</a:t>
            </a:r>
            <a:r>
              <a:rPr lang="en-US" sz="1400" spc="300" dirty="0"/>
              <a:t> </a:t>
            </a:r>
            <a:r>
              <a:rPr lang="en-US" sz="1400" spc="300" dirty="0" err="1"/>
              <a:t>en</a:t>
            </a:r>
            <a:r>
              <a:rPr lang="en-US" sz="1400" spc="300" dirty="0"/>
              <a:t> </a:t>
            </a:r>
            <a:r>
              <a:rPr lang="en-US" sz="1400" spc="300" dirty="0" err="1"/>
              <a:t>todas</a:t>
            </a:r>
            <a:r>
              <a:rPr lang="en-US" sz="1400" spc="300" dirty="0"/>
              <a:t> </a:t>
            </a:r>
            <a:r>
              <a:rPr lang="en-US" sz="1400" spc="300" dirty="0">
                <a:highlight>
                  <a:srgbClr val="FFFF00"/>
                </a:highlight>
              </a:rPr>
              <a:t>las </a:t>
            </a:r>
            <a:r>
              <a:rPr lang="en-US" sz="1400" spc="300" dirty="0" err="1">
                <a:highlight>
                  <a:srgbClr val="FFFF00"/>
                </a:highlight>
              </a:rPr>
              <a:t>actividades</a:t>
            </a:r>
            <a:r>
              <a:rPr lang="en-US" sz="1400" spc="300" dirty="0">
                <a:highlight>
                  <a:srgbClr val="FFFF00"/>
                </a:highlight>
              </a:rPr>
              <a:t> </a:t>
            </a:r>
            <a:r>
              <a:rPr lang="en-US" sz="1400" spc="300" dirty="0"/>
              <a:t>de la ONU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spc="300" dirty="0" err="1"/>
              <a:t>Incitar</a:t>
            </a:r>
            <a:r>
              <a:rPr lang="en-US" sz="1400" spc="300" dirty="0"/>
              <a:t> a las </a:t>
            </a:r>
            <a:r>
              <a:rPr lang="en-US" sz="1400" spc="300" dirty="0" err="1"/>
              <a:t>agencias</a:t>
            </a:r>
            <a:r>
              <a:rPr lang="en-US" sz="1400" spc="300" dirty="0"/>
              <a:t> a </a:t>
            </a:r>
            <a:r>
              <a:rPr lang="en-US" sz="1400" spc="300" dirty="0" err="1"/>
              <a:t>considerar</a:t>
            </a:r>
            <a:r>
              <a:rPr lang="en-US" sz="1400" spc="300" dirty="0"/>
              <a:t> </a:t>
            </a:r>
            <a:r>
              <a:rPr lang="en-US" sz="1400" spc="300" dirty="0" err="1">
                <a:highlight>
                  <a:srgbClr val="FFFF00"/>
                </a:highlight>
              </a:rPr>
              <a:t>generaciones</a:t>
            </a:r>
            <a:r>
              <a:rPr lang="en-US" sz="1400" spc="300" dirty="0">
                <a:highlight>
                  <a:srgbClr val="FFFF00"/>
                </a:highlight>
              </a:rPr>
              <a:t> </a:t>
            </a:r>
            <a:r>
              <a:rPr lang="en-US" sz="1400" spc="300" dirty="0" err="1">
                <a:highlight>
                  <a:srgbClr val="FFFF00"/>
                </a:highlight>
              </a:rPr>
              <a:t>futuras</a:t>
            </a:r>
            <a:r>
              <a:rPr lang="en-US" sz="1400" spc="300" dirty="0">
                <a:highlight>
                  <a:srgbClr val="FFFF00"/>
                </a:highlight>
              </a:rPr>
              <a:t> </a:t>
            </a:r>
            <a:r>
              <a:rPr lang="en-US" sz="1400" spc="300" dirty="0" err="1">
                <a:highlight>
                  <a:srgbClr val="FFFF00"/>
                </a:highlight>
              </a:rPr>
              <a:t>en</a:t>
            </a:r>
            <a:r>
              <a:rPr lang="en-US" sz="1400" spc="300" dirty="0">
                <a:highlight>
                  <a:srgbClr val="FFFF00"/>
                </a:highlight>
              </a:rPr>
              <a:t> </a:t>
            </a:r>
            <a:r>
              <a:rPr lang="en-US" sz="1400" spc="300" dirty="0" err="1">
                <a:highlight>
                  <a:srgbClr val="FFFF00"/>
                </a:highlight>
              </a:rPr>
              <a:t>todos</a:t>
            </a:r>
            <a:r>
              <a:rPr lang="en-US" sz="1400" spc="300" dirty="0">
                <a:highlight>
                  <a:srgbClr val="FFFF00"/>
                </a:highlight>
              </a:rPr>
              <a:t> sus </a:t>
            </a:r>
            <a:r>
              <a:rPr lang="en-US" sz="1400" spc="300" dirty="0" err="1">
                <a:highlight>
                  <a:srgbClr val="FFFF00"/>
                </a:highlight>
              </a:rPr>
              <a:t>programas</a:t>
            </a:r>
            <a:endParaRPr lang="en-US" sz="1400" spc="300" dirty="0">
              <a:highlight>
                <a:srgbClr val="FFFF00"/>
              </a:highlight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spc="300" dirty="0" err="1">
                <a:highlight>
                  <a:srgbClr val="FFFF00"/>
                </a:highlight>
              </a:rPr>
              <a:t>Oficina</a:t>
            </a:r>
            <a:r>
              <a:rPr lang="en-US" sz="1400" spc="300" dirty="0"/>
              <a:t> del </a:t>
            </a:r>
            <a:r>
              <a:rPr lang="en-US" sz="1400" spc="300" dirty="0" err="1"/>
              <a:t>enviado</a:t>
            </a:r>
            <a:r>
              <a:rPr lang="en-US" sz="1400" spc="300" dirty="0"/>
              <a:t>:</a:t>
            </a:r>
          </a:p>
          <a:p>
            <a:pPr marL="125730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spc="300" dirty="0" err="1"/>
              <a:t>Desarrollar</a:t>
            </a:r>
            <a:r>
              <a:rPr lang="en-US" sz="1400" spc="300" dirty="0"/>
              <a:t> </a:t>
            </a:r>
            <a:r>
              <a:rPr lang="en-US" sz="1400" spc="300" dirty="0" err="1">
                <a:highlight>
                  <a:srgbClr val="FFFF00"/>
                </a:highlight>
              </a:rPr>
              <a:t>índices</a:t>
            </a:r>
            <a:r>
              <a:rPr lang="en-US" sz="1400" spc="300" dirty="0">
                <a:highlight>
                  <a:srgbClr val="FFFF00"/>
                </a:highlight>
              </a:rPr>
              <a:t> de </a:t>
            </a:r>
            <a:r>
              <a:rPr lang="en-US" sz="1400" spc="300" dirty="0" err="1">
                <a:highlight>
                  <a:srgbClr val="FFFF00"/>
                </a:highlight>
              </a:rPr>
              <a:t>medición</a:t>
            </a:r>
            <a:r>
              <a:rPr lang="en-US" sz="1400" spc="300" dirty="0">
                <a:highlight>
                  <a:srgbClr val="FFFF00"/>
                </a:highlight>
              </a:rPr>
              <a:t> de </a:t>
            </a:r>
            <a:r>
              <a:rPr lang="en-US" sz="1400" spc="300" dirty="0" err="1">
                <a:highlight>
                  <a:srgbClr val="FFFF00"/>
                </a:highlight>
              </a:rPr>
              <a:t>oportunidades</a:t>
            </a:r>
            <a:endParaRPr lang="en-US" sz="1400" spc="300" dirty="0">
              <a:highlight>
                <a:srgbClr val="FFFF00"/>
              </a:highlight>
            </a:endParaRPr>
          </a:p>
          <a:p>
            <a:pPr marL="125730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spc="300" dirty="0" err="1"/>
              <a:t>Identificar</a:t>
            </a:r>
            <a:r>
              <a:rPr lang="en-US" sz="1400" spc="300" dirty="0"/>
              <a:t> </a:t>
            </a:r>
            <a:r>
              <a:rPr lang="en-US" sz="1400" spc="300" dirty="0" err="1">
                <a:highlight>
                  <a:srgbClr val="FFFF00"/>
                </a:highlight>
              </a:rPr>
              <a:t>política</a:t>
            </a:r>
            <a:r>
              <a:rPr lang="en-US" sz="1400" spc="300" dirty="0" err="1"/>
              <a:t>s</a:t>
            </a:r>
            <a:r>
              <a:rPr lang="en-US" sz="1400" spc="300" dirty="0"/>
              <a:t> </a:t>
            </a:r>
            <a:r>
              <a:rPr lang="en-US" sz="1400" spc="300" dirty="0" err="1"/>
              <a:t>nacionales</a:t>
            </a:r>
            <a:r>
              <a:rPr lang="en-US" sz="1400" spc="300" dirty="0"/>
              <a:t>, </a:t>
            </a:r>
            <a:r>
              <a:rPr lang="en-US" sz="1400" spc="300" dirty="0" err="1"/>
              <a:t>mejores</a:t>
            </a:r>
            <a:r>
              <a:rPr lang="en-US" sz="1400" spc="300" dirty="0"/>
              <a:t> </a:t>
            </a:r>
            <a:r>
              <a:rPr lang="en-US" sz="1400" spc="300" dirty="0" err="1">
                <a:highlight>
                  <a:srgbClr val="FFFF00"/>
                </a:highlight>
              </a:rPr>
              <a:t>práctica</a:t>
            </a:r>
            <a:r>
              <a:rPr lang="en-US" sz="1400" spc="300" dirty="0" err="1"/>
              <a:t>s</a:t>
            </a:r>
            <a:r>
              <a:rPr lang="en-US" sz="1400" spc="300" dirty="0"/>
              <a:t> </a:t>
            </a:r>
            <a:r>
              <a:rPr lang="en-US" spc="300" dirty="0"/>
              <a:t>y </a:t>
            </a:r>
            <a:r>
              <a:rPr lang="en-US" spc="300" dirty="0" err="1">
                <a:highlight>
                  <a:srgbClr val="FFFF00"/>
                </a:highlight>
              </a:rPr>
              <a:t>modelos</a:t>
            </a:r>
            <a:r>
              <a:rPr lang="en-US" spc="300" dirty="0">
                <a:highlight>
                  <a:srgbClr val="FFFF00"/>
                </a:highlight>
              </a:rPr>
              <a:t> para la </a:t>
            </a:r>
            <a:r>
              <a:rPr lang="en-US" spc="300" dirty="0" err="1">
                <a:highlight>
                  <a:srgbClr val="FFFF00"/>
                </a:highlight>
              </a:rPr>
              <a:t>juventud</a:t>
            </a:r>
            <a:endParaRPr lang="en-US" spc="300" dirty="0">
              <a:highlight>
                <a:srgbClr val="FFFF00"/>
              </a:highlight>
            </a:endParaRPr>
          </a:p>
        </p:txBody>
      </p:sp>
      <p:pic>
        <p:nvPicPr>
          <p:cNvPr id="7" name="Picture 15" descr="MP-Logo">
            <a:extLst>
              <a:ext uri="{FF2B5EF4-FFF2-40B4-BE49-F238E27FC236}">
                <a16:creationId xmlns:a16="http://schemas.microsoft.com/office/drawing/2014/main" id="{51171EAA-6070-349C-1280-7EAE37072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1618760"/>
            <a:ext cx="4170530" cy="3652372"/>
          </a:xfrm>
          <a:prstGeom prst="rect">
            <a:avLst/>
          </a:prstGeom>
          <a:noFill/>
        </p:spPr>
      </p:pic>
      <p:pic>
        <p:nvPicPr>
          <p:cNvPr id="9" name="Imagen 8" descr="logo fondo transparente.png">
            <a:extLst>
              <a:ext uri="{FF2B5EF4-FFF2-40B4-BE49-F238E27FC236}">
                <a16:creationId xmlns:a16="http://schemas.microsoft.com/office/drawing/2014/main" id="{365EB857-E9BA-28F9-E620-EA096A0718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3" y="240467"/>
            <a:ext cx="1116909" cy="6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85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891EB162-082E-7731-5B25-842B4EDEE965}"/>
              </a:ext>
            </a:extLst>
          </p:cNvPr>
          <p:cNvSpPr txBox="1"/>
          <p:nvPr/>
        </p:nvSpPr>
        <p:spPr>
          <a:xfrm>
            <a:off x="1444978" y="3615226"/>
            <a:ext cx="891822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spc="600" dirty="0"/>
              <a:t>RETO 2  </a:t>
            </a:r>
          </a:p>
          <a:p>
            <a:pPr algn="ctr"/>
            <a:r>
              <a:rPr lang="es-ES_tradnl" sz="2400" b="1" spc="600" dirty="0">
                <a:effectLst/>
                <a:ea typeface="Aptos" panose="020B0004020202020204" pitchFamily="34" charset="0"/>
              </a:rPr>
              <a:t>AGUA LIMPIA PARA TODOS</a:t>
            </a:r>
          </a:p>
          <a:p>
            <a:pPr algn="ctr"/>
            <a:endParaRPr lang="es-ES_tradnl" sz="2400" b="1" spc="600" dirty="0"/>
          </a:p>
          <a:p>
            <a:pPr algn="ctr">
              <a:lnSpc>
                <a:spcPct val="150000"/>
              </a:lnSpc>
            </a:pPr>
            <a:r>
              <a:rPr lang="es-MX" sz="2400" spc="600" dirty="0">
                <a:solidFill>
                  <a:srgbClr val="353535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¿Cómo podemos tener suficiente agua limpia para todos sin conflictos?</a:t>
            </a:r>
            <a:endParaRPr lang="es-MX" sz="2400" spc="6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MX" sz="2400" spc="600" dirty="0">
                <a:effectLst/>
              </a:rPr>
              <a:t> </a:t>
            </a:r>
            <a:endParaRPr lang="es-MX" sz="2400" b="1" spc="6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09A2106-C425-EDED-E1F4-DBD125D8C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26" y="105833"/>
            <a:ext cx="2703685" cy="299745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8ECFDA3-8414-0DAA-053B-2F563B592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478" y="506643"/>
            <a:ext cx="2913751" cy="2195834"/>
          </a:xfrm>
          <a:prstGeom prst="rect">
            <a:avLst/>
          </a:prstGeom>
        </p:spPr>
      </p:pic>
      <p:pic>
        <p:nvPicPr>
          <p:cNvPr id="8" name="Picture 15" descr="MP-Logo">
            <a:extLst>
              <a:ext uri="{FF2B5EF4-FFF2-40B4-BE49-F238E27FC236}">
                <a16:creationId xmlns:a16="http://schemas.microsoft.com/office/drawing/2014/main" id="{62016448-3944-D553-4C9C-9B0C47443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1310" y="1421923"/>
            <a:ext cx="2209169" cy="1937334"/>
          </a:xfrm>
          <a:prstGeom prst="rect">
            <a:avLst/>
          </a:prstGeom>
          <a:noFill/>
        </p:spPr>
      </p:pic>
      <p:pic>
        <p:nvPicPr>
          <p:cNvPr id="9" name="Imagen 8" descr="logo fondo transparente.png">
            <a:extLst>
              <a:ext uri="{FF2B5EF4-FFF2-40B4-BE49-F238E27FC236}">
                <a16:creationId xmlns:a16="http://schemas.microsoft.com/office/drawing/2014/main" id="{45485744-E37B-8641-EC16-94AF9E72B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564" y="5842387"/>
            <a:ext cx="1116909" cy="6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332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468EEDE-E494-C2BE-B179-4AB8988B1D5B}"/>
              </a:ext>
            </a:extLst>
          </p:cNvPr>
          <p:cNvSpPr txBox="1"/>
          <p:nvPr/>
        </p:nvSpPr>
        <p:spPr>
          <a:xfrm>
            <a:off x="572493" y="238539"/>
            <a:ext cx="11018520" cy="1434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spc="600">
                <a:latin typeface="+mj-lt"/>
                <a:ea typeface="+mj-ea"/>
                <a:cs typeface="+mj-cs"/>
              </a:rPr>
              <a:t>OTRAS ESTRATEGIAS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8B93433-7B6E-13D8-58EB-463C58EFF545}"/>
              </a:ext>
            </a:extLst>
          </p:cNvPr>
          <p:cNvSpPr txBox="1"/>
          <p:nvPr/>
        </p:nvSpPr>
        <p:spPr>
          <a:xfrm>
            <a:off x="572493" y="2071316"/>
            <a:ext cx="6713552" cy="4119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spc="300" dirty="0" err="1">
                <a:effectLst/>
                <a:highlight>
                  <a:srgbClr val="FFFF00"/>
                </a:highlight>
              </a:rPr>
              <a:t>Integrar</a:t>
            </a:r>
            <a:r>
              <a:rPr lang="en-US" sz="2000" spc="300" dirty="0">
                <a:effectLst/>
              </a:rPr>
              <a:t> </a:t>
            </a:r>
            <a:r>
              <a:rPr lang="en-US" sz="2000" spc="300" dirty="0" err="1">
                <a:effectLst/>
              </a:rPr>
              <a:t>los</a:t>
            </a:r>
            <a:r>
              <a:rPr lang="en-US" sz="2000" spc="300" dirty="0">
                <a:effectLst/>
              </a:rPr>
              <a:t> </a:t>
            </a:r>
            <a:r>
              <a:rPr lang="en-US" sz="2000" spc="300" dirty="0" err="1">
                <a:effectLst/>
              </a:rPr>
              <a:t>métodos</a:t>
            </a:r>
            <a:r>
              <a:rPr lang="en-US" sz="2000" spc="300" dirty="0">
                <a:effectLst/>
              </a:rPr>
              <a:t> de </a:t>
            </a:r>
            <a:r>
              <a:rPr lang="en-US" sz="2000" spc="300" dirty="0" err="1">
                <a:effectLst/>
                <a:highlight>
                  <a:srgbClr val="FFFF00"/>
                </a:highlight>
              </a:rPr>
              <a:t>prospectiva</a:t>
            </a:r>
            <a:r>
              <a:rPr lang="en-US" sz="2000" spc="300" dirty="0">
                <a:effectLst/>
              </a:rPr>
              <a:t> </a:t>
            </a:r>
            <a:r>
              <a:rPr lang="en-US" sz="2000" spc="300" dirty="0" err="1">
                <a:effectLst/>
              </a:rPr>
              <a:t>en</a:t>
            </a:r>
            <a:r>
              <a:rPr lang="en-US" sz="2000" spc="300" dirty="0">
                <a:effectLst/>
              </a:rPr>
              <a:t> </a:t>
            </a:r>
            <a:r>
              <a:rPr lang="en-US" sz="2000" spc="300" dirty="0" err="1">
                <a:effectLst/>
              </a:rPr>
              <a:t>todas</a:t>
            </a:r>
            <a:r>
              <a:rPr lang="en-US" sz="2000" spc="300" dirty="0">
                <a:effectLst/>
              </a:rPr>
              <a:t> sus </a:t>
            </a:r>
            <a:r>
              <a:rPr lang="en-US" sz="2000" spc="300" dirty="0" err="1">
                <a:effectLst/>
                <a:highlight>
                  <a:srgbClr val="FFFF00"/>
                </a:highlight>
              </a:rPr>
              <a:t>agencias</a:t>
            </a:r>
            <a:r>
              <a:rPr lang="en-US" sz="2000" spc="300" dirty="0">
                <a:effectLst/>
              </a:rPr>
              <a:t> </a:t>
            </a:r>
          </a:p>
          <a:p>
            <a:pPr marL="3429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spc="300" dirty="0" err="1">
                <a:effectLst/>
              </a:rPr>
              <a:t>Establecer</a:t>
            </a:r>
            <a:r>
              <a:rPr lang="en-US" sz="2000" spc="300" dirty="0">
                <a:effectLst/>
              </a:rPr>
              <a:t> </a:t>
            </a:r>
            <a:r>
              <a:rPr lang="en-US" sz="2000" spc="300" dirty="0" err="1">
                <a:effectLst/>
                <a:highlight>
                  <a:srgbClr val="FFFF00"/>
                </a:highlight>
              </a:rPr>
              <a:t>oficinas</a:t>
            </a:r>
            <a:r>
              <a:rPr lang="en-US" sz="2000" spc="300" dirty="0">
                <a:effectLst/>
                <a:highlight>
                  <a:srgbClr val="FFFF00"/>
                </a:highlight>
              </a:rPr>
              <a:t> </a:t>
            </a:r>
            <a:r>
              <a:rPr lang="en-US" sz="2000" spc="300" dirty="0" err="1">
                <a:effectLst/>
                <a:highlight>
                  <a:srgbClr val="FFFF00"/>
                </a:highlight>
              </a:rPr>
              <a:t>regionales</a:t>
            </a:r>
            <a:r>
              <a:rPr lang="en-US" sz="2000" spc="300" dirty="0">
                <a:effectLst/>
                <a:highlight>
                  <a:srgbClr val="FFFF00"/>
                </a:highlight>
              </a:rPr>
              <a:t> </a:t>
            </a:r>
            <a:r>
              <a:rPr lang="en-US" sz="2000" spc="300" dirty="0">
                <a:effectLst/>
              </a:rPr>
              <a:t>para </a:t>
            </a:r>
            <a:r>
              <a:rPr lang="en-US" sz="2000" spc="300" dirty="0" err="1">
                <a:effectLst/>
              </a:rPr>
              <a:t>estudios</a:t>
            </a:r>
            <a:r>
              <a:rPr lang="en-US" sz="2000" spc="300" dirty="0">
                <a:effectLst/>
              </a:rPr>
              <a:t>  de </a:t>
            </a:r>
            <a:r>
              <a:rPr lang="en-US" sz="2000" spc="300" dirty="0" err="1">
                <a:effectLst/>
                <a:highlight>
                  <a:srgbClr val="FFFF00"/>
                </a:highlight>
              </a:rPr>
              <a:t>futuros</a:t>
            </a:r>
            <a:r>
              <a:rPr lang="en-US" sz="2000" spc="300" dirty="0">
                <a:effectLst/>
              </a:rPr>
              <a:t> </a:t>
            </a:r>
            <a:endParaRPr lang="en-US" sz="2000" spc="300" dirty="0"/>
          </a:p>
          <a:p>
            <a:pPr marL="3429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spc="300" dirty="0" err="1">
                <a:effectLst/>
              </a:rPr>
              <a:t>Nominar</a:t>
            </a:r>
            <a:r>
              <a:rPr lang="en-US" sz="2000" spc="300" dirty="0">
                <a:effectLst/>
              </a:rPr>
              <a:t> </a:t>
            </a:r>
            <a:r>
              <a:rPr lang="en-US" sz="2000" spc="300" dirty="0" err="1">
                <a:effectLst/>
                <a:highlight>
                  <a:srgbClr val="FFFF00"/>
                </a:highlight>
              </a:rPr>
              <a:t>futuros</a:t>
            </a:r>
            <a:r>
              <a:rPr lang="en-US" sz="2000" spc="300" dirty="0">
                <a:effectLst/>
                <a:highlight>
                  <a:srgbClr val="FFFF00"/>
                </a:highlight>
              </a:rPr>
              <a:t> </a:t>
            </a:r>
            <a:r>
              <a:rPr lang="en-US" sz="2000" spc="300" dirty="0" err="1">
                <a:effectLst/>
                <a:highlight>
                  <a:srgbClr val="FFFF00"/>
                </a:highlight>
              </a:rPr>
              <a:t>embajadores</a:t>
            </a:r>
            <a:r>
              <a:rPr lang="en-US" sz="2000" spc="300" dirty="0">
                <a:effectLst/>
                <a:highlight>
                  <a:srgbClr val="FFFF00"/>
                </a:highlight>
              </a:rPr>
              <a:t> </a:t>
            </a:r>
            <a:r>
              <a:rPr lang="en-US" sz="2000" spc="300" dirty="0" err="1">
                <a:effectLst/>
              </a:rPr>
              <a:t>en</a:t>
            </a:r>
            <a:r>
              <a:rPr lang="en-US" sz="2000" spc="300" dirty="0">
                <a:effectLst/>
              </a:rPr>
              <a:t> </a:t>
            </a:r>
            <a:r>
              <a:rPr lang="en-US" sz="2000" spc="300" dirty="0" err="1">
                <a:effectLst/>
              </a:rPr>
              <a:t>cada</a:t>
            </a:r>
            <a:r>
              <a:rPr lang="en-US" sz="2000" spc="300" dirty="0">
                <a:effectLst/>
              </a:rPr>
              <a:t> Estado </a:t>
            </a:r>
            <a:r>
              <a:rPr lang="en-US" sz="2000" spc="300" dirty="0" err="1">
                <a:effectLst/>
              </a:rPr>
              <a:t>miembro</a:t>
            </a:r>
            <a:endParaRPr lang="en-US" sz="2000" spc="300" dirty="0"/>
          </a:p>
          <a:p>
            <a:pPr marL="3429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spc="300" dirty="0" err="1"/>
              <a:t>Realizar</a:t>
            </a:r>
            <a:r>
              <a:rPr lang="en-US" sz="2000" spc="300" dirty="0"/>
              <a:t> </a:t>
            </a:r>
            <a:r>
              <a:rPr lang="en-US" sz="2000" spc="300" dirty="0" err="1"/>
              <a:t>el</a:t>
            </a:r>
            <a:r>
              <a:rPr lang="en-US" sz="2000" spc="300" dirty="0">
                <a:effectLst/>
              </a:rPr>
              <a:t> </a:t>
            </a:r>
            <a:r>
              <a:rPr lang="en-US" sz="2000" spc="300" dirty="0" err="1">
                <a:effectLst/>
                <a:highlight>
                  <a:srgbClr val="FFFF00"/>
                </a:highlight>
              </a:rPr>
              <a:t>Índice</a:t>
            </a:r>
            <a:r>
              <a:rPr lang="en-US" sz="2000" spc="300" dirty="0">
                <a:effectLst/>
                <a:highlight>
                  <a:srgbClr val="FFFF00"/>
                </a:highlight>
              </a:rPr>
              <a:t> del Estado del Futuro </a:t>
            </a:r>
            <a:r>
              <a:rPr lang="en-US" sz="2000" spc="300" dirty="0">
                <a:effectLst/>
              </a:rPr>
              <a:t>con </a:t>
            </a:r>
            <a:r>
              <a:rPr lang="en-US" sz="2000" spc="300" dirty="0" err="1">
                <a:effectLst/>
              </a:rPr>
              <a:t>índices</a:t>
            </a:r>
            <a:r>
              <a:rPr lang="en-US" sz="2000" spc="300" dirty="0">
                <a:effectLst/>
              </a:rPr>
              <a:t> </a:t>
            </a:r>
            <a:r>
              <a:rPr lang="en-US" sz="2000" spc="300" dirty="0" err="1">
                <a:effectLst/>
              </a:rPr>
              <a:t>multidimensionales</a:t>
            </a:r>
            <a:r>
              <a:rPr lang="en-US" sz="2000" spc="300" dirty="0">
                <a:effectLst/>
              </a:rPr>
              <a:t> </a:t>
            </a:r>
            <a:r>
              <a:rPr lang="en-US" sz="2000" spc="300" dirty="0" err="1">
                <a:effectLst/>
              </a:rPr>
              <a:t>como</a:t>
            </a:r>
            <a:r>
              <a:rPr lang="en-US" sz="2000" spc="300" dirty="0">
                <a:effectLst/>
              </a:rPr>
              <a:t> </a:t>
            </a:r>
            <a:r>
              <a:rPr lang="en-US" sz="2000" spc="300" dirty="0" err="1">
                <a:effectLst/>
                <a:highlight>
                  <a:srgbClr val="FFFF00"/>
                </a:highlight>
              </a:rPr>
              <a:t>alternativa</a:t>
            </a:r>
            <a:r>
              <a:rPr lang="en-US" sz="2000" spc="300" dirty="0">
                <a:effectLst/>
                <a:highlight>
                  <a:srgbClr val="FFFF00"/>
                </a:highlight>
              </a:rPr>
              <a:t> a la </a:t>
            </a:r>
            <a:r>
              <a:rPr lang="en-US" sz="2000" spc="300" dirty="0" err="1">
                <a:effectLst/>
                <a:highlight>
                  <a:srgbClr val="FFFF00"/>
                </a:highlight>
              </a:rPr>
              <a:t>medición</a:t>
            </a:r>
            <a:r>
              <a:rPr lang="en-US" sz="2000" spc="300" dirty="0">
                <a:effectLst/>
                <a:highlight>
                  <a:srgbClr val="FFFF00"/>
                </a:highlight>
              </a:rPr>
              <a:t> del PIB </a:t>
            </a:r>
          </a:p>
          <a:p>
            <a:pPr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spc="300" dirty="0">
                <a:highlight>
                  <a:srgbClr val="FFFF00"/>
                </a:highlight>
              </a:rPr>
              <a:t> P</a:t>
            </a:r>
            <a:r>
              <a:rPr lang="en-US" sz="2000" spc="300" dirty="0">
                <a:effectLst/>
                <a:highlight>
                  <a:srgbClr val="FFFF00"/>
                </a:highlight>
              </a:rPr>
              <a:t>remio</a:t>
            </a:r>
            <a:r>
              <a:rPr lang="en-US" sz="2000" spc="300" dirty="0">
                <a:effectLst/>
              </a:rPr>
              <a:t> </a:t>
            </a:r>
            <a:r>
              <a:rPr lang="en-US" sz="2000" spc="300" dirty="0" err="1">
                <a:effectLst/>
              </a:rPr>
              <a:t>anual</a:t>
            </a:r>
            <a:r>
              <a:rPr lang="en-US" sz="2000" spc="300" dirty="0">
                <a:effectLst/>
              </a:rPr>
              <a:t> de </a:t>
            </a:r>
            <a:r>
              <a:rPr lang="en-US" sz="2000" spc="300" dirty="0" err="1">
                <a:effectLst/>
                <a:highlight>
                  <a:srgbClr val="FFFF00"/>
                </a:highlight>
              </a:rPr>
              <a:t>Estudios</a:t>
            </a:r>
            <a:r>
              <a:rPr lang="en-US" sz="2000" spc="300" dirty="0">
                <a:effectLst/>
                <a:highlight>
                  <a:srgbClr val="FFFF00"/>
                </a:highlight>
              </a:rPr>
              <a:t> de </a:t>
            </a:r>
            <a:r>
              <a:rPr lang="en-US" sz="2000" spc="300" dirty="0" err="1">
                <a:effectLst/>
                <a:highlight>
                  <a:srgbClr val="FFFF00"/>
                </a:highlight>
              </a:rPr>
              <a:t>Futuros</a:t>
            </a:r>
            <a:r>
              <a:rPr lang="en-US" sz="2000" spc="300" dirty="0">
                <a:effectLst/>
                <a:highlight>
                  <a:srgbClr val="FFFF00"/>
                </a:highlight>
              </a:rPr>
              <a:t> </a:t>
            </a:r>
          </a:p>
          <a:p>
            <a:pPr marL="358775" indent="-314325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spc="300" dirty="0"/>
              <a:t>Crear </a:t>
            </a:r>
            <a:r>
              <a:rPr lang="en-US" sz="2000" spc="300" dirty="0" err="1"/>
              <a:t>el</a:t>
            </a:r>
            <a:r>
              <a:rPr lang="en-US" sz="2000" spc="300" dirty="0"/>
              <a:t> </a:t>
            </a:r>
            <a:r>
              <a:rPr lang="en-US" sz="2000" spc="300" dirty="0">
                <a:highlight>
                  <a:srgbClr val="FFFF00"/>
                </a:highlight>
              </a:rPr>
              <a:t>Cuerpo de </a:t>
            </a:r>
            <a:r>
              <a:rPr lang="en-US" sz="2000" spc="300" dirty="0" err="1">
                <a:highlight>
                  <a:srgbClr val="FFFF00"/>
                </a:highlight>
              </a:rPr>
              <a:t>Futuros</a:t>
            </a:r>
            <a:r>
              <a:rPr lang="en-US" sz="2000" spc="300" dirty="0">
                <a:highlight>
                  <a:srgbClr val="FFFF00"/>
                </a:highlight>
              </a:rPr>
              <a:t> </a:t>
            </a:r>
            <a:r>
              <a:rPr lang="en-US" sz="2000" spc="300" dirty="0"/>
              <a:t>= </a:t>
            </a:r>
            <a:r>
              <a:rPr lang="en-US" sz="2000" spc="300" dirty="0" err="1"/>
              <a:t>voluntarios</a:t>
            </a:r>
            <a:r>
              <a:rPr lang="en-US" sz="2000" spc="300" dirty="0"/>
              <a:t> </a:t>
            </a:r>
            <a:r>
              <a:rPr lang="en-US" sz="2000" spc="300" dirty="0" err="1"/>
              <a:t>enfoquen</a:t>
            </a:r>
            <a:r>
              <a:rPr lang="en-US" sz="2000" spc="300" dirty="0"/>
              <a:t> </a:t>
            </a:r>
            <a:r>
              <a:rPr lang="en-US" sz="2000" spc="300" dirty="0" err="1"/>
              <a:t>los</a:t>
            </a:r>
            <a:r>
              <a:rPr lang="en-US" sz="2000" spc="300" dirty="0"/>
              <a:t> </a:t>
            </a:r>
            <a:r>
              <a:rPr lang="en-US" sz="2000" spc="300" dirty="0" err="1">
                <a:highlight>
                  <a:srgbClr val="FFFF00"/>
                </a:highlight>
              </a:rPr>
              <a:t>problemas</a:t>
            </a:r>
            <a:r>
              <a:rPr lang="en-US" sz="2000" spc="300" dirty="0">
                <a:highlight>
                  <a:srgbClr val="FFFF00"/>
                </a:highlight>
              </a:rPr>
              <a:t> y  </a:t>
            </a:r>
            <a:r>
              <a:rPr lang="en-US" sz="2000" spc="300" dirty="0" err="1">
                <a:highlight>
                  <a:srgbClr val="FFFF00"/>
                </a:highlight>
              </a:rPr>
              <a:t>oportunidades</a:t>
            </a:r>
            <a:r>
              <a:rPr lang="en-US" sz="2000" spc="300" dirty="0">
                <a:highlight>
                  <a:srgbClr val="FFFF00"/>
                </a:highlight>
              </a:rPr>
              <a:t> </a:t>
            </a:r>
            <a:r>
              <a:rPr lang="en-US" sz="2000" spc="300" dirty="0" err="1">
                <a:highlight>
                  <a:srgbClr val="FFFF00"/>
                </a:highlight>
              </a:rPr>
              <a:t>futuras</a:t>
            </a:r>
            <a:endParaRPr lang="en-US" sz="2000" dirty="0"/>
          </a:p>
        </p:txBody>
      </p:sp>
      <p:pic>
        <p:nvPicPr>
          <p:cNvPr id="5" name="Picture 15" descr="MP-Logo">
            <a:extLst>
              <a:ext uri="{FF2B5EF4-FFF2-40B4-BE49-F238E27FC236}">
                <a16:creationId xmlns:a16="http://schemas.microsoft.com/office/drawing/2014/main" id="{ADD780F6-E463-717D-1645-2E8825368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</p:spPr>
      </p:pic>
      <p:pic>
        <p:nvPicPr>
          <p:cNvPr id="6" name="Imagen 5" descr="logo fondo transparente.png">
            <a:extLst>
              <a:ext uri="{FF2B5EF4-FFF2-40B4-BE49-F238E27FC236}">
                <a16:creationId xmlns:a16="http://schemas.microsoft.com/office/drawing/2014/main" id="{59603FAD-A92F-1320-B4FD-0C8B59042C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244" y="229949"/>
            <a:ext cx="1116909" cy="6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737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2858A49-D90E-9EF2-40E8-D628F0EC73E5}"/>
              </a:ext>
            </a:extLst>
          </p:cNvPr>
          <p:cNvSpPr txBox="1"/>
          <p:nvPr/>
        </p:nvSpPr>
        <p:spPr>
          <a:xfrm>
            <a:off x="572493" y="2071316"/>
            <a:ext cx="6713552" cy="4119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spc="300">
                <a:effectLst/>
                <a:highlight>
                  <a:srgbClr val="FFFF00"/>
                </a:highlight>
              </a:rPr>
              <a:t>Oficina</a:t>
            </a:r>
            <a:r>
              <a:rPr lang="en-US" sz="1900" spc="300">
                <a:effectLst/>
              </a:rPr>
              <a:t> de </a:t>
            </a:r>
            <a:r>
              <a:rPr lang="en-US" sz="1900" spc="300">
                <a:effectLst/>
                <a:highlight>
                  <a:srgbClr val="FFFF00"/>
                </a:highlight>
              </a:rPr>
              <a:t>Riesgos Existenciales </a:t>
            </a:r>
            <a:r>
              <a:rPr lang="en-US" sz="1900" spc="300">
                <a:effectLst/>
              </a:rPr>
              <a:t>de la ONU </a:t>
            </a:r>
          </a:p>
          <a:p>
            <a:pPr marL="34290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spc="300">
                <a:effectLst/>
                <a:highlight>
                  <a:srgbClr val="FFFF00"/>
                </a:highlight>
              </a:rPr>
              <a:t>Índice</a:t>
            </a:r>
            <a:r>
              <a:rPr lang="en-US" sz="1900" spc="300">
                <a:effectLst/>
              </a:rPr>
              <a:t> Nacional de </a:t>
            </a:r>
            <a:r>
              <a:rPr lang="en-US" sz="1900" spc="300">
                <a:effectLst/>
                <a:highlight>
                  <a:srgbClr val="FFFF00"/>
                </a:highlight>
              </a:rPr>
              <a:t>Amenazas </a:t>
            </a:r>
          </a:p>
          <a:p>
            <a:pPr marL="34290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spc="300"/>
              <a:t>Revisar </a:t>
            </a:r>
            <a:r>
              <a:rPr lang="en-US" sz="1900" spc="300">
                <a:effectLst/>
              </a:rPr>
              <a:t> la </a:t>
            </a:r>
            <a:r>
              <a:rPr lang="en-US" sz="1900" spc="300">
                <a:effectLst/>
                <a:highlight>
                  <a:srgbClr val="FFFF00"/>
                </a:highlight>
              </a:rPr>
              <a:t>Declaración de los Derechos Humanos</a:t>
            </a:r>
            <a:r>
              <a:rPr lang="en-US" sz="1900" spc="300"/>
              <a:t>, </a:t>
            </a:r>
            <a:r>
              <a:rPr lang="en-US" sz="1900" spc="300">
                <a:effectLst/>
              </a:rPr>
              <a:t>incluyendo los “derechos transhumanos”</a:t>
            </a:r>
          </a:p>
          <a:p>
            <a:pPr marL="34290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spc="300"/>
              <a:t>Crear el </a:t>
            </a:r>
            <a:r>
              <a:rPr lang="en-US" sz="1900" spc="300">
                <a:highlight>
                  <a:srgbClr val="FFFF00"/>
                </a:highlight>
              </a:rPr>
              <a:t>Pacto de Futuro </a:t>
            </a:r>
            <a:r>
              <a:rPr lang="en-US" sz="1900" spc="300"/>
              <a:t>de la ONU</a:t>
            </a:r>
          </a:p>
          <a:p>
            <a:pPr marL="34290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spc="300">
                <a:effectLst/>
                <a:highlight>
                  <a:srgbClr val="FFFF00"/>
                </a:highlight>
              </a:rPr>
              <a:t>Mapear</a:t>
            </a:r>
            <a:r>
              <a:rPr lang="en-US" sz="1900" spc="300">
                <a:effectLst/>
              </a:rPr>
              <a:t> todas las actividades de la </a:t>
            </a:r>
            <a:r>
              <a:rPr lang="en-US" sz="1900" spc="300">
                <a:effectLst/>
                <a:highlight>
                  <a:srgbClr val="FFFF00"/>
                </a:highlight>
              </a:rPr>
              <a:t>ONU</a:t>
            </a:r>
            <a:r>
              <a:rPr lang="en-US" sz="1900" spc="300">
                <a:effectLst/>
              </a:rPr>
              <a:t> utilizando objetivos EMART   </a:t>
            </a:r>
            <a:r>
              <a:rPr lang="en-US" sz="1900" i="1" spc="300">
                <a:effectLst/>
              </a:rPr>
              <a:t>específicos, medibles,   alcanzables, realistas y temporales)</a:t>
            </a:r>
            <a:r>
              <a:rPr lang="en-US" sz="1900" spc="300">
                <a:effectLst/>
              </a:rPr>
              <a:t>, con el  fin de buscar  un </a:t>
            </a:r>
            <a:r>
              <a:rPr lang="en-US" sz="1900" spc="300">
                <a:effectLst/>
                <a:highlight>
                  <a:srgbClr val="FFFF00"/>
                </a:highlight>
              </a:rPr>
              <a:t>modelo dinámico  para el futuro </a:t>
            </a:r>
            <a:r>
              <a:rPr lang="en-US" sz="1900" spc="300">
                <a:effectLst/>
              </a:rPr>
              <a:t>de la sociedad y sus oportunidades. </a:t>
            </a:r>
          </a:p>
        </p:txBody>
      </p:sp>
      <p:pic>
        <p:nvPicPr>
          <p:cNvPr id="2" name="Picture 15" descr="MP-Logo">
            <a:extLst>
              <a:ext uri="{FF2B5EF4-FFF2-40B4-BE49-F238E27FC236}">
                <a16:creationId xmlns:a16="http://schemas.microsoft.com/office/drawing/2014/main" id="{6240EE4E-956C-6C75-5597-307DA2956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</p:spPr>
      </p:pic>
      <p:pic>
        <p:nvPicPr>
          <p:cNvPr id="5" name="Imagen 4" descr="logo fondo transparente.png">
            <a:extLst>
              <a:ext uri="{FF2B5EF4-FFF2-40B4-BE49-F238E27FC236}">
                <a16:creationId xmlns:a16="http://schemas.microsoft.com/office/drawing/2014/main" id="{68FC0887-134F-F015-51CD-F85E5796B7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3" y="240467"/>
            <a:ext cx="1116909" cy="6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19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2A5FA4F0-3173-F4BB-3E33-8CD47E008B75}"/>
              </a:ext>
            </a:extLst>
          </p:cNvPr>
          <p:cNvSpPr txBox="1"/>
          <p:nvPr/>
        </p:nvSpPr>
        <p:spPr>
          <a:xfrm>
            <a:off x="1136397" y="502020"/>
            <a:ext cx="5323715" cy="1642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spc="3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EJEMPLOS METODOLÓGICOS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59F2BB6-93BA-786B-8722-A00822C61D41}"/>
              </a:ext>
            </a:extLst>
          </p:cNvPr>
          <p:cNvSpPr txBox="1"/>
          <p:nvPr/>
        </p:nvSpPr>
        <p:spPr>
          <a:xfrm>
            <a:off x="1144923" y="2405894"/>
            <a:ext cx="5315189" cy="35350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spc="300" dirty="0" err="1">
                <a:effectLst/>
              </a:rPr>
              <a:t>Visualizar</a:t>
            </a:r>
            <a:r>
              <a:rPr lang="en-US" sz="1700" spc="300" dirty="0">
                <a:effectLst/>
              </a:rPr>
              <a:t> </a:t>
            </a:r>
            <a:r>
              <a:rPr lang="en-US" sz="1700" spc="300" dirty="0" err="1">
                <a:effectLst/>
              </a:rPr>
              <a:t>los</a:t>
            </a:r>
            <a:r>
              <a:rPr lang="en-US" sz="1700" spc="300" dirty="0">
                <a:effectLst/>
              </a:rPr>
              <a:t> </a:t>
            </a:r>
            <a:r>
              <a:rPr lang="en-US" sz="1700" spc="300" dirty="0" err="1">
                <a:effectLst/>
                <a:highlight>
                  <a:srgbClr val="FFFF00"/>
                </a:highlight>
              </a:rPr>
              <a:t>futuros</a:t>
            </a:r>
            <a:r>
              <a:rPr lang="en-US" sz="1700" spc="300" dirty="0">
                <a:effectLst/>
              </a:rPr>
              <a:t> y </a:t>
            </a:r>
            <a:r>
              <a:rPr lang="en-US" sz="1700" spc="300" dirty="0" err="1">
                <a:effectLst/>
              </a:rPr>
              <a:t>los</a:t>
            </a:r>
            <a:r>
              <a:rPr lang="en-US" sz="1700" spc="300" dirty="0">
                <a:effectLst/>
              </a:rPr>
              <a:t> </a:t>
            </a:r>
            <a:r>
              <a:rPr lang="en-US" sz="1700" spc="300" dirty="0" err="1">
                <a:effectLst/>
                <a:highlight>
                  <a:srgbClr val="FFFF00"/>
                </a:highlight>
              </a:rPr>
              <a:t>camino</a:t>
            </a:r>
            <a:r>
              <a:rPr lang="en-US" sz="1700" spc="300" dirty="0" err="1">
                <a:effectLst/>
              </a:rPr>
              <a:t>s</a:t>
            </a:r>
            <a:r>
              <a:rPr lang="en-US" sz="1700" spc="300" dirty="0">
                <a:effectLst/>
              </a:rPr>
              <a:t> para la </a:t>
            </a:r>
            <a:r>
              <a:rPr lang="en-US" sz="1700" spc="300" dirty="0" err="1">
                <a:effectLst/>
              </a:rPr>
              <a:t>humanidad</a:t>
            </a:r>
            <a:r>
              <a:rPr lang="en-US" sz="1700" spc="300" dirty="0">
                <a:effectLst/>
              </a:rPr>
              <a:t>,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spc="300" dirty="0" err="1">
                <a:effectLst/>
              </a:rPr>
              <a:t>Identificar</a:t>
            </a:r>
            <a:r>
              <a:rPr lang="en-US" sz="1700" spc="300" dirty="0">
                <a:effectLst/>
              </a:rPr>
              <a:t> las  </a:t>
            </a:r>
            <a:r>
              <a:rPr lang="en-US" sz="1700" spc="300" dirty="0" err="1">
                <a:effectLst/>
                <a:highlight>
                  <a:srgbClr val="FFFF00"/>
                </a:highlight>
              </a:rPr>
              <a:t>acciones</a:t>
            </a:r>
            <a:r>
              <a:rPr lang="en-US" sz="1700" spc="300" dirty="0">
                <a:effectLst/>
              </a:rPr>
              <a:t> a </a:t>
            </a:r>
            <a:r>
              <a:rPr lang="en-US" sz="1700" spc="300" dirty="0" err="1">
                <a:effectLst/>
              </a:rPr>
              <a:t>seguir</a:t>
            </a:r>
            <a:r>
              <a:rPr lang="en-US" sz="1700" spc="300" dirty="0">
                <a:effectLst/>
              </a:rPr>
              <a:t> </a:t>
            </a:r>
            <a:r>
              <a:rPr lang="en-US" sz="1700" spc="300" dirty="0" err="1">
                <a:effectLst/>
              </a:rPr>
              <a:t>en</a:t>
            </a:r>
            <a:r>
              <a:rPr lang="en-US" sz="1700" spc="300" dirty="0">
                <a:effectLst/>
              </a:rPr>
              <a:t> </a:t>
            </a:r>
            <a:r>
              <a:rPr lang="en-US" sz="1700" spc="300" dirty="0" err="1">
                <a:effectLst/>
              </a:rPr>
              <a:t>una</a:t>
            </a:r>
            <a:r>
              <a:rPr lang="en-US" sz="1700" spc="300" dirty="0">
                <a:effectLst/>
              </a:rPr>
              <a:t> </a:t>
            </a:r>
            <a:r>
              <a:rPr lang="en-US" sz="1700" spc="300" dirty="0" err="1">
                <a:effectLst/>
              </a:rPr>
              <a:t>línea</a:t>
            </a:r>
            <a:r>
              <a:rPr lang="en-US" sz="1700" spc="300" dirty="0">
                <a:effectLst/>
              </a:rPr>
              <a:t> de </a:t>
            </a:r>
            <a:r>
              <a:rPr lang="en-US" sz="1700" spc="300" dirty="0" err="1">
                <a:effectLst/>
              </a:rPr>
              <a:t>tiempo</a:t>
            </a:r>
            <a:r>
              <a:rPr lang="en-US" sz="1700" spc="300" dirty="0">
                <a:effectLst/>
              </a:rPr>
              <a:t>, 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spc="300" dirty="0" err="1">
                <a:effectLst/>
              </a:rPr>
              <a:t>Propiciar</a:t>
            </a:r>
            <a:r>
              <a:rPr lang="en-US" sz="1700" spc="300" dirty="0">
                <a:effectLst/>
              </a:rPr>
              <a:t>  la </a:t>
            </a:r>
            <a:r>
              <a:rPr lang="en-US" sz="1700" spc="300" dirty="0" err="1">
                <a:effectLst/>
                <a:highlight>
                  <a:srgbClr val="FFFF00"/>
                </a:highlight>
              </a:rPr>
              <a:t>transformación</a:t>
            </a:r>
            <a:r>
              <a:rPr lang="en-US" sz="1700" spc="300" dirty="0">
                <a:effectLst/>
              </a:rPr>
              <a:t> de la ONU y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spc="300" dirty="0" err="1">
                <a:effectLst/>
              </a:rPr>
              <a:t>Fortalecer</a:t>
            </a:r>
            <a:r>
              <a:rPr lang="en-US" sz="1700" spc="300" dirty="0">
                <a:effectLst/>
              </a:rPr>
              <a:t> </a:t>
            </a:r>
            <a:r>
              <a:rPr lang="en-US" sz="1700" spc="300" dirty="0" err="1">
                <a:effectLst/>
              </a:rPr>
              <a:t>el</a:t>
            </a:r>
            <a:r>
              <a:rPr lang="en-US" sz="1700" spc="300" dirty="0">
                <a:effectLst/>
              </a:rPr>
              <a:t>  </a:t>
            </a:r>
            <a:r>
              <a:rPr lang="en-US" sz="1700" spc="300" dirty="0" err="1">
                <a:effectLst/>
                <a:highlight>
                  <a:srgbClr val="FFFF00"/>
                </a:highlight>
              </a:rPr>
              <a:t>desarrollo</a:t>
            </a:r>
            <a:r>
              <a:rPr lang="en-US" sz="1700" spc="300" dirty="0">
                <a:effectLst/>
                <a:highlight>
                  <a:srgbClr val="FFFF00"/>
                </a:highlight>
              </a:rPr>
              <a:t> </a:t>
            </a:r>
            <a:r>
              <a:rPr lang="en-US" sz="1700" spc="300" dirty="0" err="1">
                <a:effectLst/>
                <a:highlight>
                  <a:srgbClr val="FFFF00"/>
                </a:highlight>
              </a:rPr>
              <a:t>institucional</a:t>
            </a:r>
            <a:r>
              <a:rPr lang="en-US" sz="1700" spc="300" dirty="0">
                <a:effectLst/>
                <a:highlight>
                  <a:srgbClr val="FFFF00"/>
                </a:highlight>
              </a:rPr>
              <a:t> </a:t>
            </a:r>
            <a:r>
              <a:rPr lang="en-US" sz="1700" spc="300" dirty="0">
                <a:effectLst/>
              </a:rPr>
              <a:t>de  sus </a:t>
            </a:r>
            <a:r>
              <a:rPr lang="en-US" sz="1700" spc="300" dirty="0" err="1">
                <a:effectLst/>
              </a:rPr>
              <a:t>países</a:t>
            </a:r>
            <a:r>
              <a:rPr lang="en-US" sz="1700" spc="300" dirty="0">
                <a:effectLst/>
              </a:rPr>
              <a:t> </a:t>
            </a:r>
            <a:r>
              <a:rPr lang="en-US" sz="1700" spc="300" dirty="0" err="1">
                <a:effectLst/>
              </a:rPr>
              <a:t>miembros</a:t>
            </a:r>
            <a:r>
              <a:rPr lang="en-US" sz="1700" spc="300">
                <a:effectLst/>
              </a:rPr>
              <a:t>, para </a:t>
            </a:r>
            <a:r>
              <a:rPr lang="en-US" sz="1700" spc="300" dirty="0" err="1">
                <a:effectLst/>
              </a:rPr>
              <a:t>implementar</a:t>
            </a:r>
            <a:r>
              <a:rPr lang="en-US" sz="1700" spc="300" dirty="0">
                <a:effectLst/>
              </a:rPr>
              <a:t>  </a:t>
            </a:r>
            <a:r>
              <a:rPr lang="en-US" sz="1700" spc="300" dirty="0" err="1">
                <a:effectLst/>
                <a:highlight>
                  <a:srgbClr val="FFFF00"/>
                </a:highlight>
              </a:rPr>
              <a:t>políticas</a:t>
            </a:r>
            <a:r>
              <a:rPr lang="en-US" sz="1700" spc="300" dirty="0">
                <a:effectLst/>
                <a:highlight>
                  <a:srgbClr val="FFFF00"/>
                </a:highlight>
              </a:rPr>
              <a:t>, planes y  </a:t>
            </a:r>
            <a:r>
              <a:rPr lang="en-US" sz="1700" spc="300" dirty="0" err="1">
                <a:effectLst/>
                <a:highlight>
                  <a:srgbClr val="FFFF00"/>
                </a:highlight>
              </a:rPr>
              <a:t>estrategias</a:t>
            </a:r>
            <a:r>
              <a:rPr lang="en-US" sz="1700" spc="300" dirty="0">
                <a:effectLst/>
                <a:highlight>
                  <a:srgbClr val="FFFF00"/>
                </a:highlight>
              </a:rPr>
              <a:t> </a:t>
            </a:r>
            <a:r>
              <a:rPr lang="en-US" sz="1700" spc="300" dirty="0" err="1">
                <a:effectLst/>
                <a:highlight>
                  <a:srgbClr val="FFFF00"/>
                </a:highlight>
              </a:rPr>
              <a:t>vanguardistas</a:t>
            </a:r>
            <a:r>
              <a:rPr lang="en-US" sz="1700" spc="300" dirty="0">
                <a:effectLst/>
                <a:highlight>
                  <a:srgbClr val="FFFF00"/>
                </a:highlight>
              </a:rPr>
              <a:t>, </a:t>
            </a:r>
            <a:r>
              <a:rPr lang="en-US" sz="1700" spc="300" dirty="0" err="1">
                <a:effectLst/>
                <a:highlight>
                  <a:srgbClr val="FFFF00"/>
                </a:highlight>
              </a:rPr>
              <a:t>dinámicas</a:t>
            </a:r>
            <a:r>
              <a:rPr lang="en-US" sz="1700" spc="300" dirty="0">
                <a:effectLst/>
                <a:highlight>
                  <a:srgbClr val="FFFF00"/>
                </a:highlight>
              </a:rPr>
              <a:t> e </a:t>
            </a:r>
            <a:r>
              <a:rPr lang="en-US" sz="1700" spc="300" dirty="0" err="1">
                <a:effectLst/>
                <a:highlight>
                  <a:srgbClr val="FFFF00"/>
                </a:highlight>
              </a:rPr>
              <a:t>innovadoras</a:t>
            </a:r>
            <a:r>
              <a:rPr lang="en-US" sz="1700" dirty="0">
                <a:effectLst/>
              </a:rPr>
              <a:t>. </a:t>
            </a:r>
          </a:p>
        </p:txBody>
      </p:sp>
      <p:pic>
        <p:nvPicPr>
          <p:cNvPr id="2" name="Picture 15" descr="MP-Logo">
            <a:extLst>
              <a:ext uri="{FF2B5EF4-FFF2-40B4-BE49-F238E27FC236}">
                <a16:creationId xmlns:a16="http://schemas.microsoft.com/office/drawing/2014/main" id="{703C2FBB-CCFD-C870-BC81-684C8970A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1618760"/>
            <a:ext cx="4170530" cy="3652372"/>
          </a:xfrm>
          <a:prstGeom prst="rect">
            <a:avLst/>
          </a:prstGeom>
          <a:noFill/>
        </p:spPr>
      </p:pic>
      <p:pic>
        <p:nvPicPr>
          <p:cNvPr id="3" name="Imagen 2" descr="logo fondo transparente.png">
            <a:extLst>
              <a:ext uri="{FF2B5EF4-FFF2-40B4-BE49-F238E27FC236}">
                <a16:creationId xmlns:a16="http://schemas.microsoft.com/office/drawing/2014/main" id="{EA84F83C-587F-D8BA-6F7C-346E77417C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6" y="142037"/>
            <a:ext cx="1116909" cy="6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29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D2BA823-99A8-9799-EC69-0202ED74A39D}"/>
              </a:ext>
            </a:extLst>
          </p:cNvPr>
          <p:cNvSpPr txBox="1"/>
          <p:nvPr/>
        </p:nvSpPr>
        <p:spPr>
          <a:xfrm>
            <a:off x="4552739" y="4224938"/>
            <a:ext cx="6801055" cy="14593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spc="600" dirty="0">
                <a:solidFill>
                  <a:schemeClr val="tx2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DÍA MUNDIAL DE LOS FUTUROS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941126-0B03-C296-2276-6F546933C9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1" y="1311450"/>
            <a:ext cx="2734781" cy="3634261"/>
          </a:xfrm>
          <a:prstGeom prst="rect">
            <a:avLst/>
          </a:prstGeom>
        </p:spPr>
      </p:pic>
      <p:pic>
        <p:nvPicPr>
          <p:cNvPr id="8" name="Picture 15" descr="MP-Logo">
            <a:extLst>
              <a:ext uri="{FF2B5EF4-FFF2-40B4-BE49-F238E27FC236}">
                <a16:creationId xmlns:a16="http://schemas.microsoft.com/office/drawing/2014/main" id="{C2E82397-8C83-29B3-69B1-617177B5A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2221" y="569855"/>
            <a:ext cx="2255373" cy="1975159"/>
          </a:xfrm>
          <a:prstGeom prst="rect">
            <a:avLst/>
          </a:prstGeom>
          <a:noFill/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BF157C0-5BFD-C707-C4D2-3A520ADB08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275" y="672208"/>
            <a:ext cx="1989222" cy="2643485"/>
          </a:xfrm>
          <a:prstGeom prst="rect">
            <a:avLst/>
          </a:prstGeom>
        </p:spPr>
      </p:pic>
      <p:pic>
        <p:nvPicPr>
          <p:cNvPr id="7" name="Imagen 6" descr="logo fondo transparente.png">
            <a:extLst>
              <a:ext uri="{FF2B5EF4-FFF2-40B4-BE49-F238E27FC236}">
                <a16:creationId xmlns:a16="http://schemas.microsoft.com/office/drawing/2014/main" id="{ABD0BF60-9FD6-2A1C-A8D5-E00F268985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568" y="5897948"/>
            <a:ext cx="1116909" cy="6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296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3B7FAA9-6A03-D2BE-2E8B-94A69D8020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82" y="275670"/>
            <a:ext cx="4650809" cy="617435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35B8AF5-3503-6C6F-8AEE-B983AE86798E}"/>
              </a:ext>
            </a:extLst>
          </p:cNvPr>
          <p:cNvSpPr txBox="1"/>
          <p:nvPr/>
        </p:nvSpPr>
        <p:spPr>
          <a:xfrm>
            <a:off x="5488973" y="123996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dirty="0">
                <a:solidFill>
                  <a:srgbClr val="0C8CC9"/>
                </a:solidFill>
                <a:latin typeface="Montserrat" pitchFamily="2" charset="77"/>
              </a:rPr>
              <a:t>PERSPECTIVAS GLOBALES FUTURAS</a:t>
            </a:r>
            <a:endParaRPr lang="es-MX" sz="24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CC50E09-AC34-DA34-D4BA-887237BF28EA}"/>
              </a:ext>
            </a:extLst>
          </p:cNvPr>
          <p:cNvSpPr txBox="1"/>
          <p:nvPr/>
        </p:nvSpPr>
        <p:spPr>
          <a:xfrm>
            <a:off x="6809362" y="1750564"/>
            <a:ext cx="3582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spc="3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2021 -2023 : 60 TEMAS </a:t>
            </a:r>
          </a:p>
        </p:txBody>
      </p:sp>
      <p:pic>
        <p:nvPicPr>
          <p:cNvPr id="3" name="Picture 15" descr="MP-Logo">
            <a:extLst>
              <a:ext uri="{FF2B5EF4-FFF2-40B4-BE49-F238E27FC236}">
                <a16:creationId xmlns:a16="http://schemas.microsoft.com/office/drawing/2014/main" id="{73DACD0E-3E8E-3E6B-C152-F5DD6CA88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21245" y="95722"/>
            <a:ext cx="1063728" cy="931567"/>
          </a:xfrm>
          <a:prstGeom prst="rect">
            <a:avLst/>
          </a:prstGeom>
          <a:noFill/>
        </p:spPr>
      </p:pic>
      <p:pic>
        <p:nvPicPr>
          <p:cNvPr id="4" name="Imagen 3" descr="logo fondo transparente.png">
            <a:extLst>
              <a:ext uri="{FF2B5EF4-FFF2-40B4-BE49-F238E27FC236}">
                <a16:creationId xmlns:a16="http://schemas.microsoft.com/office/drawing/2014/main" id="{8BB3625E-C934-C6F3-AE77-C926F46474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820" y="5754430"/>
            <a:ext cx="1116909" cy="69559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69B6EBE-EF58-69DE-2D73-C26E97FDD27F}"/>
              </a:ext>
            </a:extLst>
          </p:cNvPr>
          <p:cNvSpPr txBox="1"/>
          <p:nvPr/>
        </p:nvSpPr>
        <p:spPr>
          <a:xfrm>
            <a:off x="5738941" y="2430443"/>
            <a:ext cx="601068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s-MX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Soluciones complejas para problemas complejos</a:t>
            </a:r>
          </a:p>
          <a:p>
            <a:pPr marL="342900" indent="-342900">
              <a:buAutoNum type="arabicPeriod"/>
            </a:pPr>
            <a:endParaRPr lang="es-MX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es-MX" dirty="0">
                <a:solidFill>
                  <a:schemeClr val="tx2">
                    <a:lumMod val="50000"/>
                    <a:lumOff val="50000"/>
                  </a:schemeClr>
                </a:solidFill>
              </a:rPr>
              <a:t>Una humanidad hipertecnológica examina las </a:t>
            </a:r>
          </a:p>
          <a:p>
            <a:pPr marL="358775" indent="-358775"/>
            <a:r>
              <a:rPr lang="es-MX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       próximas tecnologías (NT) y sus implicaciones sociales</a:t>
            </a:r>
          </a:p>
          <a:p>
            <a:pPr marL="358775" indent="-358775"/>
            <a:endParaRPr lang="es-MX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s-MX" dirty="0">
                <a:solidFill>
                  <a:schemeClr val="tx2">
                    <a:lumMod val="50000"/>
                    <a:lumOff val="50000"/>
                  </a:schemeClr>
                </a:solidFill>
              </a:rPr>
              <a:t>3. Las mejoras educativas y su impacto en las </a:t>
            </a:r>
          </a:p>
          <a:p>
            <a:r>
              <a:rPr lang="es-MX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     perspectivas futuras</a:t>
            </a:r>
          </a:p>
          <a:p>
            <a:endParaRPr lang="es-MX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s-MX" dirty="0">
                <a:solidFill>
                  <a:schemeClr val="tx2">
                    <a:lumMod val="50000"/>
                    <a:lumOff val="50000"/>
                  </a:schemeClr>
                </a:solidFill>
              </a:rPr>
              <a:t>4. Mejorar la prospectiva global,  analiza los avances y</a:t>
            </a:r>
          </a:p>
          <a:p>
            <a:r>
              <a:rPr lang="es-MX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     cambios en los estudios de futuros y la prospectiva</a:t>
            </a:r>
          </a:p>
        </p:txBody>
      </p:sp>
    </p:spTree>
    <p:extLst>
      <p:ext uri="{BB962C8B-B14F-4D97-AF65-F5344CB8AC3E}">
        <p14:creationId xmlns:p14="http://schemas.microsoft.com/office/powerpoint/2010/main" val="261009547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1C88AD7-9144-28C0-78F2-BE0912E88B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937" y="473786"/>
            <a:ext cx="2348630" cy="234863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9B899E3-94E4-67D9-60DB-233807EDC4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909" y="467259"/>
            <a:ext cx="2348631" cy="234863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76AA109-6CDE-DCE6-32CF-571B61564F44}"/>
              </a:ext>
            </a:extLst>
          </p:cNvPr>
          <p:cNvSpPr txBox="1"/>
          <p:nvPr/>
        </p:nvSpPr>
        <p:spPr>
          <a:xfrm>
            <a:off x="3558436" y="3550092"/>
            <a:ext cx="53787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spc="6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ROBOTS AL 2050</a:t>
            </a:r>
          </a:p>
        </p:txBody>
      </p:sp>
      <p:pic>
        <p:nvPicPr>
          <p:cNvPr id="3" name="Imagen 2" descr="logo fondo transparente.png">
            <a:extLst>
              <a:ext uri="{FF2B5EF4-FFF2-40B4-BE49-F238E27FC236}">
                <a16:creationId xmlns:a16="http://schemas.microsoft.com/office/drawing/2014/main" id="{63420B2F-00C0-199D-85C1-0894E70A3F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362" y="5896431"/>
            <a:ext cx="1116909" cy="695590"/>
          </a:xfrm>
          <a:prstGeom prst="rect">
            <a:avLst/>
          </a:prstGeom>
        </p:spPr>
      </p:pic>
      <p:pic>
        <p:nvPicPr>
          <p:cNvPr id="6" name="Picture 15" descr="MP-Logo">
            <a:extLst>
              <a:ext uri="{FF2B5EF4-FFF2-40B4-BE49-F238E27FC236}">
                <a16:creationId xmlns:a16="http://schemas.microsoft.com/office/drawing/2014/main" id="{F96B3AF0-9132-FF59-B147-2B63BBA52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924" y="791253"/>
            <a:ext cx="1954152" cy="1713696"/>
          </a:xfrm>
          <a:prstGeom prst="rect">
            <a:avLst/>
          </a:prstGeom>
          <a:noFill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B81080A-21F0-0D33-6A52-C418E0F22F5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82" y="2978599"/>
            <a:ext cx="2223370" cy="22233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9E34F50-7C21-39B3-BCC3-F1CEFEDF388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942" y="3254413"/>
            <a:ext cx="2448839" cy="167174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5EB071F-2172-7B06-CD2E-0F301588E962}"/>
              </a:ext>
            </a:extLst>
          </p:cNvPr>
          <p:cNvSpPr txBox="1"/>
          <p:nvPr/>
        </p:nvSpPr>
        <p:spPr>
          <a:xfrm>
            <a:off x="2305407" y="5364677"/>
            <a:ext cx="8672811" cy="1298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148715" algn="ctr">
              <a:lnSpc>
                <a:spcPct val="150000"/>
              </a:lnSpc>
              <a:spcAft>
                <a:spcPts val="1000"/>
              </a:spcAft>
              <a:buNone/>
            </a:pPr>
            <a:r>
              <a:rPr lang="es-MX" sz="1800" kern="50" spc="3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ROBOTS QUE APOYAN LA EVOLUCIÓN HACIA LA CIVILIZACIÓN DE LA TECNOLOGÍA  CONSCIENTE Y LA ECONOMÍA DE LA AUTORREALIZACIÓN</a:t>
            </a:r>
            <a:r>
              <a:rPr lang="es-MX" spc="3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 </a:t>
            </a:r>
            <a:endParaRPr lang="es-MX" spc="3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85197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FD73C66-73B4-5506-50AA-B35C03FF1D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36" y="400834"/>
            <a:ext cx="2549044" cy="254904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29F81EE-8EBC-6D11-04C4-8B6A5B4AFA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62" y="395962"/>
            <a:ext cx="2549044" cy="254904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4954D32-8CA7-D0AA-98FC-DEB40968E8AF}"/>
              </a:ext>
            </a:extLst>
          </p:cNvPr>
          <p:cNvSpPr txBox="1"/>
          <p:nvPr/>
        </p:nvSpPr>
        <p:spPr>
          <a:xfrm>
            <a:off x="2065866" y="3033827"/>
            <a:ext cx="7202311" cy="496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147445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s-MX" sz="2400" kern="50" spc="6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ROBOTS EN LA VIDA DIARIA</a:t>
            </a:r>
            <a:endParaRPr lang="es-MX" sz="2400" spc="6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E8FCAFA-67A6-69A1-2F31-E01997F2C88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921" y="400833"/>
            <a:ext cx="2549045" cy="2549045"/>
          </a:xfrm>
          <a:prstGeom prst="rect">
            <a:avLst/>
          </a:prstGeom>
        </p:spPr>
      </p:pic>
      <p:pic>
        <p:nvPicPr>
          <p:cNvPr id="7" name="Picture 15" descr="MP-Logo">
            <a:extLst>
              <a:ext uri="{FF2B5EF4-FFF2-40B4-BE49-F238E27FC236}">
                <a16:creationId xmlns:a16="http://schemas.microsoft.com/office/drawing/2014/main" id="{3C73B69A-8F99-739B-56C0-406BAAB24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342" y="240107"/>
            <a:ext cx="1614910" cy="1416197"/>
          </a:xfrm>
          <a:prstGeom prst="rect">
            <a:avLst/>
          </a:prstGeom>
          <a:noFill/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9114A46-D4A1-ACC0-C687-A1673E33D2D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36" y="3915068"/>
            <a:ext cx="2374041" cy="237404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6AB2B63-42FF-B49F-AC7C-592C005415A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576" y="3915068"/>
            <a:ext cx="2388410" cy="238841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88106B01-AC7F-6910-DBBC-D8839960D198}"/>
              </a:ext>
            </a:extLst>
          </p:cNvPr>
          <p:cNvSpPr txBox="1"/>
          <p:nvPr/>
        </p:nvSpPr>
        <p:spPr>
          <a:xfrm>
            <a:off x="6827845" y="4726928"/>
            <a:ext cx="5823444" cy="496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147445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s-MX" sz="2400" kern="50" spc="6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ROBOTS EN LA CAMA</a:t>
            </a:r>
            <a:endParaRPr lang="es-MX" sz="2400" spc="6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5" descr="MP-Logo">
            <a:extLst>
              <a:ext uri="{FF2B5EF4-FFF2-40B4-BE49-F238E27FC236}">
                <a16:creationId xmlns:a16="http://schemas.microsoft.com/office/drawing/2014/main" id="{E58128C3-446A-1BFC-78DE-1E184E398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342" y="395962"/>
            <a:ext cx="1614910" cy="14161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564890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679F4F7-C69E-75C0-A8C0-7885CBDC56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98" y="595044"/>
            <a:ext cx="2448839" cy="244883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6ED8D4A-D04B-49A5-59F2-95110A8B6FE0}"/>
              </a:ext>
            </a:extLst>
          </p:cNvPr>
          <p:cNvSpPr txBox="1"/>
          <p:nvPr/>
        </p:nvSpPr>
        <p:spPr>
          <a:xfrm>
            <a:off x="272556" y="3361501"/>
            <a:ext cx="4349548" cy="496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147445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s-MX" sz="2400" kern="50" spc="6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INMORTALIDAD</a:t>
            </a:r>
            <a:endParaRPr lang="es-MX" sz="2400" spc="6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15" descr="MP-Logo">
            <a:extLst>
              <a:ext uri="{FF2B5EF4-FFF2-40B4-BE49-F238E27FC236}">
                <a16:creationId xmlns:a16="http://schemas.microsoft.com/office/drawing/2014/main" id="{04B0AC20-F20E-5695-D5C7-E7AEC8E6E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332" y="43461"/>
            <a:ext cx="1171493" cy="1027342"/>
          </a:xfrm>
          <a:prstGeom prst="rect">
            <a:avLst/>
          </a:prstGeom>
          <a:noFill/>
        </p:spPr>
      </p:pic>
      <p:pic>
        <p:nvPicPr>
          <p:cNvPr id="6" name="Imagen 5" descr="logo fondo transparente.png">
            <a:extLst>
              <a:ext uri="{FF2B5EF4-FFF2-40B4-BE49-F238E27FC236}">
                <a16:creationId xmlns:a16="http://schemas.microsoft.com/office/drawing/2014/main" id="{6378B680-C292-B9B2-2A39-E664547E730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75" y="5949243"/>
            <a:ext cx="1024907" cy="63829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90A267B-4E8A-2A6E-5C07-C8B17085069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51" y="277429"/>
            <a:ext cx="2448836" cy="244883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F3BCDA8-7E0E-6230-1319-620D82D3E775}"/>
              </a:ext>
            </a:extLst>
          </p:cNvPr>
          <p:cNvSpPr txBox="1"/>
          <p:nvPr/>
        </p:nvSpPr>
        <p:spPr>
          <a:xfrm>
            <a:off x="6964314" y="1104060"/>
            <a:ext cx="4237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spc="3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EN y SOBRE EL OCÉANO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CDEF0B0-5D59-5E01-8B4D-8C7BFABE862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80" y="3934505"/>
            <a:ext cx="2653031" cy="2653031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926E9887-9B54-D5F8-B322-D406715AC0D7}"/>
              </a:ext>
            </a:extLst>
          </p:cNvPr>
          <p:cNvSpPr txBox="1"/>
          <p:nvPr/>
        </p:nvSpPr>
        <p:spPr>
          <a:xfrm>
            <a:off x="5600318" y="5023222"/>
            <a:ext cx="2727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spc="3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EN EL ESPACIO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ED42EA81-9468-7847-C9B8-F951C10B196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842" y="4055624"/>
            <a:ext cx="2531912" cy="253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7974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56B5DF4-4E66-CACC-6734-94E5DD628D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7204"/>
          <a:stretch/>
        </p:blipFill>
        <p:spPr>
          <a:xfrm>
            <a:off x="20" y="10"/>
            <a:ext cx="7390243" cy="685799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889E7CF-5734-D8E9-44FF-61C6D8C32368}"/>
              </a:ext>
            </a:extLst>
          </p:cNvPr>
          <p:cNvSpPr txBox="1"/>
          <p:nvPr/>
        </p:nvSpPr>
        <p:spPr>
          <a:xfrm>
            <a:off x="7886632" y="1901299"/>
            <a:ext cx="3965266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121285">
              <a:lnSpc>
                <a:spcPct val="150000"/>
              </a:lnSpc>
              <a:spcAft>
                <a:spcPts val="1000"/>
              </a:spcAft>
            </a:pPr>
            <a:r>
              <a:rPr lang="en-US" sz="3200" spc="600" dirty="0">
                <a:effectLst/>
              </a:rPr>
              <a:t>GOBERNANZA</a:t>
            </a:r>
          </a:p>
          <a:p>
            <a:pPr marR="121285">
              <a:lnSpc>
                <a:spcPct val="150000"/>
              </a:lnSpc>
              <a:spcAft>
                <a:spcPts val="1000"/>
              </a:spcAft>
            </a:pPr>
            <a:r>
              <a:rPr lang="en-US" sz="3200" spc="600" dirty="0">
                <a:effectLst/>
              </a:rPr>
              <a:t>GLOBAL</a:t>
            </a:r>
          </a:p>
          <a:p>
            <a:pPr marR="121285">
              <a:lnSpc>
                <a:spcPct val="150000"/>
              </a:lnSpc>
              <a:spcAft>
                <a:spcPts val="1000"/>
              </a:spcAft>
            </a:pPr>
            <a:r>
              <a:rPr lang="en-US" sz="3200" spc="600" dirty="0">
                <a:effectLst/>
              </a:rPr>
              <a:t>PARA</a:t>
            </a:r>
          </a:p>
          <a:p>
            <a:pPr marR="121285">
              <a:lnSpc>
                <a:spcPct val="150000"/>
              </a:lnSpc>
              <a:spcAft>
                <a:spcPts val="1000"/>
              </a:spcAft>
            </a:pPr>
            <a:r>
              <a:rPr lang="en-US" sz="3200" spc="600" dirty="0">
                <a:effectLst/>
              </a:rPr>
              <a:t>IAG/ROBOTICA</a:t>
            </a:r>
          </a:p>
        </p:txBody>
      </p:sp>
      <p:pic>
        <p:nvPicPr>
          <p:cNvPr id="5" name="Picture 15" descr="MP-Logo">
            <a:extLst>
              <a:ext uri="{FF2B5EF4-FFF2-40B4-BE49-F238E27FC236}">
                <a16:creationId xmlns:a16="http://schemas.microsoft.com/office/drawing/2014/main" id="{01FF6D49-1DB2-B4CB-1952-FCCA01EBF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332" y="43461"/>
            <a:ext cx="1171493" cy="1027342"/>
          </a:xfrm>
          <a:prstGeom prst="rect">
            <a:avLst/>
          </a:prstGeom>
          <a:noFill/>
        </p:spPr>
      </p:pic>
      <p:pic>
        <p:nvPicPr>
          <p:cNvPr id="6" name="Imagen 5" descr="logo fondo transparente.png">
            <a:extLst>
              <a:ext uri="{FF2B5EF4-FFF2-40B4-BE49-F238E27FC236}">
                <a16:creationId xmlns:a16="http://schemas.microsoft.com/office/drawing/2014/main" id="{F803DE85-0A31-A183-691B-FBB5A2D920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624" y="6042547"/>
            <a:ext cx="1024907" cy="63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189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E652E2B4-48E1-6619-57DC-5CB8C2575A67}"/>
              </a:ext>
            </a:extLst>
          </p:cNvPr>
          <p:cNvSpPr txBox="1"/>
          <p:nvPr/>
        </p:nvSpPr>
        <p:spPr>
          <a:xfrm>
            <a:off x="630936" y="639520"/>
            <a:ext cx="3429000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altLang="es-MX" sz="3400" b="0" i="0" u="none" strike="noStrike" kern="1200" cap="none" spc="600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TECNOLOGÍA CONSCIENTE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719C37E-0732-0DF5-0396-9B6908FA7C91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fontAlgn="base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s-MX" sz="2200" b="0" i="0" u="none" strike="noStrike" cap="none" normalizeH="0" baseline="0" dirty="0">
                <a:ln>
                  <a:noFill/>
                </a:ln>
                <a:effectLst/>
              </a:rPr>
              <a:t>SIMPLIFICACIÓN/</a:t>
            </a:r>
          </a:p>
          <a:p>
            <a:pPr marR="0" lvl="0" fontAlgn="base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s-MX" sz="2200" b="0" i="0" u="none" strike="noStrike" cap="none" normalizeH="0" baseline="0" dirty="0">
                <a:ln>
                  <a:noFill/>
                </a:ln>
                <a:effectLst/>
              </a:rPr>
              <a:t>GENERALIZACIÓN DE LA HISTORIA</a:t>
            </a:r>
          </a:p>
          <a:p>
            <a:pPr marR="0" lvl="0" fontAlgn="base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s-MX" sz="2200" b="0" i="0" u="none" strike="noStrike" cap="none" normalizeH="0" baseline="0" dirty="0">
                <a:ln>
                  <a:noFill/>
                </a:ln>
                <a:effectLst/>
              </a:rPr>
              <a:t>Y UN FUTURO ALTERNATIVO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9488E369-8A5A-DEC9-D121-75C9087D88E4}"/>
              </a:ext>
            </a:extLst>
          </p:cNvPr>
          <p:cNvGraphicFramePr>
            <a:graphicFrameLocks noGrp="1"/>
          </p:cNvGraphicFramePr>
          <p:nvPr/>
        </p:nvGraphicFramePr>
        <p:xfrm>
          <a:off x="4654296" y="2032505"/>
          <a:ext cx="6903724" cy="2880981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1086723">
                  <a:extLst>
                    <a:ext uri="{9D8B030D-6E8A-4147-A177-3AD203B41FA5}">
                      <a16:colId xmlns:a16="http://schemas.microsoft.com/office/drawing/2014/main" val="3007518767"/>
                    </a:ext>
                  </a:extLst>
                </a:gridCol>
                <a:gridCol w="1067861">
                  <a:extLst>
                    <a:ext uri="{9D8B030D-6E8A-4147-A177-3AD203B41FA5}">
                      <a16:colId xmlns:a16="http://schemas.microsoft.com/office/drawing/2014/main" val="1946885739"/>
                    </a:ext>
                  </a:extLst>
                </a:gridCol>
                <a:gridCol w="982979">
                  <a:extLst>
                    <a:ext uri="{9D8B030D-6E8A-4147-A177-3AD203B41FA5}">
                      <a16:colId xmlns:a16="http://schemas.microsoft.com/office/drawing/2014/main" val="2263587591"/>
                    </a:ext>
                  </a:extLst>
                </a:gridCol>
                <a:gridCol w="973548">
                  <a:extLst>
                    <a:ext uri="{9D8B030D-6E8A-4147-A177-3AD203B41FA5}">
                      <a16:colId xmlns:a16="http://schemas.microsoft.com/office/drawing/2014/main" val="262661731"/>
                    </a:ext>
                  </a:extLst>
                </a:gridCol>
                <a:gridCol w="941717">
                  <a:extLst>
                    <a:ext uri="{9D8B030D-6E8A-4147-A177-3AD203B41FA5}">
                      <a16:colId xmlns:a16="http://schemas.microsoft.com/office/drawing/2014/main" val="568599598"/>
                    </a:ext>
                  </a:extLst>
                </a:gridCol>
                <a:gridCol w="927570">
                  <a:extLst>
                    <a:ext uri="{9D8B030D-6E8A-4147-A177-3AD203B41FA5}">
                      <a16:colId xmlns:a16="http://schemas.microsoft.com/office/drawing/2014/main" val="3163780644"/>
                    </a:ext>
                  </a:extLst>
                </a:gridCol>
                <a:gridCol w="923326">
                  <a:extLst>
                    <a:ext uri="{9D8B030D-6E8A-4147-A177-3AD203B41FA5}">
                      <a16:colId xmlns:a16="http://schemas.microsoft.com/office/drawing/2014/main" val="1456913654"/>
                    </a:ext>
                  </a:extLst>
                </a:gridCol>
              </a:tblGrid>
              <a:tr h="712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300" b="1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Edad /</a:t>
                      </a:r>
                      <a:endParaRPr lang="es-MX" sz="13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300" b="1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Elemento</a:t>
                      </a:r>
                      <a:endParaRPr lang="es-MX" sz="13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811" marR="101858" marT="67905" marB="67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300" b="1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Producto</a:t>
                      </a:r>
                      <a:endParaRPr lang="es-MX" sz="13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811" marR="101858" marT="67905" marB="67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300" b="1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Energía</a:t>
                      </a:r>
                      <a:endParaRPr lang="es-MX" sz="13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811" marR="101858" marT="67905" marB="67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300" b="1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Riqueza</a:t>
                      </a:r>
                      <a:endParaRPr lang="es-MX" sz="13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811" marR="101858" marT="67905" marB="67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300" b="1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Lugar</a:t>
                      </a:r>
                      <a:endParaRPr lang="es-MX" sz="13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811" marR="101858" marT="67905" marB="67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300" b="1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Guerra</a:t>
                      </a:r>
                      <a:endParaRPr lang="es-MX" sz="13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811" marR="101858" marT="67905" marB="67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300" b="1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Tiempo</a:t>
                      </a:r>
                      <a:endParaRPr lang="es-MX" sz="13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811" marR="101858" marT="67905" marB="67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985635"/>
                  </a:ext>
                </a:extLst>
              </a:tr>
              <a:tr h="5860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0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Extracción </a:t>
                      </a:r>
                      <a:endParaRPr lang="es-MX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0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Agrícola</a:t>
                      </a:r>
                      <a:endParaRPr lang="es-MX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811" marR="101858" marT="67905" marB="67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0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Comida/ Casa</a:t>
                      </a:r>
                      <a:endParaRPr lang="es-MX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811" marR="101858" marT="67905" marB="67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0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Religión</a:t>
                      </a:r>
                      <a:endParaRPr lang="es-MX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811" marR="101858" marT="67905" marB="67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0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Tierrra</a:t>
                      </a:r>
                      <a:endParaRPr lang="es-MX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811" marR="101858" marT="67905" marB="67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0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Tierra / Casa</a:t>
                      </a:r>
                      <a:endParaRPr lang="es-MX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811" marR="101858" marT="67905" marB="67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0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Ubicación</a:t>
                      </a:r>
                      <a:endParaRPr lang="es-MX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811" marR="101858" marT="67905" marB="67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0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Cíclico</a:t>
                      </a:r>
                      <a:endParaRPr lang="es-MX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811" marR="101858" marT="67905" marB="67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2883412"/>
                  </a:ext>
                </a:extLst>
              </a:tr>
              <a:tr h="5860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0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Industrial </a:t>
                      </a:r>
                      <a:endParaRPr lang="es-MX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811" marR="101858" marT="67905" marB="67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0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Máquina</a:t>
                      </a:r>
                      <a:endParaRPr lang="es-MX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811" marR="101858" marT="67905" marB="67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0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Estado /</a:t>
                      </a:r>
                      <a:endParaRPr lang="es-MX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0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Nación</a:t>
                      </a:r>
                      <a:endParaRPr lang="es-MX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811" marR="101858" marT="67905" marB="67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0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Capital</a:t>
                      </a:r>
                      <a:endParaRPr lang="es-MX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811" marR="101858" marT="67905" marB="67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0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Fábrica</a:t>
                      </a:r>
                      <a:endParaRPr lang="es-MX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811" marR="101858" marT="67905" marB="67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0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Recursos</a:t>
                      </a:r>
                      <a:endParaRPr lang="es-MX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811" marR="101858" marT="67905" marB="67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0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Lineal</a:t>
                      </a:r>
                      <a:endParaRPr lang="es-MX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811" marR="101858" marT="67905" marB="67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487483"/>
                  </a:ext>
                </a:extLst>
              </a:tr>
              <a:tr h="3225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0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Información</a:t>
                      </a:r>
                      <a:endParaRPr lang="es-MX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811" marR="101858" marT="67905" marB="67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0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Info/serv</a:t>
                      </a:r>
                      <a:endParaRPr lang="es-MX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811" marR="101858" marT="67905" marB="67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0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Corporación</a:t>
                      </a:r>
                      <a:endParaRPr lang="es-MX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811" marR="101858" marT="67905" marB="67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0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Acceso</a:t>
                      </a:r>
                      <a:endParaRPr lang="es-MX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811" marR="101858" marT="67905" marB="67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0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Oficina</a:t>
                      </a:r>
                      <a:endParaRPr lang="es-MX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811" marR="101858" marT="67905" marB="67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0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Percepción</a:t>
                      </a:r>
                      <a:endParaRPr lang="es-MX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811" marR="101858" marT="67905" marB="67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0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Flexible</a:t>
                      </a:r>
                      <a:endParaRPr lang="es-MX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811" marR="101858" marT="67905" marB="67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3972860"/>
                  </a:ext>
                </a:extLst>
              </a:tr>
              <a:tr h="5860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0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Tecnología- </a:t>
                      </a:r>
                      <a:endParaRPr lang="es-MX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0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Consciente</a:t>
                      </a:r>
                      <a:endParaRPr lang="es-MX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811" marR="101858" marT="67905" marB="67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0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Enlace</a:t>
                      </a:r>
                      <a:endParaRPr lang="es-MX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811" marR="101858" marT="67905" marB="67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0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Individuo</a:t>
                      </a:r>
                      <a:endParaRPr lang="es-MX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811" marR="101858" marT="67905" marB="67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0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Ser</a:t>
                      </a:r>
                      <a:endParaRPr lang="es-MX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811" marR="101858" marT="67905" marB="67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0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Movimiento</a:t>
                      </a:r>
                      <a:endParaRPr lang="es-MX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811" marR="101858" marT="67905" marB="67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0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Identidad</a:t>
                      </a:r>
                      <a:endParaRPr lang="es-MX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811" marR="101858" marT="67905" marB="67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s-MX" sz="10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Inventado</a:t>
                      </a:r>
                      <a:endParaRPr lang="es-MX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811" marR="101858" marT="67905" marB="67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9289860"/>
                  </a:ext>
                </a:extLst>
              </a:tr>
            </a:tbl>
          </a:graphicData>
        </a:graphic>
      </p:graphicFrame>
      <p:pic>
        <p:nvPicPr>
          <p:cNvPr id="9" name="Picture 15" descr="MP-Logo">
            <a:extLst>
              <a:ext uri="{FF2B5EF4-FFF2-40B4-BE49-F238E27FC236}">
                <a16:creationId xmlns:a16="http://schemas.microsoft.com/office/drawing/2014/main" id="{80A2F6A1-4734-7952-A48A-1F2DD73BA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332" y="43461"/>
            <a:ext cx="1171493" cy="1027342"/>
          </a:xfrm>
          <a:prstGeom prst="rect">
            <a:avLst/>
          </a:prstGeom>
          <a:noFill/>
        </p:spPr>
      </p:pic>
      <p:pic>
        <p:nvPicPr>
          <p:cNvPr id="10" name="Imagen 9" descr="logo fondo transparente.png">
            <a:extLst>
              <a:ext uri="{FF2B5EF4-FFF2-40B4-BE49-F238E27FC236}">
                <a16:creationId xmlns:a16="http://schemas.microsoft.com/office/drawing/2014/main" id="{53D33144-A260-11FE-1C3A-10B2CDB018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624" y="6042547"/>
            <a:ext cx="1024907" cy="63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0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A265E-613A-ED47-6E0B-633197AE0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D4DECF73-E5D4-7348-99FA-99A160617114}"/>
              </a:ext>
            </a:extLst>
          </p:cNvPr>
          <p:cNvSpPr txBox="1"/>
          <p:nvPr/>
        </p:nvSpPr>
        <p:spPr>
          <a:xfrm>
            <a:off x="942332" y="1331400"/>
            <a:ext cx="10022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800" spc="600" dirty="0">
                <a:effectLst/>
                <a:ea typeface="Aptos" panose="020B0004020202020204" pitchFamily="34" charset="0"/>
              </a:rPr>
              <a:t>Desarrollar la agricultura salada/marina a lo largo </a:t>
            </a:r>
          </a:p>
          <a:p>
            <a:r>
              <a:rPr lang="es-ES_tradnl" sz="1800" spc="600" dirty="0">
                <a:effectLst/>
                <a:ea typeface="Aptos" panose="020B0004020202020204" pitchFamily="34" charset="0"/>
              </a:rPr>
              <a:t>de las costas baldías, para secuestrar el CO</a:t>
            </a:r>
            <a:r>
              <a:rPr lang="es-ES_tradnl" sz="1800" spc="600" baseline="-25000" dirty="0">
                <a:effectLst/>
                <a:ea typeface="Aptos" panose="020B0004020202020204" pitchFamily="34" charset="0"/>
              </a:rPr>
              <a:t>2 </a:t>
            </a:r>
            <a:r>
              <a:rPr lang="es-ES_tradnl" sz="1800" spc="600" dirty="0">
                <a:effectLst/>
                <a:ea typeface="Aptos" panose="020B0004020202020204" pitchFamily="34" charset="0"/>
              </a:rPr>
              <a:t> del aire </a:t>
            </a:r>
            <a:endParaRPr lang="es-MX" spc="6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50B8A17-8B85-2D73-5ADA-FFA7C63C349A}"/>
              </a:ext>
            </a:extLst>
          </p:cNvPr>
          <p:cNvSpPr txBox="1"/>
          <p:nvPr/>
        </p:nvSpPr>
        <p:spPr>
          <a:xfrm>
            <a:off x="3664649" y="886637"/>
            <a:ext cx="4745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spc="300" dirty="0">
                <a:ea typeface="Aptos" panose="020B0004020202020204" pitchFamily="34" charset="0"/>
              </a:rPr>
              <a:t>E</a:t>
            </a:r>
            <a:r>
              <a:rPr lang="es-MX" sz="1800" b="1" spc="300" dirty="0">
                <a:effectLst/>
                <a:ea typeface="Aptos" panose="020B0004020202020204" pitchFamily="34" charset="0"/>
              </a:rPr>
              <a:t>l Millennium Project propone:</a:t>
            </a:r>
            <a:endParaRPr lang="es-MX" b="1" spc="3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0C4892C-0910-B4C6-D07F-6A78ABCD60D7}"/>
              </a:ext>
            </a:extLst>
          </p:cNvPr>
          <p:cNvSpPr txBox="1"/>
          <p:nvPr/>
        </p:nvSpPr>
        <p:spPr>
          <a:xfrm>
            <a:off x="1151467" y="26416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  <a:p>
            <a:endParaRPr lang="es-MX" dirty="0"/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1C82F112-3FED-DB11-F8DD-099FFCF6AD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82668"/>
              </p:ext>
            </p:extLst>
          </p:nvPr>
        </p:nvGraphicFramePr>
        <p:xfrm>
          <a:off x="240915" y="2638058"/>
          <a:ext cx="11710170" cy="408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6018">
                  <a:extLst>
                    <a:ext uri="{9D8B030D-6E8A-4147-A177-3AD203B41FA5}">
                      <a16:colId xmlns:a16="http://schemas.microsoft.com/office/drawing/2014/main" val="1688578947"/>
                    </a:ext>
                  </a:extLst>
                </a:gridCol>
                <a:gridCol w="5584152">
                  <a:extLst>
                    <a:ext uri="{9D8B030D-6E8A-4147-A177-3AD203B41FA5}">
                      <a16:colId xmlns:a16="http://schemas.microsoft.com/office/drawing/2014/main" val="2328742727"/>
                    </a:ext>
                  </a:extLst>
                </a:gridCol>
              </a:tblGrid>
              <a:tr h="601211">
                <a:tc gridSpan="2">
                  <a:txBody>
                    <a:bodyPr/>
                    <a:lstStyle/>
                    <a:p>
                      <a:pPr marL="342900" indent="-342900" algn="ctr">
                        <a:buAutoNum type="arabicPeriod"/>
                      </a:pPr>
                      <a:r>
                        <a:rPr lang="es-MX" sz="1800" b="0" kern="1200" spc="3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Invertir en investigación y desarrollo para reducir el costo de la desalinización y para productos derivados como fertilizantes, algas y recuperar nitrogeno y fósforo.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s-MX" sz="1000" b="0" spc="300" dirty="0">
                          <a:effectLst/>
                        </a:rPr>
                        <a:t> </a:t>
                      </a:r>
                      <a:endParaRPr lang="es-MX" sz="1000" b="0" spc="3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MX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068972"/>
                  </a:ext>
                </a:extLst>
              </a:tr>
              <a:tr h="73570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0" spc="600" dirty="0">
                          <a:solidFill>
                            <a:schemeClr val="tx1"/>
                          </a:solidFill>
                        </a:rPr>
                        <a:t>2.</a:t>
                      </a:r>
                      <a:r>
                        <a:rPr lang="es-MX" sz="1800" b="0" kern="1200" spc="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Invertir en desarrollo agrícola con agua salada, instalaciones hidropónicas, acuapónicas y de agricultura urbana</a:t>
                      </a:r>
                      <a:r>
                        <a:rPr lang="es-MX" spc="600" dirty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000" b="0" spc="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269275"/>
                  </a:ext>
                </a:extLst>
              </a:tr>
              <a:tr h="6012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0" spc="3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s-MX" sz="1800" b="0" spc="600" dirty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es-MX" sz="1800" b="0" kern="1200" spc="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Utilizar el sistema de alerta temprano</a:t>
                      </a:r>
                      <a:r>
                        <a:rPr lang="es-MX" spc="600" dirty="0">
                          <a:effectLst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000" b="0" spc="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300" dirty="0"/>
                        <a:t>4</a:t>
                      </a:r>
                      <a:r>
                        <a:rPr lang="es-MX" sz="1800" spc="300" dirty="0">
                          <a:highlight>
                            <a:srgbClr val="FFFF00"/>
                          </a:highlight>
                        </a:rPr>
                        <a:t>.</a:t>
                      </a:r>
                      <a:r>
                        <a:rPr lang="es-MX" sz="1800" kern="1200" spc="3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Mejorar la gestión del agua de lluvia</a:t>
                      </a:r>
                      <a:r>
                        <a:rPr lang="es-MX" spc="600" dirty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endParaRPr lang="es-MX" sz="1800" spc="6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559008"/>
                  </a:ext>
                </a:extLst>
              </a:tr>
              <a:tr h="60121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800" spc="3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300" dirty="0"/>
                        <a:t>5. 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Acceso universal al agua y saneamiento</a:t>
                      </a:r>
                      <a:r>
                        <a:rPr lang="es-MX" spc="600" dirty="0">
                          <a:effectLst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000" spc="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800" spc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595303"/>
                  </a:ext>
                </a:extLst>
              </a:tr>
              <a:tr h="43027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spc="600" dirty="0"/>
                        <a:t>6. </a:t>
                      </a:r>
                      <a:r>
                        <a:rPr lang="es-MX" sz="1800" kern="1200" spc="6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Desarrollar tecnologías para purificación del agua y para oleoductos que  transporten el agu</a:t>
                      </a:r>
                      <a:r>
                        <a:rPr lang="es-MX" sz="180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es-MX" dirty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endParaRPr lang="es-MX" sz="1800" spc="6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14479"/>
                  </a:ext>
                </a:extLst>
              </a:tr>
            </a:tbl>
          </a:graphicData>
        </a:graphic>
      </p:graphicFrame>
      <p:sp>
        <p:nvSpPr>
          <p:cNvPr id="19" name="CuadroTexto 18">
            <a:extLst>
              <a:ext uri="{FF2B5EF4-FFF2-40B4-BE49-F238E27FC236}">
                <a16:creationId xmlns:a16="http://schemas.microsoft.com/office/drawing/2014/main" id="{EBC49F0E-3C52-333C-53D1-E91D96B5A2D6}"/>
              </a:ext>
            </a:extLst>
          </p:cNvPr>
          <p:cNvSpPr txBox="1"/>
          <p:nvPr/>
        </p:nvSpPr>
        <p:spPr>
          <a:xfrm>
            <a:off x="4537739" y="2124999"/>
            <a:ext cx="283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spc="600" dirty="0"/>
              <a:t>Acciones   (17)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4B249DE-8263-752E-0FD7-FFB426B2D890}"/>
              </a:ext>
            </a:extLst>
          </p:cNvPr>
          <p:cNvSpPr txBox="1"/>
          <p:nvPr/>
        </p:nvSpPr>
        <p:spPr>
          <a:xfrm>
            <a:off x="5136444" y="338667"/>
            <a:ext cx="137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b="1" spc="600" dirty="0"/>
              <a:t>RETO 2</a:t>
            </a:r>
            <a:endParaRPr lang="es-MX" dirty="0"/>
          </a:p>
        </p:txBody>
      </p:sp>
      <p:pic>
        <p:nvPicPr>
          <p:cNvPr id="3" name="Picture 15" descr="MP-Logo">
            <a:extLst>
              <a:ext uri="{FF2B5EF4-FFF2-40B4-BE49-F238E27FC236}">
                <a16:creationId xmlns:a16="http://schemas.microsoft.com/office/drawing/2014/main" id="{4E699C84-6C64-F74C-4CED-E1C7559FE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496" y="0"/>
            <a:ext cx="1515774" cy="1329260"/>
          </a:xfrm>
          <a:prstGeom prst="rect">
            <a:avLst/>
          </a:prstGeom>
          <a:noFill/>
        </p:spPr>
      </p:pic>
      <p:pic>
        <p:nvPicPr>
          <p:cNvPr id="8" name="Imagen 7" descr="logo fondo transparente.png">
            <a:extLst>
              <a:ext uri="{FF2B5EF4-FFF2-40B4-BE49-F238E27FC236}">
                <a16:creationId xmlns:a16="http://schemas.microsoft.com/office/drawing/2014/main" id="{01F91228-15BA-06B1-E6C8-D258D5327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206" y="143044"/>
            <a:ext cx="1116909" cy="6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4320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888D6D83-ADD0-DD0F-29D3-A67B6B64A7C1}"/>
              </a:ext>
            </a:extLst>
          </p:cNvPr>
          <p:cNvSpPr txBox="1"/>
          <p:nvPr/>
        </p:nvSpPr>
        <p:spPr>
          <a:xfrm>
            <a:off x="638882" y="639193"/>
            <a:ext cx="3571810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36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IMPACTO CRUZADO DE LOS ELEMENTOS DE LOS ROBOTS EN 2050</a:t>
            </a:r>
            <a:endParaRPr lang="en-US" sz="36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FD6DBCC4-62DE-ECD2-2498-D970ABE6F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156" y="1861920"/>
            <a:ext cx="15383540" cy="541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273AAAC8-84F0-8664-43FA-DB0730D8D457}"/>
              </a:ext>
            </a:extLst>
          </p:cNvPr>
          <p:cNvGraphicFramePr>
            <a:graphicFrameLocks noGrp="1"/>
          </p:cNvGraphicFramePr>
          <p:nvPr/>
        </p:nvGraphicFramePr>
        <p:xfrm>
          <a:off x="4770295" y="640080"/>
          <a:ext cx="6982620" cy="5550410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3245279">
                  <a:extLst>
                    <a:ext uri="{9D8B030D-6E8A-4147-A177-3AD203B41FA5}">
                      <a16:colId xmlns:a16="http://schemas.microsoft.com/office/drawing/2014/main" val="1639564235"/>
                    </a:ext>
                  </a:extLst>
                </a:gridCol>
                <a:gridCol w="567694">
                  <a:extLst>
                    <a:ext uri="{9D8B030D-6E8A-4147-A177-3AD203B41FA5}">
                      <a16:colId xmlns:a16="http://schemas.microsoft.com/office/drawing/2014/main" val="2704843673"/>
                    </a:ext>
                  </a:extLst>
                </a:gridCol>
                <a:gridCol w="567694">
                  <a:extLst>
                    <a:ext uri="{9D8B030D-6E8A-4147-A177-3AD203B41FA5}">
                      <a16:colId xmlns:a16="http://schemas.microsoft.com/office/drawing/2014/main" val="3856963494"/>
                    </a:ext>
                  </a:extLst>
                </a:gridCol>
                <a:gridCol w="501658">
                  <a:extLst>
                    <a:ext uri="{9D8B030D-6E8A-4147-A177-3AD203B41FA5}">
                      <a16:colId xmlns:a16="http://schemas.microsoft.com/office/drawing/2014/main" val="888687709"/>
                    </a:ext>
                  </a:extLst>
                </a:gridCol>
                <a:gridCol w="501658">
                  <a:extLst>
                    <a:ext uri="{9D8B030D-6E8A-4147-A177-3AD203B41FA5}">
                      <a16:colId xmlns:a16="http://schemas.microsoft.com/office/drawing/2014/main" val="872705885"/>
                    </a:ext>
                  </a:extLst>
                </a:gridCol>
                <a:gridCol w="529285">
                  <a:extLst>
                    <a:ext uri="{9D8B030D-6E8A-4147-A177-3AD203B41FA5}">
                      <a16:colId xmlns:a16="http://schemas.microsoft.com/office/drawing/2014/main" val="258655490"/>
                    </a:ext>
                  </a:extLst>
                </a:gridCol>
                <a:gridCol w="501658">
                  <a:extLst>
                    <a:ext uri="{9D8B030D-6E8A-4147-A177-3AD203B41FA5}">
                      <a16:colId xmlns:a16="http://schemas.microsoft.com/office/drawing/2014/main" val="318167279"/>
                    </a:ext>
                  </a:extLst>
                </a:gridCol>
                <a:gridCol w="567694">
                  <a:extLst>
                    <a:ext uri="{9D8B030D-6E8A-4147-A177-3AD203B41FA5}">
                      <a16:colId xmlns:a16="http://schemas.microsoft.com/office/drawing/2014/main" val="118928223"/>
                    </a:ext>
                  </a:extLst>
                </a:gridCol>
              </a:tblGrid>
              <a:tr h="40924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MX" sz="900" b="1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¿Cómo afectan los elementos de la columna izquierda a los elementos de la fila superior?</a:t>
                      </a:r>
                      <a:endParaRPr lang="es-MX" sz="9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MX" sz="900" b="1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Robots apoyan la evolución hacia la civilización de la tecnología consciente</a:t>
                      </a:r>
                      <a:endParaRPr lang="es-MX" sz="9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708" marR="65781" marT="43854" marB="43854" vert="vert27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MX" sz="900" b="1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Robots apoyan la evolución hacia la civilización de la tecnología consciente</a:t>
                      </a:r>
                      <a:endParaRPr lang="es-MX" sz="9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708" marR="65781" marT="43854" marB="43854" vert="vert27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MX" sz="900" b="1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Robots en la cama</a:t>
                      </a:r>
                      <a:endParaRPr lang="es-MX" sz="9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708" marR="65781" marT="43854" marB="43854" vert="vert27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MX" sz="900" b="1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Robots para la inmortalidad</a:t>
                      </a:r>
                      <a:endParaRPr lang="es-MX" sz="9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708" marR="65781" marT="43854" marB="43854" vert="vert27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MX" sz="900" b="1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Robots en los océanos y sobre ellos</a:t>
                      </a:r>
                      <a:endParaRPr lang="es-MX" sz="9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708" marR="65781" marT="43854" marB="43854" vert="vert27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MX" sz="900" b="1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Robots en el espacio</a:t>
                      </a:r>
                      <a:endParaRPr lang="es-MX" sz="9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708" marR="65781" marT="43854" marB="43854" vert="vert27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MX" sz="900" b="1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Gobernanza global para la Inteligencia Artificial General (AGI) y la robótica</a:t>
                      </a:r>
                      <a:endParaRPr lang="es-MX" sz="9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708" marR="65781" marT="43854" marB="43854" vert="vert27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4619149"/>
                  </a:ext>
                </a:extLst>
              </a:tr>
              <a:tr h="2082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MX" sz="6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Robots:  Civilización de tecnología consciente</a:t>
                      </a: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MX" sz="6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x</a:t>
                      </a: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0279293"/>
                  </a:ext>
                </a:extLst>
              </a:tr>
              <a:tr h="2082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MX" sz="6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Robots en la vida diaria</a:t>
                      </a: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MX" sz="6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x</a:t>
                      </a: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8215219"/>
                  </a:ext>
                </a:extLst>
              </a:tr>
              <a:tr h="2082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MX" sz="6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Robots en la cama</a:t>
                      </a: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MX" sz="6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x</a:t>
                      </a: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1693231"/>
                  </a:ext>
                </a:extLst>
              </a:tr>
              <a:tr h="2082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MX" sz="6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Robots para tu inmortalidad</a:t>
                      </a: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MX" sz="6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x</a:t>
                      </a: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4941068"/>
                  </a:ext>
                </a:extLst>
              </a:tr>
              <a:tr h="2082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MX" sz="6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Robots en y sobre los océanos</a:t>
                      </a: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MX" sz="6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x</a:t>
                      </a: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3580013"/>
                  </a:ext>
                </a:extLst>
              </a:tr>
              <a:tr h="2082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MX" sz="6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Robots en el espacio</a:t>
                      </a: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MX" sz="6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x</a:t>
                      </a: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1046402"/>
                  </a:ext>
                </a:extLst>
              </a:tr>
              <a:tr h="2082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MX" sz="6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Gobernanza Global para la Inteligencia Artificial General (AGI)/robótica</a:t>
                      </a: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MX" sz="600" kern="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x</a:t>
                      </a:r>
                      <a:endParaRPr lang="es-MX" sz="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708" marR="65781" marT="43854" marB="438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189759"/>
                  </a:ext>
                </a:extLst>
              </a:tr>
            </a:tbl>
          </a:graphicData>
        </a:graphic>
      </p:graphicFrame>
      <p:pic>
        <p:nvPicPr>
          <p:cNvPr id="9" name="Picture 15" descr="MP-Logo">
            <a:extLst>
              <a:ext uri="{FF2B5EF4-FFF2-40B4-BE49-F238E27FC236}">
                <a16:creationId xmlns:a16="http://schemas.microsoft.com/office/drawing/2014/main" id="{2B600ED3-C15B-09B6-D80E-78BD03584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156" y="372133"/>
            <a:ext cx="1171493" cy="1027342"/>
          </a:xfrm>
          <a:prstGeom prst="rect">
            <a:avLst/>
          </a:prstGeom>
          <a:noFill/>
        </p:spPr>
      </p:pic>
      <p:pic>
        <p:nvPicPr>
          <p:cNvPr id="10" name="Imagen 9" descr="logo fondo transparente.png">
            <a:extLst>
              <a:ext uri="{FF2B5EF4-FFF2-40B4-BE49-F238E27FC236}">
                <a16:creationId xmlns:a16="http://schemas.microsoft.com/office/drawing/2014/main" id="{91639DDE-4F6E-FAD4-AA2A-5E8D57F632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99" y="5998840"/>
            <a:ext cx="1024907" cy="63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1106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6C09D444-64C0-8608-E1A0-41F194ABAE0C}"/>
              </a:ext>
            </a:extLst>
          </p:cNvPr>
          <p:cNvSpPr txBox="1"/>
          <p:nvPr/>
        </p:nvSpPr>
        <p:spPr>
          <a:xfrm>
            <a:off x="1517525" y="1275297"/>
            <a:ext cx="9731021" cy="894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325"/>
              </a:lnSpc>
              <a:spcBef>
                <a:spcPts val="485"/>
              </a:spcBef>
              <a:spcAft>
                <a:spcPts val="1000"/>
              </a:spcAft>
              <a:buNone/>
            </a:pPr>
            <a:r>
              <a:rPr lang="es-MX" sz="1800" b="1" kern="50" spc="600" dirty="0">
                <a:solidFill>
                  <a:srgbClr val="0F8DCB"/>
                </a:solidFill>
                <a:effectLst/>
                <a:latin typeface="Arial Nova" panose="020B0504020202020204" pitchFamily="34" charset="0"/>
                <a:ea typeface="Aptos" panose="020B0004020202020204" pitchFamily="34" charset="0"/>
                <a:cs typeface="Verdana" panose="020B0604030504040204" pitchFamily="34" charset="0"/>
              </a:rPr>
              <a:t>TABLA PARA  EXPLORAR UNA GAMA DE POSIBLES ROBOTS EN 2050</a:t>
            </a:r>
            <a:endParaRPr lang="es-MX" sz="1100" spc="6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60D7C8B9-0F1C-7A1B-E899-5FC46BFD30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96929" y="2488525"/>
          <a:ext cx="8765871" cy="3510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2" imgW="5613400" imgH="2247900" progId="Word.Document.12">
                  <p:embed/>
                </p:oleObj>
              </mc:Choice>
              <mc:Fallback>
                <p:oleObj name="Documento" r:id="rId2" imgW="5613400" imgH="2247900" progId="Word.Document.12">
                  <p:embed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60D7C8B9-0F1C-7A1B-E899-5FC46BFD30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96929" y="2488525"/>
                        <a:ext cx="8765871" cy="35103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5" descr="MP-Logo">
            <a:extLst>
              <a:ext uri="{FF2B5EF4-FFF2-40B4-BE49-F238E27FC236}">
                <a16:creationId xmlns:a16="http://schemas.microsoft.com/office/drawing/2014/main" id="{A41E66A9-872E-714F-7ED5-2B55CF331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800" y="247955"/>
            <a:ext cx="1171493" cy="1027342"/>
          </a:xfrm>
          <a:prstGeom prst="rect">
            <a:avLst/>
          </a:prstGeom>
          <a:noFill/>
        </p:spPr>
      </p:pic>
      <p:pic>
        <p:nvPicPr>
          <p:cNvPr id="9" name="Imagen 8" descr="logo fondo transparente.png">
            <a:extLst>
              <a:ext uri="{FF2B5EF4-FFF2-40B4-BE49-F238E27FC236}">
                <a16:creationId xmlns:a16="http://schemas.microsoft.com/office/drawing/2014/main" id="{C6381B1C-5753-0F15-0A0A-4EC5BB0EC69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99" y="5998840"/>
            <a:ext cx="1024907" cy="63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477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E44114C-E2DA-7F8D-AAF6-E99815C6633A}"/>
              </a:ext>
            </a:extLst>
          </p:cNvPr>
          <p:cNvSpPr txBox="1"/>
          <p:nvPr/>
        </p:nvSpPr>
        <p:spPr>
          <a:xfrm>
            <a:off x="6188028" y="1536179"/>
            <a:ext cx="4987793" cy="21351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spc="6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CONCLUSIONES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B535C9A-7204-475A-10C1-1BF679134A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r="161"/>
          <a:stretch/>
        </p:blipFill>
        <p:spPr>
          <a:xfrm>
            <a:off x="20" y="-7622"/>
            <a:ext cx="5171828" cy="6865622"/>
          </a:xfrm>
          <a:prstGeom prst="rect">
            <a:avLst/>
          </a:prstGeom>
          <a:noFill/>
        </p:spPr>
      </p:pic>
      <p:pic>
        <p:nvPicPr>
          <p:cNvPr id="7" name="Imagen 6" descr="logo fondo transparente.png">
            <a:extLst>
              <a:ext uri="{FF2B5EF4-FFF2-40B4-BE49-F238E27FC236}">
                <a16:creationId xmlns:a16="http://schemas.microsoft.com/office/drawing/2014/main" id="{7A4C8819-D1CA-90C0-CC66-7693F320AB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097" y="5836733"/>
            <a:ext cx="1116909" cy="69559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9AD9EE-90BC-6CAC-6AFE-502DE077CC85}"/>
              </a:ext>
            </a:extLst>
          </p:cNvPr>
          <p:cNvSpPr txBox="1"/>
          <p:nvPr/>
        </p:nvSpPr>
        <p:spPr>
          <a:xfrm>
            <a:off x="6355080" y="3102023"/>
            <a:ext cx="4651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spc="300" dirty="0"/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82174527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FEA5F550-2447-ABC4-38BA-CA7703062EAC}"/>
              </a:ext>
            </a:extLst>
          </p:cNvPr>
          <p:cNvSpPr txBox="1"/>
          <p:nvPr/>
        </p:nvSpPr>
        <p:spPr>
          <a:xfrm>
            <a:off x="8459420" y="513082"/>
            <a:ext cx="3310215" cy="463121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>
              <a:spcBef>
                <a:spcPct val="0"/>
              </a:spcBef>
            </a:pPr>
            <a:r>
              <a:rPr lang="en-US" sz="28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+mj-lt"/>
                <a:ea typeface="+mj-ea"/>
                <a:cs typeface="+mj-cs"/>
              </a:rPr>
              <a:t>ESTRATEGIA GLOBAL INTEGRADA de </a:t>
            </a:r>
          </a:p>
          <a:p>
            <a:pPr algn="ctr">
              <a:spcBef>
                <a:spcPct val="0"/>
              </a:spcBef>
            </a:pPr>
            <a:r>
              <a:rPr lang="en-US" sz="28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+mj-lt"/>
                <a:ea typeface="+mj-ea"/>
                <a:cs typeface="+mj-cs"/>
              </a:rPr>
              <a:t>ALTO IMPACTO</a:t>
            </a:r>
          </a:p>
          <a:p>
            <a:pPr>
              <a:spcBef>
                <a:spcPct val="0"/>
              </a:spcBef>
              <a:spcAft>
                <a:spcPts val="1000"/>
              </a:spcAft>
            </a:pPr>
            <a:endParaRPr lang="en-US" sz="3200" dirty="0">
              <a:solidFill>
                <a:schemeClr val="tx2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+mj-lt"/>
                <a:ea typeface="+mj-ea"/>
                <a:cs typeface="+mj-cs"/>
              </a:rPr>
              <a:t>Y la </a:t>
            </a:r>
            <a:r>
              <a:rPr lang="en-US" sz="32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+mj-lt"/>
                <a:ea typeface="+mj-ea"/>
                <a:cs typeface="+mj-cs"/>
              </a:rPr>
              <a:t>que</a:t>
            </a:r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+mj-lt"/>
                <a:ea typeface="+mj-ea"/>
                <a:cs typeface="+mj-cs"/>
              </a:rPr>
              <a:t>está</a:t>
            </a:r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+mj-lt"/>
                <a:ea typeface="+mj-ea"/>
                <a:cs typeface="+mj-cs"/>
              </a:rPr>
              <a:t>afectando</a:t>
            </a:r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+mj-lt"/>
                <a:ea typeface="+mj-ea"/>
                <a:cs typeface="+mj-cs"/>
              </a:rPr>
              <a:t> a </a:t>
            </a:r>
            <a:r>
              <a:rPr lang="en-US" sz="32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+mj-lt"/>
                <a:ea typeface="+mj-ea"/>
                <a:cs typeface="+mj-cs"/>
              </a:rPr>
              <a:t>todos</a:t>
            </a:r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+mj-lt"/>
                <a:ea typeface="+mj-ea"/>
                <a:cs typeface="+mj-cs"/>
              </a:rPr>
              <a:t> es la GOBERNANZA </a:t>
            </a:r>
          </a:p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+mj-lt"/>
                <a:ea typeface="+mj-ea"/>
                <a:cs typeface="+mj-cs"/>
              </a:rPr>
              <a:t>de la IAG</a:t>
            </a:r>
            <a:endParaRPr lang="en-US" sz="3200" dirty="0"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7" name="Imagen 6" descr="logo fondo transparente.png">
            <a:extLst>
              <a:ext uri="{FF2B5EF4-FFF2-40B4-BE49-F238E27FC236}">
                <a16:creationId xmlns:a16="http://schemas.microsoft.com/office/drawing/2014/main" id="{63C48352-4EFA-32BF-A9F3-CF0811A114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61" y="5949671"/>
            <a:ext cx="1116909" cy="695590"/>
          </a:xfrm>
          <a:prstGeom prst="rect">
            <a:avLst/>
          </a:prstGeom>
        </p:spPr>
      </p:pic>
      <p:pic>
        <p:nvPicPr>
          <p:cNvPr id="8" name="Picture 15" descr="MP-Logo">
            <a:extLst>
              <a:ext uri="{FF2B5EF4-FFF2-40B4-BE49-F238E27FC236}">
                <a16:creationId xmlns:a16="http://schemas.microsoft.com/office/drawing/2014/main" id="{B332F3D5-5A00-38BC-E213-10ECF9833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686" y="5322854"/>
            <a:ext cx="1507959" cy="1322407"/>
          </a:xfrm>
          <a:prstGeom prst="rect">
            <a:avLst/>
          </a:prstGeom>
          <a:noFill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613C505-8114-0818-276C-D406DFFA1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46" y="308786"/>
            <a:ext cx="7632425" cy="580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8449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88E122A-AC71-F980-7AFF-B37FA44419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79" r="1" b="276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9818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7422" y="4672807"/>
            <a:ext cx="7484534" cy="1391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spc="450">
                <a:solidFill>
                  <a:srgbClr val="8D591E"/>
                </a:solidFill>
                <a:latin typeface="Avenir Book"/>
                <a:cs typeface="Avenir Book"/>
              </a:rPr>
              <a:t>Concepción Olavarrieta</a:t>
            </a:r>
          </a:p>
          <a:p>
            <a:pPr algn="ctr">
              <a:lnSpc>
                <a:spcPct val="120000"/>
              </a:lnSpc>
            </a:pPr>
            <a:r>
              <a:rPr lang="en-US" sz="1400" i="1" spc="225">
                <a:solidFill>
                  <a:srgbClr val="8D591E"/>
                </a:solidFill>
                <a:latin typeface="Avenir Book"/>
                <a:cs typeface="Avenir Book"/>
              </a:rPr>
              <a:t>Presidenta fundadora del Nodo Mexicano. El Proyecto del Milenio</a:t>
            </a:r>
          </a:p>
          <a:p>
            <a:pPr algn="ctr">
              <a:lnSpc>
                <a:spcPct val="120000"/>
              </a:lnSpc>
            </a:pPr>
            <a:r>
              <a:rPr lang="en-US" sz="1400" i="1" spc="225">
                <a:solidFill>
                  <a:srgbClr val="8D591E"/>
                </a:solidFill>
                <a:latin typeface="Avenir Book"/>
                <a:cs typeface="Avenir Book"/>
              </a:rPr>
              <a:t>Vicepresidenta Mundial del </a:t>
            </a:r>
          </a:p>
          <a:p>
            <a:pPr algn="ctr">
              <a:lnSpc>
                <a:spcPct val="120000"/>
              </a:lnSpc>
            </a:pPr>
            <a:r>
              <a:rPr lang="en-US" sz="1400" i="1" spc="225">
                <a:solidFill>
                  <a:srgbClr val="8D591E"/>
                </a:solidFill>
                <a:latin typeface="Avenir Book"/>
                <a:cs typeface="Avenir Book"/>
              </a:rPr>
              <a:t>Consejo Directivo del Millennium Project </a:t>
            </a:r>
          </a:p>
          <a:p>
            <a:pPr algn="ctr">
              <a:lnSpc>
                <a:spcPct val="120000"/>
              </a:lnSpc>
            </a:pPr>
            <a:r>
              <a:rPr lang="en-US" sz="1400" i="1" spc="225">
                <a:solidFill>
                  <a:srgbClr val="8D591E"/>
                </a:solidFill>
                <a:latin typeface="Avenir Book"/>
                <a:cs typeface="Avenir Book"/>
              </a:rPr>
              <a:t>Mexican Chair del Millennium Project</a:t>
            </a:r>
            <a:endParaRPr lang="en-US" sz="1400" i="1" spc="225" dirty="0">
              <a:solidFill>
                <a:srgbClr val="8D591E"/>
              </a:solidFill>
              <a:latin typeface="Avenir Book"/>
              <a:cs typeface="Avenir Book"/>
            </a:endParaRPr>
          </a:p>
        </p:txBody>
      </p:sp>
      <p:pic>
        <p:nvPicPr>
          <p:cNvPr id="7" name="Imagen 4" descr="logo fondo transparent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886" y="2101600"/>
            <a:ext cx="3296038" cy="2052711"/>
          </a:xfrm>
          <a:prstGeom prst="rect">
            <a:avLst/>
          </a:prstGeom>
        </p:spPr>
      </p:pic>
      <p:pic>
        <p:nvPicPr>
          <p:cNvPr id="8" name="Picture 15" descr="MP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558" y="338124"/>
            <a:ext cx="2010915" cy="1763475"/>
          </a:xfrm>
          <a:prstGeom prst="rect">
            <a:avLst/>
          </a:prstGeom>
          <a:noFill/>
        </p:spPr>
      </p:pic>
      <p:pic>
        <p:nvPicPr>
          <p:cNvPr id="9" name="Imagen 16" descr="logo_riber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97" y="625462"/>
            <a:ext cx="2285601" cy="105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0576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AE4E8D2D-3A92-B7B8-DAC2-3BDC03B35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15" y="132657"/>
            <a:ext cx="4712232" cy="6099977"/>
          </a:xfrm>
          <a:prstGeom prst="rect">
            <a:avLst/>
          </a:prstGeom>
          <a:noFill/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4AADECE-3F48-F92E-44DA-52071FA6DDDB}"/>
              </a:ext>
            </a:extLst>
          </p:cNvPr>
          <p:cNvSpPr txBox="1"/>
          <p:nvPr/>
        </p:nvSpPr>
        <p:spPr>
          <a:xfrm>
            <a:off x="3014132" y="6340758"/>
            <a:ext cx="79022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https://millennium-project.org/publications/state-of-the-future-version-20-0/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F9D76AD-D6AF-57B5-7DE4-12DA61A8B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081" y="4604963"/>
            <a:ext cx="2267748" cy="92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MP-Logo">
            <a:extLst>
              <a:ext uri="{FF2B5EF4-FFF2-40B4-BE49-F238E27FC236}">
                <a16:creationId xmlns:a16="http://schemas.microsoft.com/office/drawing/2014/main" id="{5D6AA5EF-482A-0341-9252-76372C133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7009" y="399939"/>
            <a:ext cx="1937820" cy="1697061"/>
          </a:xfrm>
          <a:prstGeom prst="rect">
            <a:avLst/>
          </a:prstGeom>
          <a:noFill/>
        </p:spPr>
      </p:pic>
      <p:pic>
        <p:nvPicPr>
          <p:cNvPr id="12" name="Imagen 11" descr="logo fondo transparente.png">
            <a:extLst>
              <a:ext uri="{FF2B5EF4-FFF2-40B4-BE49-F238E27FC236}">
                <a16:creationId xmlns:a16="http://schemas.microsoft.com/office/drawing/2014/main" id="{4666F4D3-D361-CDBE-39BD-9B412C0ABA6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655" y="2581049"/>
            <a:ext cx="1946136" cy="121201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B7965C1-A33D-FE97-9B9B-514B822A3A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2828" y="146476"/>
            <a:ext cx="4387957" cy="60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595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4205</Words>
  <Application>Microsoft Macintosh PowerPoint</Application>
  <PresentationFormat>Panorámica</PresentationFormat>
  <Paragraphs>681</Paragraphs>
  <Slides>96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96</vt:i4>
      </vt:variant>
    </vt:vector>
  </HeadingPairs>
  <TitlesOfParts>
    <vt:vector size="111" baseType="lpstr">
      <vt:lpstr>Aptos</vt:lpstr>
      <vt:lpstr>Aptos Display</vt:lpstr>
      <vt:lpstr>Arial</vt:lpstr>
      <vt:lpstr>Arial Nova</vt:lpstr>
      <vt:lpstr>Avenir Book</vt:lpstr>
      <vt:lpstr>Calibri</vt:lpstr>
      <vt:lpstr>Century Gothic</vt:lpstr>
      <vt:lpstr>Courier New</vt:lpstr>
      <vt:lpstr>Montserrat</vt:lpstr>
      <vt:lpstr>Montserrat SemiBold</vt:lpstr>
      <vt:lpstr>Tahoma</vt:lpstr>
      <vt:lpstr>Times New Roman</vt:lpstr>
      <vt:lpstr>Wingdings</vt:lpstr>
      <vt:lpstr>Tema de Office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Concepcion Olavarrieta</dc:creator>
  <cp:lastModifiedBy>Concepcion Olavarrieta</cp:lastModifiedBy>
  <cp:revision>53</cp:revision>
  <dcterms:created xsi:type="dcterms:W3CDTF">2025-04-28T02:20:31Z</dcterms:created>
  <dcterms:modified xsi:type="dcterms:W3CDTF">2025-11-19T17:16:27Z</dcterms:modified>
</cp:coreProperties>
</file>