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510" r:id="rId2"/>
    <p:sldId id="256" r:id="rId3"/>
    <p:sldId id="257" r:id="rId4"/>
    <p:sldId id="258" r:id="rId5"/>
    <p:sldId id="259" r:id="rId6"/>
    <p:sldId id="260" r:id="rId7"/>
    <p:sldId id="270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498" r:id="rId17"/>
    <p:sldId id="499" r:id="rId18"/>
    <p:sldId id="497" r:id="rId19"/>
    <p:sldId id="500" r:id="rId20"/>
    <p:sldId id="501" r:id="rId21"/>
    <p:sldId id="502" r:id="rId22"/>
    <p:sldId id="503" r:id="rId23"/>
    <p:sldId id="507" r:id="rId24"/>
    <p:sldId id="508" r:id="rId25"/>
    <p:sldId id="509" r:id="rId26"/>
    <p:sldId id="506" r:id="rId27"/>
    <p:sldId id="504" r:id="rId28"/>
    <p:sldId id="511" r:id="rId29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411"/>
    <p:restoredTop sz="92146"/>
  </p:normalViewPr>
  <p:slideViewPr>
    <p:cSldViewPr snapToGrid="0">
      <p:cViewPr varScale="1">
        <p:scale>
          <a:sx n="109" d="100"/>
          <a:sy n="109" d="100"/>
        </p:scale>
        <p:origin x="139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7AB356-8CBF-001E-CF7B-AB2293EF627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9937BD5-6073-06B2-2047-4BCBE51CE3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932182-1515-3A0F-E005-4C80E970B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6456-160E-8749-930B-199E569ED6E6}" type="datetimeFigureOut">
              <a:rPr lang="es-MX" smtClean="0"/>
              <a:t>14/08/25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D056B9C-E730-00D7-CCB0-C7E00E953F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0E8F72-7603-6026-DFE1-0479ECB0C6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C95F-3AB6-3847-BE76-E6D8DB6222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93073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DB898DF-29B2-C0F6-A5A0-BE4E4FC233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4EE6E95-FA3D-2D75-7002-2508271256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1212E51-2586-350F-A7D2-6259CF060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6456-160E-8749-930B-199E569ED6E6}" type="datetimeFigureOut">
              <a:rPr lang="es-MX" smtClean="0"/>
              <a:t>14/08/25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CB4DD2-5521-01DC-3D95-E65C5CE31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E03CB96-68EA-216D-50DB-EA654D9C4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C95F-3AB6-3847-BE76-E6D8DB6222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96513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BD5B6F4-7C7E-1DAE-4260-46D4F66E90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C06A397-35C2-0624-21B0-5B7225EE74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F27FD45-A041-8920-39FF-A1388DB205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6456-160E-8749-930B-199E569ED6E6}" type="datetimeFigureOut">
              <a:rPr lang="es-MX" smtClean="0"/>
              <a:t>14/08/25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F16E01B-F959-1714-2D83-695F99FC7C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D862F6-D1D5-DEAB-ABF3-4A9B74EEBB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C95F-3AB6-3847-BE76-E6D8DB6222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3426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3022A2C-EDBF-8593-8D80-6A1DCD28F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2192C5-879E-B1CA-1E7A-CEF632A24B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66C97C-BC8A-007C-6BD6-04BFE7170D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6456-160E-8749-930B-199E569ED6E6}" type="datetimeFigureOut">
              <a:rPr lang="es-MX" smtClean="0"/>
              <a:t>14/08/25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D60A4C4-EE4F-4DB4-8BD9-886B99F8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E0511AC-F68B-3217-F630-AF8C32EC6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C95F-3AB6-3847-BE76-E6D8DB6222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982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E1FD585-133B-0E3A-32A4-B2D4098851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94AEDFE-EDFF-5D81-4C3B-9E3117B637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A34AE1-5673-A7AC-DE54-C54A81849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6456-160E-8749-930B-199E569ED6E6}" type="datetimeFigureOut">
              <a:rPr lang="es-MX" smtClean="0"/>
              <a:t>14/08/25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66B1EDE-DD2C-FF34-0679-D64E68B24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D9F2FDD-8D0A-6F57-AEC2-673D914BD2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C95F-3AB6-3847-BE76-E6D8DB6222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26370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E0B2076-0513-BC5B-9334-F8733A626E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99D1AA1-141F-97C8-D575-5E32448448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91DEB6D-18DE-8CD3-428D-850A7E34C2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579B5A4-840D-7030-06CC-71774B4004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6456-160E-8749-930B-199E569ED6E6}" type="datetimeFigureOut">
              <a:rPr lang="es-MX" smtClean="0"/>
              <a:t>14/08/25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EE28F43-A7A3-35F9-E09A-C8B8AF0B1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6FF107-A47B-A103-E549-A8EDD3ECC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C95F-3AB6-3847-BE76-E6D8DB6222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92232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BF3410-46FB-5E31-7DD0-4265AB7233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6D94A50-FB01-FFEC-3AF5-1B1A5B6EA3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EF29D45-CDA4-6FCA-90D9-FF2EFB2252A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DC7AD5CA-86DB-7AA4-1472-1D80BBE499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BE1096AD-09A6-6FC1-B239-2C854D7EC4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EE5C0535-BE3F-38CC-463C-0CF395293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6456-160E-8749-930B-199E569ED6E6}" type="datetimeFigureOut">
              <a:rPr lang="es-MX" smtClean="0"/>
              <a:t>14/08/25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E07338FB-B53D-04E0-89A3-39D93BCF5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85049464-317A-3AA1-CBA1-FF578AD2DC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C95F-3AB6-3847-BE76-E6D8DB6222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46021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DAD881A-3DAC-645B-6659-159A8B490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F2762580-7E1C-FB1D-FC64-541114412F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6456-160E-8749-930B-199E569ED6E6}" type="datetimeFigureOut">
              <a:rPr lang="es-MX" smtClean="0"/>
              <a:t>14/08/25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35AAE43E-5EFC-061D-8651-FBFE5FF37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8F71CBB7-C25F-005E-F580-9E8BF0FC13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C95F-3AB6-3847-BE76-E6D8DB6222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55596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69956486-19E4-4282-37B4-41A47EC71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6456-160E-8749-930B-199E569ED6E6}" type="datetimeFigureOut">
              <a:rPr lang="es-MX" smtClean="0"/>
              <a:t>14/08/25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254FAC9D-FE32-4556-AADC-BC2839605D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DFE072F-09ED-BBD1-60B0-A7E94E054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C95F-3AB6-3847-BE76-E6D8DB6222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8138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9FAE09-18D0-40D3-9A26-15B13D81F0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F5ABA03-9AC4-9323-4861-F33A3316F0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E742F44C-1EB6-BDA2-DF3B-2636FE7985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088F29E-7E2C-3298-1E3B-7DFAB5F71F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6456-160E-8749-930B-199E569ED6E6}" type="datetimeFigureOut">
              <a:rPr lang="es-MX" smtClean="0"/>
              <a:t>14/08/25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A03C98A-045B-DAA0-39CA-CB0D1EB17C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31AEE6A-C9A8-24AD-EFCF-F44BB66C68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C95F-3AB6-3847-BE76-E6D8DB6222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1114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C0A0F8-F426-A213-689F-5869DA1C1F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5DC3CAE5-9BCC-F4F4-3189-AF9F115160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604F85C-FD90-14EF-C475-E741D6CC35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3E67326-B87F-A74F-18CA-880F4EC4E2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B6456-160E-8749-930B-199E569ED6E6}" type="datetimeFigureOut">
              <a:rPr lang="es-MX" smtClean="0"/>
              <a:t>14/08/25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A32A8811-F70A-FD39-DA10-C899089A0D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B756467-9A68-4787-5CCB-EBA4E5422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25C95F-3AB6-3847-BE76-E6D8DB6222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08315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E9ECD35-2940-1CBA-B7B6-8D56917278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C623ED9-A0E7-046F-61A8-7340DC2D19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C1DB065-C66B-72DA-FCF3-EDCE2E9492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C9B6456-160E-8749-930B-199E569ED6E6}" type="datetimeFigureOut">
              <a:rPr lang="es-MX" smtClean="0"/>
              <a:t>14/08/25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893644D-7485-0CED-9AFF-9B4472AA0A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6C19E73-4AC5-C17F-4EC2-9BA212FBE6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525C95F-3AB6-3847-BE76-E6D8DB6222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76817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11.sv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adroTexto 6">
            <a:extLst>
              <a:ext uri="{FF2B5EF4-FFF2-40B4-BE49-F238E27FC236}">
                <a16:creationId xmlns:a16="http://schemas.microsoft.com/office/drawing/2014/main" id="{6B0BDEB2-5271-777A-272D-00C703AF8AF2}"/>
              </a:ext>
            </a:extLst>
          </p:cNvPr>
          <p:cNvSpPr txBox="1"/>
          <p:nvPr/>
        </p:nvSpPr>
        <p:spPr>
          <a:xfrm>
            <a:off x="753421" y="1056355"/>
            <a:ext cx="4114801" cy="3465568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n-US" sz="2400" b="1" spc="600" dirty="0"/>
              <a:t>ANTECEDENTES 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n-US" sz="2400" spc="600" dirty="0"/>
              <a:t>al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n-US" sz="2400" dirty="0"/>
              <a:t>INFORME del 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n-US" sz="2400" dirty="0"/>
              <a:t>CONSEJO de PRESIDENTES de la </a:t>
            </a:r>
          </a:p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en-US" sz="2400" dirty="0"/>
              <a:t>ASAMBLEA GENERAL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60D5F4E-C7D8-FE8B-B333-BD07E5408ED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7699" r="-3" b="7544"/>
          <a:stretch>
            <a:fillRect/>
          </a:stretch>
        </p:blipFill>
        <p:spPr>
          <a:xfrm>
            <a:off x="8452968" y="3681465"/>
            <a:ext cx="3747932" cy="3176541"/>
          </a:xfrm>
          <a:custGeom>
            <a:avLst/>
            <a:gdLst/>
            <a:ahLst/>
            <a:cxnLst/>
            <a:rect l="l" t="t" r="r" b="b"/>
            <a:pathLst>
              <a:path w="3747932" h="3176541">
                <a:moveTo>
                  <a:pt x="3239865" y="21"/>
                </a:moveTo>
                <a:cubicBezTo>
                  <a:pt x="3261821" y="112"/>
                  <a:pt x="3278837" y="498"/>
                  <a:pt x="3290337" y="938"/>
                </a:cubicBezTo>
                <a:cubicBezTo>
                  <a:pt x="3401766" y="5376"/>
                  <a:pt x="3510165" y="23128"/>
                  <a:pt x="3616543" y="49449"/>
                </a:cubicBezTo>
                <a:lnTo>
                  <a:pt x="3747932" y="87091"/>
                </a:lnTo>
                <a:lnTo>
                  <a:pt x="3747932" y="3176541"/>
                </a:lnTo>
                <a:lnTo>
                  <a:pt x="401358" y="3176541"/>
                </a:lnTo>
                <a:lnTo>
                  <a:pt x="398780" y="3136258"/>
                </a:lnTo>
                <a:cubicBezTo>
                  <a:pt x="400956" y="3079023"/>
                  <a:pt x="437945" y="3052703"/>
                  <a:pt x="483325" y="3030665"/>
                </a:cubicBezTo>
                <a:cubicBezTo>
                  <a:pt x="498866" y="3023015"/>
                  <a:pt x="520932" y="3023320"/>
                  <a:pt x="526840" y="2999447"/>
                </a:cubicBezTo>
                <a:cubicBezTo>
                  <a:pt x="501352" y="2976798"/>
                  <a:pt x="470270" y="2995161"/>
                  <a:pt x="442916" y="2988735"/>
                </a:cubicBezTo>
                <a:cubicBezTo>
                  <a:pt x="420228" y="2983533"/>
                  <a:pt x="382618" y="2986286"/>
                  <a:pt x="413701" y="2944662"/>
                </a:cubicBezTo>
                <a:cubicBezTo>
                  <a:pt x="422716" y="2932726"/>
                  <a:pt x="412147" y="2923542"/>
                  <a:pt x="400645" y="2922625"/>
                </a:cubicBezTo>
                <a:cubicBezTo>
                  <a:pt x="308644" y="2913137"/>
                  <a:pt x="350915" y="2828968"/>
                  <a:pt x="321386" y="2784590"/>
                </a:cubicBezTo>
                <a:cubicBezTo>
                  <a:pt x="313307" y="2772348"/>
                  <a:pt x="322010" y="2751230"/>
                  <a:pt x="334753" y="2746027"/>
                </a:cubicBezTo>
                <a:cubicBezTo>
                  <a:pt x="416187" y="2711746"/>
                  <a:pt x="427377" y="2630027"/>
                  <a:pt x="466852" y="2559632"/>
                </a:cubicBezTo>
                <a:cubicBezTo>
                  <a:pt x="423957" y="2531782"/>
                  <a:pt x="372673" y="2525661"/>
                  <a:pt x="326361" y="2507602"/>
                </a:cubicBezTo>
                <a:cubicBezTo>
                  <a:pt x="278183" y="2488626"/>
                  <a:pt x="278183" y="2474547"/>
                  <a:pt x="317968" y="2419457"/>
                </a:cubicBezTo>
                <a:cubicBezTo>
                  <a:pt x="214465" y="2407519"/>
                  <a:pt x="214465" y="2407519"/>
                  <a:pt x="246479" y="2320903"/>
                </a:cubicBezTo>
                <a:cubicBezTo>
                  <a:pt x="159758" y="2312945"/>
                  <a:pt x="102570" y="2271933"/>
                  <a:pt x="89205" y="2182255"/>
                </a:cubicBezTo>
                <a:cubicBezTo>
                  <a:pt x="82677" y="2138795"/>
                  <a:pt x="43514" y="2118290"/>
                  <a:pt x="0" y="2089213"/>
                </a:cubicBezTo>
                <a:cubicBezTo>
                  <a:pt x="54081" y="2061053"/>
                  <a:pt x="90759" y="2002290"/>
                  <a:pt x="153855" y="2064423"/>
                </a:cubicBezTo>
                <a:cubicBezTo>
                  <a:pt x="176855" y="2087070"/>
                  <a:pt x="174683" y="2058300"/>
                  <a:pt x="177788" y="2050037"/>
                </a:cubicBezTo>
                <a:cubicBezTo>
                  <a:pt x="185247" y="2029838"/>
                  <a:pt x="169707" y="2016369"/>
                  <a:pt x="159450" y="2001067"/>
                </a:cubicBezTo>
                <a:cubicBezTo>
                  <a:pt x="149504" y="1985763"/>
                  <a:pt x="137691" y="1969543"/>
                  <a:pt x="134895" y="1952400"/>
                </a:cubicBezTo>
                <a:cubicBezTo>
                  <a:pt x="133031" y="1940465"/>
                  <a:pt x="142044" y="1923021"/>
                  <a:pt x="151990" y="1914144"/>
                </a:cubicBezTo>
                <a:cubicBezTo>
                  <a:pt x="204209" y="1867316"/>
                  <a:pt x="173127" y="1762030"/>
                  <a:pt x="271969" y="1748562"/>
                </a:cubicBezTo>
                <a:cubicBezTo>
                  <a:pt x="316415" y="1742443"/>
                  <a:pt x="337860" y="1703878"/>
                  <a:pt x="370497" y="1682760"/>
                </a:cubicBezTo>
                <a:cubicBezTo>
                  <a:pt x="483946" y="1608999"/>
                  <a:pt x="559787" y="1514119"/>
                  <a:pt x="594908" y="1383735"/>
                </a:cubicBezTo>
                <a:cubicBezTo>
                  <a:pt x="604543" y="1347620"/>
                  <a:pt x="641532" y="1318542"/>
                  <a:pt x="665465" y="1286713"/>
                </a:cubicBezTo>
                <a:cubicBezTo>
                  <a:pt x="653963" y="1263452"/>
                  <a:pt x="591178" y="1313647"/>
                  <a:pt x="613246" y="1252435"/>
                </a:cubicBezTo>
                <a:cubicBezTo>
                  <a:pt x="630030" y="1206524"/>
                  <a:pt x="672925" y="1178060"/>
                  <a:pt x="713332" y="1150820"/>
                </a:cubicBezTo>
                <a:cubicBezTo>
                  <a:pt x="759333" y="1119908"/>
                  <a:pt x="810307" y="1095117"/>
                  <a:pt x="831133" y="1037883"/>
                </a:cubicBezTo>
                <a:cubicBezTo>
                  <a:pt x="835485" y="1025640"/>
                  <a:pt x="849470" y="1012785"/>
                  <a:pt x="861903" y="1007887"/>
                </a:cubicBezTo>
                <a:cubicBezTo>
                  <a:pt x="1469751" y="63584"/>
                  <a:pt x="2910527" y="-1353"/>
                  <a:pt x="3239865" y="21"/>
                </a:cubicBezTo>
                <a:close/>
              </a:path>
            </a:pathLst>
          </a:cu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ECDBAD29-B9F4-8451-B600-077AA3AC5E7D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t="5375" r="-1" b="16970"/>
          <a:stretch>
            <a:fillRect/>
          </a:stretch>
        </p:blipFill>
        <p:spPr>
          <a:xfrm>
            <a:off x="5398276" y="2457970"/>
            <a:ext cx="3458367" cy="3476265"/>
          </a:xfrm>
          <a:custGeom>
            <a:avLst/>
            <a:gdLst/>
            <a:ahLst/>
            <a:cxnLst/>
            <a:rect l="l" t="t" r="r" b="b"/>
            <a:pathLst>
              <a:path w="3458367" h="3476265">
                <a:moveTo>
                  <a:pt x="549716" y="15"/>
                </a:moveTo>
                <a:cubicBezTo>
                  <a:pt x="557611" y="271"/>
                  <a:pt x="565778" y="3856"/>
                  <a:pt x="573176" y="4995"/>
                </a:cubicBezTo>
                <a:cubicBezTo>
                  <a:pt x="736504" y="30493"/>
                  <a:pt x="899830" y="58040"/>
                  <a:pt x="1063336" y="82398"/>
                </a:cubicBezTo>
                <a:cubicBezTo>
                  <a:pt x="1216195" y="105163"/>
                  <a:pt x="1370136" y="110398"/>
                  <a:pt x="1523717" y="122237"/>
                </a:cubicBezTo>
                <a:cubicBezTo>
                  <a:pt x="1709602" y="136580"/>
                  <a:pt x="1895127" y="156841"/>
                  <a:pt x="2079929" y="188711"/>
                </a:cubicBezTo>
                <a:cubicBezTo>
                  <a:pt x="2208244" y="211023"/>
                  <a:pt x="2337823" y="226502"/>
                  <a:pt x="2467943" y="208745"/>
                </a:cubicBezTo>
                <a:cubicBezTo>
                  <a:pt x="2474439" y="207834"/>
                  <a:pt x="2481839" y="204876"/>
                  <a:pt x="2487253" y="207834"/>
                </a:cubicBezTo>
                <a:cubicBezTo>
                  <a:pt x="2550419" y="241073"/>
                  <a:pt x="2619357" y="217168"/>
                  <a:pt x="2684869" y="238113"/>
                </a:cubicBezTo>
                <a:cubicBezTo>
                  <a:pt x="2668085" y="318930"/>
                  <a:pt x="2596077" y="312327"/>
                  <a:pt x="2555471" y="368331"/>
                </a:cubicBezTo>
                <a:cubicBezTo>
                  <a:pt x="2621704" y="390639"/>
                  <a:pt x="2681259" y="413178"/>
                  <a:pt x="2741717" y="430023"/>
                </a:cubicBezTo>
                <a:cubicBezTo>
                  <a:pt x="2805785" y="447780"/>
                  <a:pt x="2860106" y="495816"/>
                  <a:pt x="2922728" y="517216"/>
                </a:cubicBezTo>
                <a:cubicBezTo>
                  <a:pt x="2936085" y="521769"/>
                  <a:pt x="2952146" y="537704"/>
                  <a:pt x="2956838" y="553184"/>
                </a:cubicBezTo>
                <a:cubicBezTo>
                  <a:pt x="2971997" y="603269"/>
                  <a:pt x="3274647" y="743732"/>
                  <a:pt x="3238914" y="788350"/>
                </a:cubicBezTo>
                <a:cubicBezTo>
                  <a:pt x="3224116" y="806791"/>
                  <a:pt x="3204986" y="819994"/>
                  <a:pt x="3184953" y="838207"/>
                </a:cubicBezTo>
                <a:cubicBezTo>
                  <a:pt x="3215093" y="872582"/>
                  <a:pt x="3249020" y="887608"/>
                  <a:pt x="3285115" y="897852"/>
                </a:cubicBezTo>
                <a:cubicBezTo>
                  <a:pt x="3295944" y="901039"/>
                  <a:pt x="3306591" y="907413"/>
                  <a:pt x="3307674" y="922894"/>
                </a:cubicBezTo>
                <a:cubicBezTo>
                  <a:pt x="3308757" y="939056"/>
                  <a:pt x="3297748" y="945429"/>
                  <a:pt x="3288544" y="952944"/>
                </a:cubicBezTo>
                <a:cubicBezTo>
                  <a:pt x="3275731" y="963415"/>
                  <a:pt x="3263278" y="972523"/>
                  <a:pt x="3247036" y="973888"/>
                </a:cubicBezTo>
                <a:cubicBezTo>
                  <a:pt x="3220325" y="975937"/>
                  <a:pt x="3207513" y="1005076"/>
                  <a:pt x="3191993" y="1026930"/>
                </a:cubicBezTo>
                <a:cubicBezTo>
                  <a:pt x="3183330" y="1039224"/>
                  <a:pt x="3178998" y="1064037"/>
                  <a:pt x="3194157" y="1068363"/>
                </a:cubicBezTo>
                <a:cubicBezTo>
                  <a:pt x="3230613" y="1078837"/>
                  <a:pt x="3227725" y="1109114"/>
                  <a:pt x="3226824" y="1143489"/>
                </a:cubicBezTo>
                <a:cubicBezTo>
                  <a:pt x="3225560" y="1186061"/>
                  <a:pt x="3204083" y="1205638"/>
                  <a:pt x="3177734" y="1222030"/>
                </a:cubicBezTo>
                <a:cubicBezTo>
                  <a:pt x="3168711" y="1227720"/>
                  <a:pt x="3155898" y="1227493"/>
                  <a:pt x="3152469" y="1245250"/>
                </a:cubicBezTo>
                <a:cubicBezTo>
                  <a:pt x="3167267" y="1262097"/>
                  <a:pt x="3185314" y="1248439"/>
                  <a:pt x="3201197" y="1253218"/>
                </a:cubicBezTo>
                <a:cubicBezTo>
                  <a:pt x="3214370" y="1257088"/>
                  <a:pt x="3236208" y="1255040"/>
                  <a:pt x="3218160" y="1286000"/>
                </a:cubicBezTo>
                <a:cubicBezTo>
                  <a:pt x="3212926" y="1294878"/>
                  <a:pt x="3219062" y="1301709"/>
                  <a:pt x="3225741" y="1302392"/>
                </a:cubicBezTo>
                <a:cubicBezTo>
                  <a:pt x="3279159" y="1309449"/>
                  <a:pt x="3254615" y="1372054"/>
                  <a:pt x="3271761" y="1405063"/>
                </a:cubicBezTo>
                <a:cubicBezTo>
                  <a:pt x="3276452" y="1414169"/>
                  <a:pt x="3271399" y="1429877"/>
                  <a:pt x="3263999" y="1433747"/>
                </a:cubicBezTo>
                <a:cubicBezTo>
                  <a:pt x="3216716" y="1459245"/>
                  <a:pt x="3210220" y="1520028"/>
                  <a:pt x="3187299" y="1572389"/>
                </a:cubicBezTo>
                <a:cubicBezTo>
                  <a:pt x="3212205" y="1593104"/>
                  <a:pt x="3241982" y="1597657"/>
                  <a:pt x="3268872" y="1611089"/>
                </a:cubicBezTo>
                <a:cubicBezTo>
                  <a:pt x="3296846" y="1625204"/>
                  <a:pt x="3296846" y="1635676"/>
                  <a:pt x="3273746" y="1676653"/>
                </a:cubicBezTo>
                <a:cubicBezTo>
                  <a:pt x="3333842" y="1685532"/>
                  <a:pt x="3333842" y="1685532"/>
                  <a:pt x="3315254" y="1749957"/>
                </a:cubicBezTo>
                <a:cubicBezTo>
                  <a:pt x="3365607" y="1755877"/>
                  <a:pt x="3398812" y="1786382"/>
                  <a:pt x="3406572" y="1853085"/>
                </a:cubicBezTo>
                <a:cubicBezTo>
                  <a:pt x="3410362" y="1885411"/>
                  <a:pt x="3433101" y="1900663"/>
                  <a:pt x="3458367" y="1922291"/>
                </a:cubicBezTo>
                <a:cubicBezTo>
                  <a:pt x="3426966" y="1943236"/>
                  <a:pt x="3405669" y="1986945"/>
                  <a:pt x="3369034" y="1940730"/>
                </a:cubicBezTo>
                <a:cubicBezTo>
                  <a:pt x="3355680" y="1923885"/>
                  <a:pt x="3356941" y="1945284"/>
                  <a:pt x="3355138" y="1951430"/>
                </a:cubicBezTo>
                <a:cubicBezTo>
                  <a:pt x="3350807" y="1966455"/>
                  <a:pt x="3359830" y="1976472"/>
                  <a:pt x="3365786" y="1987854"/>
                </a:cubicBezTo>
                <a:cubicBezTo>
                  <a:pt x="3371561" y="1999237"/>
                  <a:pt x="3378420" y="2011302"/>
                  <a:pt x="3380043" y="2024054"/>
                </a:cubicBezTo>
                <a:cubicBezTo>
                  <a:pt x="3381125" y="2032931"/>
                  <a:pt x="3375892" y="2045905"/>
                  <a:pt x="3370117" y="2052509"/>
                </a:cubicBezTo>
                <a:cubicBezTo>
                  <a:pt x="3339797" y="2087340"/>
                  <a:pt x="3357844" y="2165652"/>
                  <a:pt x="3300454" y="2175670"/>
                </a:cubicBezTo>
                <a:cubicBezTo>
                  <a:pt x="3274647" y="2180221"/>
                  <a:pt x="3262195" y="2208906"/>
                  <a:pt x="3243246" y="2224614"/>
                </a:cubicBezTo>
                <a:cubicBezTo>
                  <a:pt x="3177374" y="2279478"/>
                  <a:pt x="3133338" y="2350051"/>
                  <a:pt x="3112946" y="2447031"/>
                </a:cubicBezTo>
                <a:cubicBezTo>
                  <a:pt x="3107352" y="2473894"/>
                  <a:pt x="3085875" y="2495522"/>
                  <a:pt x="3071979" y="2519197"/>
                </a:cubicBezTo>
                <a:cubicBezTo>
                  <a:pt x="3078657" y="2536499"/>
                  <a:pt x="3115112" y="2499164"/>
                  <a:pt x="3102298" y="2544694"/>
                </a:cubicBezTo>
                <a:cubicBezTo>
                  <a:pt x="3092553" y="2578843"/>
                  <a:pt x="3067647" y="2600014"/>
                  <a:pt x="3044185" y="2620276"/>
                </a:cubicBezTo>
                <a:cubicBezTo>
                  <a:pt x="3017476" y="2643268"/>
                  <a:pt x="2987879" y="2661708"/>
                  <a:pt x="2975787" y="2704279"/>
                </a:cubicBezTo>
                <a:cubicBezTo>
                  <a:pt x="2973260" y="2713386"/>
                  <a:pt x="2965140" y="2722947"/>
                  <a:pt x="2957921" y="2726591"/>
                </a:cubicBezTo>
                <a:cubicBezTo>
                  <a:pt x="2581458" y="3475797"/>
                  <a:pt x="1654740" y="3480805"/>
                  <a:pt x="1547901" y="3475568"/>
                </a:cubicBezTo>
                <a:cubicBezTo>
                  <a:pt x="1418503" y="3468966"/>
                  <a:pt x="1296143" y="3422753"/>
                  <a:pt x="1176132" y="3365156"/>
                </a:cubicBezTo>
                <a:cubicBezTo>
                  <a:pt x="1125418" y="3340797"/>
                  <a:pt x="1078316" y="3306195"/>
                  <a:pt x="1029045" y="3279332"/>
                </a:cubicBezTo>
                <a:cubicBezTo>
                  <a:pt x="961009" y="3242223"/>
                  <a:pt x="908492" y="3171424"/>
                  <a:pt x="840634" y="3141601"/>
                </a:cubicBezTo>
                <a:cubicBezTo>
                  <a:pt x="770793" y="3110867"/>
                  <a:pt x="711057" y="3054638"/>
                  <a:pt x="639229" y="3030734"/>
                </a:cubicBezTo>
                <a:cubicBezTo>
                  <a:pt x="601330" y="3017985"/>
                  <a:pt x="564695" y="2994993"/>
                  <a:pt x="570649" y="2929200"/>
                </a:cubicBezTo>
                <a:cubicBezTo>
                  <a:pt x="572274" y="2910532"/>
                  <a:pt x="562349" y="2895282"/>
                  <a:pt x="546647" y="2900745"/>
                </a:cubicBezTo>
                <a:cubicBezTo>
                  <a:pt x="516690" y="2910989"/>
                  <a:pt x="503154" y="2883898"/>
                  <a:pt x="486550" y="2863636"/>
                </a:cubicBezTo>
                <a:cubicBezTo>
                  <a:pt x="456953" y="2827667"/>
                  <a:pt x="428801" y="2789422"/>
                  <a:pt x="381697" y="2783503"/>
                </a:cubicBezTo>
                <a:cubicBezTo>
                  <a:pt x="390720" y="2755272"/>
                  <a:pt x="406060" y="2759371"/>
                  <a:pt x="420137" y="2765290"/>
                </a:cubicBezTo>
                <a:cubicBezTo>
                  <a:pt x="457133" y="2780772"/>
                  <a:pt x="493769" y="2798300"/>
                  <a:pt x="530765" y="2813781"/>
                </a:cubicBezTo>
                <a:cubicBezTo>
                  <a:pt x="554948" y="2823799"/>
                  <a:pt x="578952" y="2837912"/>
                  <a:pt x="611257" y="2826755"/>
                </a:cubicBezTo>
                <a:cubicBezTo>
                  <a:pt x="583463" y="2769843"/>
                  <a:pt x="536180" y="2759598"/>
                  <a:pt x="497920" y="2742071"/>
                </a:cubicBezTo>
                <a:cubicBezTo>
                  <a:pt x="450096" y="2719988"/>
                  <a:pt x="421942" y="2678326"/>
                  <a:pt x="388193" y="2631885"/>
                </a:cubicBezTo>
                <a:cubicBezTo>
                  <a:pt x="423386" y="2620730"/>
                  <a:pt x="445223" y="2654879"/>
                  <a:pt x="472834" y="2653056"/>
                </a:cubicBezTo>
                <a:cubicBezTo>
                  <a:pt x="474279" y="2647140"/>
                  <a:pt x="476804" y="2638488"/>
                  <a:pt x="476444" y="2638259"/>
                </a:cubicBezTo>
                <a:cubicBezTo>
                  <a:pt x="431326" y="2612763"/>
                  <a:pt x="410211" y="2564956"/>
                  <a:pt x="403173" y="2507131"/>
                </a:cubicBezTo>
                <a:cubicBezTo>
                  <a:pt x="399563" y="2477310"/>
                  <a:pt x="383140" y="2467976"/>
                  <a:pt x="366897" y="2454316"/>
                </a:cubicBezTo>
                <a:cubicBezTo>
                  <a:pt x="310230" y="2405826"/>
                  <a:pt x="250314" y="2361890"/>
                  <a:pt x="203752" y="2295188"/>
                </a:cubicBezTo>
                <a:cubicBezTo>
                  <a:pt x="257532" y="2304066"/>
                  <a:pt x="300665" y="2347547"/>
                  <a:pt x="358597" y="2366215"/>
                </a:cubicBezTo>
                <a:cubicBezTo>
                  <a:pt x="312577" y="2292910"/>
                  <a:pt x="253020" y="2255803"/>
                  <a:pt x="198698" y="2211409"/>
                </a:cubicBezTo>
                <a:cubicBezTo>
                  <a:pt x="173974" y="2191149"/>
                  <a:pt x="151055" y="2165197"/>
                  <a:pt x="121097" y="2154269"/>
                </a:cubicBezTo>
                <a:cubicBezTo>
                  <a:pt x="110448" y="2150400"/>
                  <a:pt x="92943" y="2142204"/>
                  <a:pt x="101425" y="2120577"/>
                </a:cubicBezTo>
                <a:cubicBezTo>
                  <a:pt x="108643" y="2102593"/>
                  <a:pt x="122900" y="2108055"/>
                  <a:pt x="135895" y="2113292"/>
                </a:cubicBezTo>
                <a:cubicBezTo>
                  <a:pt x="167116" y="2126269"/>
                  <a:pt x="199421" y="2126495"/>
                  <a:pt x="241652" y="2126269"/>
                </a:cubicBezTo>
                <a:cubicBezTo>
                  <a:pt x="206279" y="2066851"/>
                  <a:pt x="141489" y="2084608"/>
                  <a:pt x="111170" y="2022231"/>
                </a:cubicBezTo>
                <a:cubicBezTo>
                  <a:pt x="149069" y="2011302"/>
                  <a:pt x="178305" y="2033841"/>
                  <a:pt x="208987" y="2038166"/>
                </a:cubicBezTo>
                <a:cubicBezTo>
                  <a:pt x="236777" y="2042036"/>
                  <a:pt x="243636" y="2031565"/>
                  <a:pt x="237139" y="1997188"/>
                </a:cubicBezTo>
                <a:cubicBezTo>
                  <a:pt x="227034" y="1943690"/>
                  <a:pt x="242193" y="1916371"/>
                  <a:pt x="282618" y="1930941"/>
                </a:cubicBezTo>
                <a:cubicBezTo>
                  <a:pt x="320155" y="1944601"/>
                  <a:pt x="324125" y="1924568"/>
                  <a:pt x="314019" y="1894062"/>
                </a:cubicBezTo>
                <a:cubicBezTo>
                  <a:pt x="299582" y="1849671"/>
                  <a:pt x="316004" y="1815295"/>
                  <a:pt x="327194" y="1777960"/>
                </a:cubicBezTo>
                <a:cubicBezTo>
                  <a:pt x="344339" y="1721045"/>
                  <a:pt x="337121" y="1693272"/>
                  <a:pt x="300123" y="1650929"/>
                </a:cubicBezTo>
                <a:cubicBezTo>
                  <a:pt x="279370" y="1627251"/>
                  <a:pt x="256992" y="1607219"/>
                  <a:pt x="226852" y="1586731"/>
                </a:cubicBezTo>
                <a:cubicBezTo>
                  <a:pt x="296334" y="1575576"/>
                  <a:pt x="223423" y="1538013"/>
                  <a:pt x="247968" y="1514564"/>
                </a:cubicBezTo>
                <a:cubicBezTo>
                  <a:pt x="297056" y="1505003"/>
                  <a:pt x="337121" y="1579673"/>
                  <a:pt x="403895" y="1558274"/>
                </a:cubicBezTo>
                <a:cubicBezTo>
                  <a:pt x="321420" y="1493619"/>
                  <a:pt x="230281" y="1472448"/>
                  <a:pt x="170546" y="1386396"/>
                </a:cubicBezTo>
                <a:cubicBezTo>
                  <a:pt x="184261" y="1366817"/>
                  <a:pt x="197977" y="1385030"/>
                  <a:pt x="209707" y="1377746"/>
                </a:cubicBezTo>
                <a:cubicBezTo>
                  <a:pt x="209346" y="1373192"/>
                  <a:pt x="210250" y="1366362"/>
                  <a:pt x="208083" y="1364314"/>
                </a:cubicBezTo>
                <a:cubicBezTo>
                  <a:pt x="163508" y="1317416"/>
                  <a:pt x="162784" y="1316279"/>
                  <a:pt x="210610" y="1281675"/>
                </a:cubicBezTo>
                <a:cubicBezTo>
                  <a:pt x="227394" y="1269609"/>
                  <a:pt x="225950" y="1258909"/>
                  <a:pt x="217108" y="1243657"/>
                </a:cubicBezTo>
                <a:cubicBezTo>
                  <a:pt x="210790" y="1232957"/>
                  <a:pt x="203211" y="1223395"/>
                  <a:pt x="206820" y="1199947"/>
                </a:cubicBezTo>
                <a:cubicBezTo>
                  <a:pt x="232988" y="1229998"/>
                  <a:pt x="359499" y="1220208"/>
                  <a:pt x="381877" y="1217021"/>
                </a:cubicBezTo>
                <a:cubicBezTo>
                  <a:pt x="406963" y="1213607"/>
                  <a:pt x="431688" y="1199037"/>
                  <a:pt x="458035" y="1207003"/>
                </a:cubicBezTo>
                <a:cubicBezTo>
                  <a:pt x="479150" y="1213381"/>
                  <a:pt x="576966" y="1275073"/>
                  <a:pt x="590863" y="1204273"/>
                </a:cubicBezTo>
                <a:cubicBezTo>
                  <a:pt x="591585" y="1200858"/>
                  <a:pt x="631107" y="1208826"/>
                  <a:pt x="652403" y="1212696"/>
                </a:cubicBezTo>
                <a:cubicBezTo>
                  <a:pt x="671172" y="1215883"/>
                  <a:pt x="692288" y="1229998"/>
                  <a:pt x="704920" y="1201769"/>
                </a:cubicBezTo>
                <a:cubicBezTo>
                  <a:pt x="712320" y="1185150"/>
                  <a:pt x="681820" y="1153051"/>
                  <a:pt x="654569" y="1150320"/>
                </a:cubicBezTo>
                <a:cubicBezTo>
                  <a:pt x="630926" y="1147814"/>
                  <a:pt x="606202" y="1144172"/>
                  <a:pt x="583643" y="1151001"/>
                </a:cubicBezTo>
                <a:cubicBezTo>
                  <a:pt x="555852" y="1159198"/>
                  <a:pt x="540873" y="1145995"/>
                  <a:pt x="533111" y="1117538"/>
                </a:cubicBezTo>
                <a:cubicBezTo>
                  <a:pt x="524450" y="1086122"/>
                  <a:pt x="507845" y="1071550"/>
                  <a:pt x="484926" y="1056980"/>
                </a:cubicBezTo>
                <a:cubicBezTo>
                  <a:pt x="429340" y="1021696"/>
                  <a:pt x="375921" y="980946"/>
                  <a:pt x="314922" y="960456"/>
                </a:cubicBezTo>
                <a:cubicBezTo>
                  <a:pt x="302830" y="956358"/>
                  <a:pt x="289476" y="950894"/>
                  <a:pt x="283881" y="923805"/>
                </a:cubicBezTo>
                <a:cubicBezTo>
                  <a:pt x="449013" y="964326"/>
                  <a:pt x="599526" y="1069958"/>
                  <a:pt x="769890" y="1063811"/>
                </a:cubicBezTo>
                <a:cubicBezTo>
                  <a:pt x="723329" y="1030346"/>
                  <a:pt x="669369" y="1028524"/>
                  <a:pt x="619738" y="1005076"/>
                </a:cubicBezTo>
                <a:cubicBezTo>
                  <a:pt x="654930" y="987546"/>
                  <a:pt x="687956" y="1005759"/>
                  <a:pt x="721344" y="1015777"/>
                </a:cubicBezTo>
                <a:cubicBezTo>
                  <a:pt x="749317" y="1023970"/>
                  <a:pt x="774583" y="1025337"/>
                  <a:pt x="777650" y="976393"/>
                </a:cubicBezTo>
                <a:cubicBezTo>
                  <a:pt x="776566" y="973205"/>
                  <a:pt x="776747" y="969107"/>
                  <a:pt x="776929" y="965238"/>
                </a:cubicBezTo>
                <a:cubicBezTo>
                  <a:pt x="767542" y="944976"/>
                  <a:pt x="752926" y="934504"/>
                  <a:pt x="735601" y="928584"/>
                </a:cubicBezTo>
                <a:cubicBezTo>
                  <a:pt x="725133" y="924942"/>
                  <a:pt x="711237" y="919478"/>
                  <a:pt x="711416" y="904909"/>
                </a:cubicBezTo>
                <a:cubicBezTo>
                  <a:pt x="711958" y="850955"/>
                  <a:pt x="678571" y="835246"/>
                  <a:pt x="645185" y="819539"/>
                </a:cubicBezTo>
                <a:cubicBezTo>
                  <a:pt x="663773" y="792676"/>
                  <a:pt x="678391" y="812481"/>
                  <a:pt x="692468" y="810433"/>
                </a:cubicBezTo>
                <a:cubicBezTo>
                  <a:pt x="701672" y="809067"/>
                  <a:pt x="709973" y="806563"/>
                  <a:pt x="709973" y="792676"/>
                </a:cubicBezTo>
                <a:cubicBezTo>
                  <a:pt x="710154" y="781065"/>
                  <a:pt x="705822" y="767861"/>
                  <a:pt x="696799" y="767635"/>
                </a:cubicBezTo>
                <a:cubicBezTo>
                  <a:pt x="640312" y="765585"/>
                  <a:pt x="609090" y="690914"/>
                  <a:pt x="550437" y="690687"/>
                </a:cubicBezTo>
                <a:cubicBezTo>
                  <a:pt x="515425" y="690687"/>
                  <a:pt x="568666" y="648572"/>
                  <a:pt x="539068" y="631042"/>
                </a:cubicBezTo>
                <a:cubicBezTo>
                  <a:pt x="532570" y="627171"/>
                  <a:pt x="556032" y="621254"/>
                  <a:pt x="566500" y="622164"/>
                </a:cubicBezTo>
                <a:cubicBezTo>
                  <a:pt x="576786" y="623074"/>
                  <a:pt x="585990" y="634229"/>
                  <a:pt x="598443" y="626261"/>
                </a:cubicBezTo>
                <a:cubicBezTo>
                  <a:pt x="605300" y="597806"/>
                  <a:pt x="587615" y="587332"/>
                  <a:pt x="572996" y="579365"/>
                </a:cubicBezTo>
                <a:cubicBezTo>
                  <a:pt x="539247" y="560925"/>
                  <a:pt x="506402" y="538615"/>
                  <a:pt x="469405" y="532013"/>
                </a:cubicBezTo>
                <a:cubicBezTo>
                  <a:pt x="456232" y="529737"/>
                  <a:pt x="488355" y="499231"/>
                  <a:pt x="494671" y="488532"/>
                </a:cubicBezTo>
                <a:cubicBezTo>
                  <a:pt x="345782" y="376071"/>
                  <a:pt x="166756" y="381762"/>
                  <a:pt x="0" y="290928"/>
                </a:cubicBezTo>
                <a:cubicBezTo>
                  <a:pt x="36817" y="273173"/>
                  <a:pt x="63887" y="286148"/>
                  <a:pt x="88973" y="288880"/>
                </a:cubicBezTo>
                <a:cubicBezTo>
                  <a:pt x="151595" y="295708"/>
                  <a:pt x="213498" y="309822"/>
                  <a:pt x="275940" y="318246"/>
                </a:cubicBezTo>
                <a:cubicBezTo>
                  <a:pt x="306620" y="322344"/>
                  <a:pt x="335134" y="337824"/>
                  <a:pt x="369424" y="313239"/>
                </a:cubicBezTo>
                <a:cubicBezTo>
                  <a:pt x="392343" y="296847"/>
                  <a:pt x="428980" y="314604"/>
                  <a:pt x="457133" y="329174"/>
                </a:cubicBezTo>
                <a:cubicBezTo>
                  <a:pt x="480414" y="341238"/>
                  <a:pt x="502612" y="344425"/>
                  <a:pt x="533474" y="329174"/>
                </a:cubicBezTo>
                <a:cubicBezTo>
                  <a:pt x="505501" y="319841"/>
                  <a:pt x="484023" y="311645"/>
                  <a:pt x="462006" y="305953"/>
                </a:cubicBezTo>
                <a:cubicBezTo>
                  <a:pt x="444501" y="301400"/>
                  <a:pt x="486189" y="282960"/>
                  <a:pt x="507484" y="285237"/>
                </a:cubicBezTo>
                <a:cubicBezTo>
                  <a:pt x="537263" y="288423"/>
                  <a:pt x="520479" y="276586"/>
                  <a:pt x="515425" y="260195"/>
                </a:cubicBezTo>
                <a:cubicBezTo>
                  <a:pt x="510012" y="242665"/>
                  <a:pt x="526074" y="237203"/>
                  <a:pt x="536180" y="240844"/>
                </a:cubicBezTo>
                <a:cubicBezTo>
                  <a:pt x="574980" y="255187"/>
                  <a:pt x="613602" y="229917"/>
                  <a:pt x="653668" y="250407"/>
                </a:cubicBezTo>
                <a:cubicBezTo>
                  <a:pt x="643561" y="199867"/>
                  <a:pt x="621723" y="177784"/>
                  <a:pt x="576064" y="170726"/>
                </a:cubicBezTo>
                <a:cubicBezTo>
                  <a:pt x="558919" y="167996"/>
                  <a:pt x="541053" y="172093"/>
                  <a:pt x="526254" y="157522"/>
                </a:cubicBezTo>
                <a:cubicBezTo>
                  <a:pt x="517771" y="149101"/>
                  <a:pt x="508207" y="139084"/>
                  <a:pt x="514884" y="123603"/>
                </a:cubicBezTo>
                <a:cubicBezTo>
                  <a:pt x="519577" y="112674"/>
                  <a:pt x="529684" y="112674"/>
                  <a:pt x="537985" y="116318"/>
                </a:cubicBezTo>
                <a:cubicBezTo>
                  <a:pt x="575162" y="132483"/>
                  <a:pt x="613963" y="138400"/>
                  <a:pt x="652764" y="144320"/>
                </a:cubicBezTo>
                <a:cubicBezTo>
                  <a:pt x="658720" y="145230"/>
                  <a:pt x="665397" y="148191"/>
                  <a:pt x="672075" y="133164"/>
                </a:cubicBezTo>
                <a:cubicBezTo>
                  <a:pt x="599526" y="108805"/>
                  <a:pt x="530585" y="74202"/>
                  <a:pt x="456051" y="60770"/>
                </a:cubicBezTo>
                <a:cubicBezTo>
                  <a:pt x="457133" y="54397"/>
                  <a:pt x="458215" y="48022"/>
                  <a:pt x="459299" y="41649"/>
                </a:cubicBezTo>
                <a:cubicBezTo>
                  <a:pt x="517591" y="50753"/>
                  <a:pt x="575884" y="59859"/>
                  <a:pt x="649515" y="71243"/>
                </a:cubicBezTo>
                <a:cubicBezTo>
                  <a:pt x="604218" y="35045"/>
                  <a:pt x="561446" y="47111"/>
                  <a:pt x="527879" y="15013"/>
                </a:cubicBezTo>
                <a:cubicBezTo>
                  <a:pt x="534195" y="2833"/>
                  <a:pt x="541820" y="-241"/>
                  <a:pt x="549716" y="15"/>
                </a:cubicBezTo>
                <a:close/>
              </a:path>
            </a:pathLst>
          </a:cu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5D2EBC24-DEBF-039B-F7F3-CD4A58902A70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61" r="-2" b="14212"/>
          <a:stretch>
            <a:fillRect/>
          </a:stretch>
        </p:blipFill>
        <p:spPr bwMode="auto">
          <a:xfrm>
            <a:off x="7621024" y="-5"/>
            <a:ext cx="4579876" cy="3536502"/>
          </a:xfrm>
          <a:custGeom>
            <a:avLst/>
            <a:gdLst/>
            <a:ahLst/>
            <a:cxnLst/>
            <a:rect l="l" t="t" r="r" b="b"/>
            <a:pathLst>
              <a:path w="4579876" h="3536502">
                <a:moveTo>
                  <a:pt x="457312" y="0"/>
                </a:moveTo>
                <a:lnTo>
                  <a:pt x="4579876" y="0"/>
                </a:lnTo>
                <a:lnTo>
                  <a:pt x="4579876" y="3057029"/>
                </a:lnTo>
                <a:lnTo>
                  <a:pt x="4508441" y="3086568"/>
                </a:lnTo>
                <a:cubicBezTo>
                  <a:pt x="4391572" y="3126663"/>
                  <a:pt x="4301124" y="3221848"/>
                  <a:pt x="4183947" y="3271738"/>
                </a:cubicBezTo>
                <a:cubicBezTo>
                  <a:pt x="4099090" y="3307854"/>
                  <a:pt x="4017967" y="3354374"/>
                  <a:pt x="3930625" y="3387123"/>
                </a:cubicBezTo>
                <a:cubicBezTo>
                  <a:pt x="3723932" y="3464557"/>
                  <a:pt x="3513195" y="3526689"/>
                  <a:pt x="3290337" y="3535564"/>
                </a:cubicBezTo>
                <a:cubicBezTo>
                  <a:pt x="3106332" y="3542605"/>
                  <a:pt x="1510274" y="3535872"/>
                  <a:pt x="861903" y="2528615"/>
                </a:cubicBezTo>
                <a:cubicBezTo>
                  <a:pt x="849470" y="2523717"/>
                  <a:pt x="835485" y="2510862"/>
                  <a:pt x="831133" y="2498619"/>
                </a:cubicBezTo>
                <a:cubicBezTo>
                  <a:pt x="810307" y="2441385"/>
                  <a:pt x="759333" y="2416594"/>
                  <a:pt x="713333" y="2385682"/>
                </a:cubicBezTo>
                <a:cubicBezTo>
                  <a:pt x="672925" y="2358442"/>
                  <a:pt x="630030" y="2329978"/>
                  <a:pt x="613246" y="2284067"/>
                </a:cubicBezTo>
                <a:cubicBezTo>
                  <a:pt x="591179" y="2222855"/>
                  <a:pt x="653963" y="2273050"/>
                  <a:pt x="665465" y="2249789"/>
                </a:cubicBezTo>
                <a:cubicBezTo>
                  <a:pt x="641532" y="2217960"/>
                  <a:pt x="604543" y="2188882"/>
                  <a:pt x="594908" y="2152767"/>
                </a:cubicBezTo>
                <a:cubicBezTo>
                  <a:pt x="559787" y="2022383"/>
                  <a:pt x="483946" y="1927503"/>
                  <a:pt x="370497" y="1853742"/>
                </a:cubicBezTo>
                <a:cubicBezTo>
                  <a:pt x="337861" y="1832624"/>
                  <a:pt x="316415" y="1794059"/>
                  <a:pt x="271969" y="1787940"/>
                </a:cubicBezTo>
                <a:cubicBezTo>
                  <a:pt x="173127" y="1774472"/>
                  <a:pt x="204209" y="1669186"/>
                  <a:pt x="151990" y="1622358"/>
                </a:cubicBezTo>
                <a:cubicBezTo>
                  <a:pt x="142044" y="1613481"/>
                  <a:pt x="133031" y="1596037"/>
                  <a:pt x="134895" y="1584102"/>
                </a:cubicBezTo>
                <a:cubicBezTo>
                  <a:pt x="137691" y="1566959"/>
                  <a:pt x="149504" y="1550739"/>
                  <a:pt x="159450" y="1535435"/>
                </a:cubicBezTo>
                <a:cubicBezTo>
                  <a:pt x="169708" y="1520133"/>
                  <a:pt x="185247" y="1506664"/>
                  <a:pt x="177788" y="1486465"/>
                </a:cubicBezTo>
                <a:cubicBezTo>
                  <a:pt x="174683" y="1478202"/>
                  <a:pt x="176855" y="1449432"/>
                  <a:pt x="153856" y="1472079"/>
                </a:cubicBezTo>
                <a:cubicBezTo>
                  <a:pt x="90760" y="1534212"/>
                  <a:pt x="54082" y="1475449"/>
                  <a:pt x="0" y="1447289"/>
                </a:cubicBezTo>
                <a:cubicBezTo>
                  <a:pt x="43515" y="1418212"/>
                  <a:pt x="82677" y="1397707"/>
                  <a:pt x="89205" y="1354247"/>
                </a:cubicBezTo>
                <a:cubicBezTo>
                  <a:pt x="102570" y="1264569"/>
                  <a:pt x="159758" y="1223557"/>
                  <a:pt x="246479" y="1215599"/>
                </a:cubicBezTo>
                <a:cubicBezTo>
                  <a:pt x="214465" y="1128983"/>
                  <a:pt x="214465" y="1128983"/>
                  <a:pt x="317968" y="1117045"/>
                </a:cubicBezTo>
                <a:cubicBezTo>
                  <a:pt x="278183" y="1061955"/>
                  <a:pt x="278183" y="1047876"/>
                  <a:pt x="326362" y="1028900"/>
                </a:cubicBezTo>
                <a:cubicBezTo>
                  <a:pt x="372673" y="1010841"/>
                  <a:pt x="423957" y="1004720"/>
                  <a:pt x="466852" y="976870"/>
                </a:cubicBezTo>
                <a:cubicBezTo>
                  <a:pt x="427377" y="906475"/>
                  <a:pt x="416188" y="824756"/>
                  <a:pt x="334754" y="790475"/>
                </a:cubicBezTo>
                <a:cubicBezTo>
                  <a:pt x="322010" y="785272"/>
                  <a:pt x="313307" y="764154"/>
                  <a:pt x="321386" y="751912"/>
                </a:cubicBezTo>
                <a:cubicBezTo>
                  <a:pt x="350915" y="707534"/>
                  <a:pt x="308644" y="623365"/>
                  <a:pt x="400645" y="613877"/>
                </a:cubicBezTo>
                <a:cubicBezTo>
                  <a:pt x="412147" y="612959"/>
                  <a:pt x="422716" y="603776"/>
                  <a:pt x="413701" y="591839"/>
                </a:cubicBezTo>
                <a:cubicBezTo>
                  <a:pt x="382618" y="550216"/>
                  <a:pt x="420228" y="552969"/>
                  <a:pt x="442917" y="547767"/>
                </a:cubicBezTo>
                <a:cubicBezTo>
                  <a:pt x="470271" y="541341"/>
                  <a:pt x="501353" y="559703"/>
                  <a:pt x="526840" y="537055"/>
                </a:cubicBezTo>
                <a:cubicBezTo>
                  <a:pt x="520932" y="513181"/>
                  <a:pt x="498866" y="513487"/>
                  <a:pt x="483325" y="505836"/>
                </a:cubicBezTo>
                <a:cubicBezTo>
                  <a:pt x="437946" y="483799"/>
                  <a:pt x="400956" y="457479"/>
                  <a:pt x="398780" y="400243"/>
                </a:cubicBezTo>
                <a:cubicBezTo>
                  <a:pt x="397229" y="354028"/>
                  <a:pt x="392255" y="313323"/>
                  <a:pt x="455041" y="299242"/>
                </a:cubicBezTo>
                <a:cubicBezTo>
                  <a:pt x="481149" y="293426"/>
                  <a:pt x="473687" y="260067"/>
                  <a:pt x="458769" y="243538"/>
                </a:cubicBezTo>
                <a:cubicBezTo>
                  <a:pt x="432038" y="214157"/>
                  <a:pt x="409972" y="174981"/>
                  <a:pt x="363969" y="172227"/>
                </a:cubicBezTo>
                <a:cubicBezTo>
                  <a:pt x="335995" y="170391"/>
                  <a:pt x="314549" y="158146"/>
                  <a:pt x="292481" y="144069"/>
                </a:cubicBezTo>
                <a:cubicBezTo>
                  <a:pt x="276630" y="133966"/>
                  <a:pt x="257670" y="125398"/>
                  <a:pt x="259534" y="103668"/>
                </a:cubicBezTo>
                <a:cubicBezTo>
                  <a:pt x="261399" y="82855"/>
                  <a:pt x="279736" y="74286"/>
                  <a:pt x="298387" y="70001"/>
                </a:cubicBezTo>
                <a:cubicBezTo>
                  <a:pt x="345011" y="59672"/>
                  <a:pt x="389535" y="45726"/>
                  <a:pt x="430782" y="19902"/>
                </a:cubicBezTo>
                <a:close/>
              </a:path>
            </a:pathLst>
          </a:cu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282DE2F6-988C-B6AF-D24F-3F47B452D9D7}"/>
              </a:ext>
            </a:extLst>
          </p:cNvPr>
          <p:cNvSpPr txBox="1"/>
          <p:nvPr/>
        </p:nvSpPr>
        <p:spPr>
          <a:xfrm>
            <a:off x="2276230" y="5934235"/>
            <a:ext cx="25919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s-MX" i="1" dirty="0">
                <a:solidFill>
                  <a:schemeClr val="accent2">
                    <a:lumMod val="50000"/>
                  </a:schemeClr>
                </a:solidFill>
              </a:rPr>
              <a:t>Concepción Olavarrieta </a:t>
            </a:r>
          </a:p>
          <a:p>
            <a:pPr algn="ctr"/>
            <a:r>
              <a:rPr lang="es-MX" i="1" dirty="0">
                <a:solidFill>
                  <a:schemeClr val="accent2">
                    <a:lumMod val="50000"/>
                  </a:schemeClr>
                </a:solidFill>
              </a:rPr>
              <a:t>Julio 2025</a:t>
            </a:r>
          </a:p>
        </p:txBody>
      </p:sp>
      <p:pic>
        <p:nvPicPr>
          <p:cNvPr id="3" name="Imagen 5" descr="logo fondo transparente.png">
            <a:extLst>
              <a:ext uri="{FF2B5EF4-FFF2-40B4-BE49-F238E27FC236}">
                <a16:creationId xmlns:a16="http://schemas.microsoft.com/office/drawing/2014/main" id="{04D36009-D4B7-54EA-A287-136DD88D99B4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035" y="5536709"/>
            <a:ext cx="1485833" cy="92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46819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3FFA4AEC-FA5E-99D3-A5A1-448B6C7223A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8908"/>
          <a:stretch>
            <a:fillRect/>
          </a:stretch>
        </p:blipFill>
        <p:spPr>
          <a:xfrm>
            <a:off x="761367" y="1217791"/>
            <a:ext cx="4541003" cy="4422422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362CFBAE-E5BA-0E29-8809-4E7E082F3104}"/>
              </a:ext>
            </a:extLst>
          </p:cNvPr>
          <p:cNvSpPr txBox="1"/>
          <p:nvPr/>
        </p:nvSpPr>
        <p:spPr>
          <a:xfrm>
            <a:off x="6737410" y="1217791"/>
            <a:ext cx="4554680" cy="3769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indent="-228600">
              <a:lnSpc>
                <a:spcPct val="9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000" b="1" dirty="0">
                <a:effectLst/>
              </a:rPr>
              <a:t>PRINCIPIOS FUNDAMENTALES: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endParaRPr lang="en-US" sz="2000" dirty="0">
              <a:effectLst/>
            </a:endParaRPr>
          </a:p>
          <a:p>
            <a:pPr marL="342900" lvl="0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err="1">
                <a:effectLst/>
              </a:rPr>
              <a:t>Reafirma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el</a:t>
            </a:r>
            <a:r>
              <a:rPr lang="en-US" sz="2000" dirty="0">
                <a:effectLst/>
              </a:rPr>
              <a:t> </a:t>
            </a:r>
            <a:r>
              <a:rPr lang="en-US" sz="2000" b="1" dirty="0">
                <a:effectLst/>
              </a:rPr>
              <a:t>derecho </a:t>
            </a:r>
            <a:r>
              <a:rPr lang="en-US" sz="2000" b="1" dirty="0" err="1">
                <a:effectLst/>
              </a:rPr>
              <a:t>internacional</a:t>
            </a:r>
            <a:r>
              <a:rPr lang="en-US" sz="2000" dirty="0">
                <a:effectLst/>
              </a:rPr>
              <a:t> y la Carta de las </a:t>
            </a:r>
            <a:r>
              <a:rPr lang="en-US" sz="2000" dirty="0" err="1">
                <a:effectLst/>
              </a:rPr>
              <a:t>Naciones</a:t>
            </a:r>
            <a:r>
              <a:rPr lang="en-US" sz="2000" dirty="0">
                <a:effectLst/>
              </a:rPr>
              <a:t> Unidas</a:t>
            </a:r>
          </a:p>
          <a:p>
            <a:pPr marL="342900" lvl="0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000" dirty="0">
              <a:effectLst/>
            </a:endParaRPr>
          </a:p>
          <a:p>
            <a:pPr marL="342900" lvl="0" indent="-228600">
              <a:lnSpc>
                <a:spcPct val="90000"/>
              </a:lnSpc>
              <a:spcBef>
                <a:spcPts val="600"/>
              </a:spcBef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err="1">
                <a:effectLst/>
              </a:rPr>
              <a:t>Reconoce</a:t>
            </a:r>
            <a:r>
              <a:rPr lang="en-US" sz="2000" dirty="0">
                <a:effectLst/>
              </a:rPr>
              <a:t> la </a:t>
            </a:r>
            <a:r>
              <a:rPr lang="en-US" sz="2000" b="1" dirty="0" err="1">
                <a:effectLst/>
              </a:rPr>
              <a:t>Declaración</a:t>
            </a:r>
            <a:r>
              <a:rPr lang="en-US" sz="2000" b="1" dirty="0">
                <a:effectLst/>
              </a:rPr>
              <a:t> Universal de Derechos Humanos</a:t>
            </a:r>
          </a:p>
          <a:p>
            <a:pPr marL="342900" lvl="0" indent="-228600">
              <a:lnSpc>
                <a:spcPct val="90000"/>
              </a:lnSpc>
              <a:spcBef>
                <a:spcPts val="600"/>
              </a:spcBef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000" dirty="0">
              <a:effectLst/>
            </a:endParaRPr>
          </a:p>
          <a:p>
            <a:pPr marL="342900" lvl="0" indent="-228600">
              <a:lnSpc>
                <a:spcPct val="90000"/>
              </a:lnSpc>
              <a:spcBef>
                <a:spcPts val="600"/>
              </a:spcBef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err="1">
                <a:effectLst/>
              </a:rPr>
              <a:t>Enfatiza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el</a:t>
            </a:r>
            <a:r>
              <a:rPr lang="en-US" sz="2000" dirty="0">
                <a:effectLst/>
              </a:rPr>
              <a:t> </a:t>
            </a:r>
            <a:r>
              <a:rPr lang="en-US" sz="2000" b="1" dirty="0" err="1">
                <a:effectLst/>
              </a:rPr>
              <a:t>manejo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seguro</a:t>
            </a:r>
            <a:r>
              <a:rPr lang="en-US" sz="2000" dirty="0">
                <a:effectLst/>
              </a:rPr>
              <a:t> de la </a:t>
            </a:r>
            <a:r>
              <a:rPr lang="en-US" sz="2000" dirty="0" err="1">
                <a:effectLst/>
                <a:highlight>
                  <a:srgbClr val="FFFF00"/>
                </a:highlight>
              </a:rPr>
              <a:t>tecnología</a:t>
            </a:r>
            <a:r>
              <a:rPr lang="en-US" sz="2000" dirty="0">
                <a:effectLst/>
                <a:highlight>
                  <a:srgbClr val="FFFF00"/>
                </a:highlight>
              </a:rPr>
              <a:t> </a:t>
            </a:r>
            <a:r>
              <a:rPr lang="en-US" sz="2000" dirty="0" err="1">
                <a:effectLst/>
              </a:rPr>
              <a:t>consistente</a:t>
            </a:r>
            <a:r>
              <a:rPr lang="en-US" sz="2000" dirty="0">
                <a:effectLst/>
              </a:rPr>
              <a:t> con </a:t>
            </a:r>
            <a:r>
              <a:rPr lang="en-US" sz="2000" dirty="0" err="1">
                <a:effectLst/>
              </a:rPr>
              <a:t>los</a:t>
            </a:r>
            <a:r>
              <a:rPr lang="en-US" sz="2000" dirty="0">
                <a:effectLst/>
              </a:rPr>
              <a:t> </a:t>
            </a:r>
            <a:r>
              <a:rPr lang="en-US" sz="2000" dirty="0">
                <a:effectLst/>
                <a:highlight>
                  <a:srgbClr val="FFFF00"/>
                </a:highlight>
              </a:rPr>
              <a:t>derechos </a:t>
            </a:r>
            <a:r>
              <a:rPr lang="en-US" sz="2000" dirty="0" err="1">
                <a:effectLst/>
                <a:highlight>
                  <a:srgbClr val="FFFF00"/>
                </a:highlight>
              </a:rPr>
              <a:t>humanos</a:t>
            </a:r>
            <a:endParaRPr lang="en-US" sz="2000" dirty="0">
              <a:effectLst/>
              <a:highlight>
                <a:srgbClr val="FFFF00"/>
              </a:highlight>
            </a:endParaRPr>
          </a:p>
          <a:p>
            <a:pPr marL="342900" lvl="0" indent="-228600">
              <a:lnSpc>
                <a:spcPct val="90000"/>
              </a:lnSpc>
              <a:spcBef>
                <a:spcPts val="600"/>
              </a:spcBef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000" dirty="0">
              <a:effectLst/>
            </a:endParaRPr>
          </a:p>
          <a:p>
            <a:pPr marL="342900" lvl="0" indent="-228600">
              <a:lnSpc>
                <a:spcPct val="90000"/>
              </a:lnSpc>
              <a:spcBef>
                <a:spcPts val="600"/>
              </a:spcBef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err="1">
                <a:effectLst/>
              </a:rPr>
              <a:t>Busca</a:t>
            </a:r>
            <a:r>
              <a:rPr lang="en-US" sz="2000" dirty="0">
                <a:effectLst/>
              </a:rPr>
              <a:t> </a:t>
            </a:r>
            <a:r>
              <a:rPr lang="en-US" sz="2000" b="1" dirty="0" err="1">
                <a:effectLst/>
              </a:rPr>
              <a:t>consenso</a:t>
            </a:r>
            <a:r>
              <a:rPr lang="en-US" sz="2000" b="1" dirty="0">
                <a:effectLst/>
              </a:rPr>
              <a:t> global</a:t>
            </a:r>
            <a:r>
              <a:rPr lang="en-US" sz="2000" dirty="0">
                <a:effectLst/>
              </a:rPr>
              <a:t> </a:t>
            </a:r>
            <a:r>
              <a:rPr lang="en-US" sz="2000" dirty="0" err="1">
                <a:effectLst/>
              </a:rPr>
              <a:t>sobre</a:t>
            </a:r>
            <a:r>
              <a:rPr lang="en-US" sz="2000" dirty="0">
                <a:effectLst/>
              </a:rPr>
              <a:t> IA </a:t>
            </a:r>
            <a:r>
              <a:rPr lang="en-US" sz="2000" dirty="0" err="1">
                <a:effectLst/>
                <a:highlight>
                  <a:srgbClr val="FFFF00"/>
                </a:highlight>
              </a:rPr>
              <a:t>segura</a:t>
            </a:r>
            <a:r>
              <a:rPr lang="en-US" sz="2000" dirty="0">
                <a:effectLst/>
                <a:highlight>
                  <a:srgbClr val="FFFF00"/>
                </a:highlight>
              </a:rPr>
              <a:t> y </a:t>
            </a:r>
            <a:r>
              <a:rPr lang="en-US" sz="2000" dirty="0" err="1">
                <a:effectLst/>
                <a:highlight>
                  <a:srgbClr val="FFFF00"/>
                </a:highlight>
              </a:rPr>
              <a:t>confiable</a:t>
            </a:r>
            <a:endParaRPr lang="en-US" sz="2000" dirty="0">
              <a:effectLst/>
              <a:highlight>
                <a:srgbClr val="FFFF00"/>
              </a:highlight>
            </a:endParaRPr>
          </a:p>
          <a:p>
            <a:pPr indent="-2286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  <a:highlight>
                  <a:srgbClr val="FFFF00"/>
                </a:highlight>
              </a:rPr>
              <a:t> </a:t>
            </a:r>
          </a:p>
        </p:txBody>
      </p:sp>
      <p:pic>
        <p:nvPicPr>
          <p:cNvPr id="2" name="Imagen 1" descr="logo fondo transparente.png">
            <a:extLst>
              <a:ext uri="{FF2B5EF4-FFF2-40B4-BE49-F238E27FC236}">
                <a16:creationId xmlns:a16="http://schemas.microsoft.com/office/drawing/2014/main" id="{6980585A-BC78-FD9F-F929-BF16B3E2E41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09100" y="5640209"/>
            <a:ext cx="1691669" cy="105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635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FBB29A-1E1B-982E-2A8C-00CB8BBB789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62B9302F-8B67-C5BD-F80F-E0BE502C23FF}"/>
              </a:ext>
            </a:extLst>
          </p:cNvPr>
          <p:cNvSpPr txBox="1"/>
          <p:nvPr/>
        </p:nvSpPr>
        <p:spPr>
          <a:xfrm>
            <a:off x="1016000" y="3034652"/>
            <a:ext cx="10453511" cy="253204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  <a:spcBef>
                <a:spcPts val="1200"/>
              </a:spcBef>
            </a:pPr>
            <a:endParaRPr lang="es-MX" sz="2400" spc="300" dirty="0">
              <a:solidFill>
                <a:srgbClr val="171717"/>
              </a:solidFill>
              <a:effectLst/>
              <a:ea typeface="Times New Roman" panose="02020603050405020304" pitchFamily="18" charset="0"/>
            </a:endParaRPr>
          </a:p>
          <a:p>
            <a:pPr algn="ctr">
              <a:lnSpc>
                <a:spcPts val="2400"/>
              </a:lnSpc>
              <a:spcBef>
                <a:spcPts val="1200"/>
              </a:spcBef>
            </a:pPr>
            <a:r>
              <a:rPr lang="es-MX" sz="2400" b="1" spc="600" dirty="0"/>
              <a:t>RESOLUCIONES A/78/L.86 Y A/C.1/79/L.43</a:t>
            </a:r>
          </a:p>
          <a:p>
            <a:pPr algn="ctr">
              <a:lnSpc>
                <a:spcPts val="2400"/>
              </a:lnSpc>
              <a:spcBef>
                <a:spcPts val="1200"/>
              </a:spcBef>
            </a:pPr>
            <a:endParaRPr lang="es-MX" sz="2400" spc="600" dirty="0"/>
          </a:p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es-MX" sz="2400" b="1" spc="300" dirty="0"/>
              <a:t>complementan el marco normativo sobre IA y forman parte del conjunto integral de resoluciones que la ONU</a:t>
            </a:r>
            <a:r>
              <a:rPr lang="es-MX" sz="2400" b="1" spc="300" dirty="0">
                <a:effectLst/>
              </a:rPr>
              <a:t> </a:t>
            </a:r>
            <a:endParaRPr lang="es-MX" sz="2400" b="1" spc="300" dirty="0">
              <a:solidFill>
                <a:srgbClr val="171717"/>
              </a:solidFill>
              <a:effectLst/>
              <a:ea typeface="Times New Roman" panose="02020603050405020304" pitchFamily="18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CC5A94A5-6833-BAB0-216D-B75341BB152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8908"/>
          <a:stretch>
            <a:fillRect/>
          </a:stretch>
        </p:blipFill>
        <p:spPr>
          <a:xfrm>
            <a:off x="4888089" y="485987"/>
            <a:ext cx="2472267" cy="2407707"/>
          </a:xfrm>
          <a:prstGeom prst="rect">
            <a:avLst/>
          </a:prstGeom>
        </p:spPr>
      </p:pic>
      <p:pic>
        <p:nvPicPr>
          <p:cNvPr id="2" name="Imagen 1" descr="logo fondo transparente.png">
            <a:extLst>
              <a:ext uri="{FF2B5EF4-FFF2-40B4-BE49-F238E27FC236}">
                <a16:creationId xmlns:a16="http://schemas.microsoft.com/office/drawing/2014/main" id="{181245D9-5377-3FC6-F4F4-180F574566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623" y="219205"/>
            <a:ext cx="1691669" cy="105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4552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FEF49F90-19C3-AFE4-A9BD-B8943250C89C}"/>
              </a:ext>
            </a:extLst>
          </p:cNvPr>
          <p:cNvSpPr txBox="1"/>
          <p:nvPr/>
        </p:nvSpPr>
        <p:spPr>
          <a:xfrm>
            <a:off x="838201" y="2623381"/>
            <a:ext cx="3888528" cy="3553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lnSpc>
                <a:spcPct val="90000"/>
              </a:lnSpc>
              <a:buSzPts val="1000"/>
              <a:tabLst>
                <a:tab pos="457200" algn="l"/>
              </a:tabLst>
            </a:pPr>
            <a:r>
              <a:rPr lang="en-US" sz="1700">
                <a:effectLst/>
              </a:rPr>
              <a:t>Para: </a:t>
            </a:r>
          </a:p>
          <a:p>
            <a:pPr lvl="0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700">
              <a:effectLst/>
            </a:endParaRPr>
          </a:p>
          <a:p>
            <a:pPr marL="342900" lvl="0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700">
                <a:effectLst/>
              </a:rPr>
              <a:t>Establecer </a:t>
            </a:r>
            <a:r>
              <a:rPr lang="en-US" sz="1700" b="1">
                <a:effectLst/>
              </a:rPr>
              <a:t>estándares globales</a:t>
            </a:r>
            <a:r>
              <a:rPr lang="en-US" sz="1700">
                <a:effectLst/>
              </a:rPr>
              <a:t> para el </a:t>
            </a:r>
            <a:r>
              <a:rPr lang="en-US" sz="1700">
                <a:effectLst/>
                <a:highlight>
                  <a:srgbClr val="FFFF00"/>
                </a:highlight>
              </a:rPr>
              <a:t>desarrollo de IA</a:t>
            </a:r>
          </a:p>
          <a:p>
            <a:pPr marL="342900" lvl="0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700">
              <a:effectLst/>
            </a:endParaRPr>
          </a:p>
          <a:p>
            <a:pPr marL="342900" lvl="0" indent="-228600">
              <a:lnSpc>
                <a:spcPct val="90000"/>
              </a:lnSpc>
              <a:spcBef>
                <a:spcPts val="600"/>
              </a:spcBef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700">
                <a:effectLst/>
              </a:rPr>
              <a:t>Crear un </a:t>
            </a:r>
            <a:r>
              <a:rPr lang="en-US" sz="1700" b="1">
                <a:effectLst/>
              </a:rPr>
              <a:t>marco regulatorio internacional</a:t>
            </a:r>
            <a:endParaRPr lang="en-US" sz="1700">
              <a:effectLst/>
            </a:endParaRPr>
          </a:p>
          <a:p>
            <a:pPr marL="342900" lvl="0" indent="-228600">
              <a:lnSpc>
                <a:spcPct val="90000"/>
              </a:lnSpc>
              <a:spcBef>
                <a:spcPts val="600"/>
              </a:spcBef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700">
                <a:effectLst/>
              </a:rPr>
              <a:t>Promover la </a:t>
            </a:r>
            <a:r>
              <a:rPr lang="en-US" sz="1700" b="1">
                <a:effectLst/>
              </a:rPr>
              <a:t>cooperación multilateral</a:t>
            </a:r>
            <a:r>
              <a:rPr lang="en-US" sz="1700">
                <a:effectLst/>
              </a:rPr>
              <a:t> en temas de IA</a:t>
            </a:r>
          </a:p>
          <a:p>
            <a:pPr marL="342900" lvl="0" indent="-228600">
              <a:lnSpc>
                <a:spcPct val="90000"/>
              </a:lnSpc>
              <a:spcBef>
                <a:spcPts val="600"/>
              </a:spcBef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1700">
              <a:effectLst/>
            </a:endParaRPr>
          </a:p>
          <a:p>
            <a:pPr marL="342900" lvl="0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700">
                <a:effectLst/>
              </a:rPr>
              <a:t>Garantizar que la </a:t>
            </a:r>
            <a:r>
              <a:rPr lang="en-US" sz="1700">
                <a:effectLst/>
                <a:highlight>
                  <a:srgbClr val="FFFF00"/>
                </a:highlight>
              </a:rPr>
              <a:t>IA contribuya </a:t>
            </a:r>
            <a:r>
              <a:rPr lang="en-US" sz="1700">
                <a:effectLst/>
              </a:rPr>
              <a:t>al </a:t>
            </a:r>
            <a:r>
              <a:rPr lang="en-US" sz="1700" b="1">
                <a:effectLst/>
              </a:rPr>
              <a:t>bienestar global</a:t>
            </a:r>
            <a:endParaRPr lang="en-US" sz="1700" dirty="0">
              <a:effectLst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D5EA7814-7CB6-8686-8A3E-A5A8A36CA233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8908"/>
          <a:stretch>
            <a:fillRect/>
          </a:stretch>
        </p:blipFill>
        <p:spPr>
          <a:xfrm>
            <a:off x="6800986" y="1131385"/>
            <a:ext cx="4747547" cy="4623573"/>
          </a:xfrm>
          <a:prstGeom prst="rect">
            <a:avLst/>
          </a:prstGeom>
        </p:spPr>
      </p:pic>
      <p:pic>
        <p:nvPicPr>
          <p:cNvPr id="2" name="Imagen 1" descr="logo fondo transparente.png">
            <a:extLst>
              <a:ext uri="{FF2B5EF4-FFF2-40B4-BE49-F238E27FC236}">
                <a16:creationId xmlns:a16="http://schemas.microsoft.com/office/drawing/2014/main" id="{7CBCF428-B0B1-7940-0E00-E3020020B34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1715" y="154267"/>
            <a:ext cx="1691669" cy="105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73609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C2418EB-A6EF-A9A4-3038-8AC63E6D5A4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078EC87-C458-0CB0-0379-9C3CA26E01F4}"/>
              </a:ext>
            </a:extLst>
          </p:cNvPr>
          <p:cNvSpPr txBox="1"/>
          <p:nvPr/>
        </p:nvSpPr>
        <p:spPr>
          <a:xfrm>
            <a:off x="925689" y="770792"/>
            <a:ext cx="3970980" cy="5136444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algn="ctr">
              <a:lnSpc>
                <a:spcPct val="90000"/>
              </a:lnSpc>
              <a:spcBef>
                <a:spcPts val="900"/>
              </a:spcBef>
            </a:pPr>
            <a:endParaRPr lang="en-US" sz="2000" dirty="0">
              <a:effectLst/>
            </a:endParaRPr>
          </a:p>
          <a:p>
            <a:pPr algn="ctr">
              <a:lnSpc>
                <a:spcPct val="90000"/>
              </a:lnSpc>
              <a:spcBef>
                <a:spcPts val="900"/>
              </a:spcBef>
            </a:pPr>
            <a:endParaRPr lang="en-US" sz="2000" dirty="0">
              <a:effectLst/>
            </a:endParaRPr>
          </a:p>
          <a:p>
            <a:pPr algn="ctr">
              <a:lnSpc>
                <a:spcPct val="170000"/>
              </a:lnSpc>
              <a:spcBef>
                <a:spcPts val="900"/>
              </a:spcBef>
            </a:pPr>
            <a:r>
              <a:rPr lang="en-US" sz="2000" dirty="0">
                <a:effectLst/>
              </a:rPr>
              <a:t>ESTAS RESOLUCIONES REPRESENTAN un </a:t>
            </a:r>
            <a:r>
              <a:rPr lang="en-US" sz="2000" b="1" dirty="0">
                <a:effectLst/>
              </a:rPr>
              <a:t>HITO HISTÓRICO</a:t>
            </a:r>
            <a:r>
              <a:rPr lang="en-US" sz="2000" dirty="0">
                <a:effectLst/>
              </a:rPr>
              <a:t> </a:t>
            </a:r>
            <a:r>
              <a:rPr lang="en-US" sz="2000" dirty="0" err="1">
                <a:effectLst/>
              </a:rPr>
              <a:t>porque</a:t>
            </a:r>
            <a:r>
              <a:rPr lang="en-US" sz="2000" dirty="0">
                <a:effectLst/>
              </a:rPr>
              <a:t>:</a:t>
            </a:r>
          </a:p>
          <a:p>
            <a:pPr algn="ctr">
              <a:lnSpc>
                <a:spcPct val="90000"/>
              </a:lnSpc>
              <a:spcBef>
                <a:spcPts val="900"/>
              </a:spcBef>
            </a:pPr>
            <a:endParaRPr lang="en-US" sz="2000" dirty="0">
              <a:effectLst/>
            </a:endParaRPr>
          </a:p>
          <a:p>
            <a:pPr algn="ctr">
              <a:lnSpc>
                <a:spcPct val="90000"/>
              </a:lnSpc>
              <a:spcBef>
                <a:spcPts val="900"/>
              </a:spcBef>
            </a:pPr>
            <a:endParaRPr lang="en-US" sz="2000" dirty="0">
              <a:effectLst/>
            </a:endParaRPr>
          </a:p>
          <a:p>
            <a:pPr algn="ctr">
              <a:lnSpc>
                <a:spcPct val="90000"/>
              </a:lnSpc>
              <a:spcBef>
                <a:spcPts val="900"/>
              </a:spcBef>
            </a:pPr>
            <a:endParaRPr lang="en-US" sz="2000" dirty="0">
              <a:effectLst/>
            </a:endParaRPr>
          </a:p>
          <a:p>
            <a:pPr marL="342900" lvl="0" indent="-228600" algn="ctr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b="1" dirty="0">
              <a:effectLst/>
            </a:endParaRPr>
          </a:p>
          <a:p>
            <a:pPr marL="342900" lvl="0" indent="-228600" algn="ctr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b="1" dirty="0">
                <a:effectLst/>
              </a:rPr>
              <a:t>Primera </a:t>
            </a:r>
            <a:r>
              <a:rPr lang="en-US" sz="2400" b="1" dirty="0" err="1">
                <a:effectLst/>
              </a:rPr>
              <a:t>vez</a:t>
            </a:r>
            <a:r>
              <a:rPr lang="en-US" sz="2400" dirty="0">
                <a:effectLst/>
              </a:rPr>
              <a:t> que la </a:t>
            </a:r>
            <a:r>
              <a:rPr lang="en-US" sz="2400" dirty="0" err="1">
                <a:effectLst/>
              </a:rPr>
              <a:t>Asamblea</a:t>
            </a:r>
            <a:r>
              <a:rPr lang="en-US" sz="2400" dirty="0">
                <a:effectLst/>
              </a:rPr>
              <a:t> General </a:t>
            </a:r>
            <a:r>
              <a:rPr lang="en-US" sz="2400" dirty="0" err="1">
                <a:effectLst/>
              </a:rPr>
              <a:t>aborda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específicamente</a:t>
            </a:r>
            <a:r>
              <a:rPr lang="en-US" sz="2400" dirty="0">
                <a:effectLst/>
              </a:rPr>
              <a:t> la IA</a:t>
            </a:r>
          </a:p>
          <a:p>
            <a:pPr marL="342900" lvl="0" indent="-228600" algn="ctr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effectLst/>
            </a:endParaRPr>
          </a:p>
          <a:p>
            <a:pPr marL="342900" lvl="0" indent="-228600" algn="ctr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 err="1">
                <a:effectLst/>
              </a:rPr>
              <a:t>Establecen</a:t>
            </a:r>
            <a:r>
              <a:rPr lang="en-US" sz="2400" dirty="0">
                <a:effectLst/>
              </a:rPr>
              <a:t> </a:t>
            </a:r>
            <a:r>
              <a:rPr lang="en-US" sz="2400" b="1" dirty="0" err="1">
                <a:effectLst/>
              </a:rPr>
              <a:t>principios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universales</a:t>
            </a:r>
            <a:r>
              <a:rPr lang="en-US" sz="2400" dirty="0">
                <a:effectLst/>
              </a:rPr>
              <a:t> para </a:t>
            </a:r>
            <a:r>
              <a:rPr lang="en-US" sz="2400" dirty="0" err="1">
                <a:effectLst/>
              </a:rPr>
              <a:t>el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desarrollo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responsable</a:t>
            </a:r>
            <a:r>
              <a:rPr lang="en-US" sz="2400" dirty="0">
                <a:effectLst/>
              </a:rPr>
              <a:t> de IA</a:t>
            </a:r>
          </a:p>
          <a:p>
            <a:pPr marL="342900" lvl="0" indent="-228600" algn="ctr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effectLst/>
            </a:endParaRPr>
          </a:p>
          <a:p>
            <a:pPr marL="342900" lvl="0" indent="-228600" algn="ctr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>
                <a:effectLst/>
              </a:rPr>
              <a:t>Crean un </a:t>
            </a:r>
            <a:r>
              <a:rPr lang="en-US" sz="2400" b="1" dirty="0" err="1">
                <a:effectLst/>
              </a:rPr>
              <a:t>marco</a:t>
            </a:r>
            <a:r>
              <a:rPr lang="en-US" sz="2400" b="1" dirty="0">
                <a:effectLst/>
              </a:rPr>
              <a:t> de </a:t>
            </a:r>
            <a:r>
              <a:rPr lang="en-US" sz="2400" b="1" dirty="0" err="1">
                <a:effectLst/>
              </a:rPr>
              <a:t>referencia</a:t>
            </a:r>
            <a:r>
              <a:rPr lang="en-US" sz="2400" dirty="0">
                <a:effectLst/>
              </a:rPr>
              <a:t> para </a:t>
            </a:r>
            <a:r>
              <a:rPr lang="en-US" sz="2400" dirty="0" err="1">
                <a:effectLst/>
              </a:rPr>
              <a:t>políticas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nacionales</a:t>
            </a:r>
            <a:r>
              <a:rPr lang="en-US" sz="2400" dirty="0">
                <a:effectLst/>
              </a:rPr>
              <a:t> e </a:t>
            </a:r>
            <a:r>
              <a:rPr lang="en-US" sz="2400" dirty="0" err="1">
                <a:effectLst/>
              </a:rPr>
              <a:t>internacionales</a:t>
            </a:r>
            <a:endParaRPr lang="en-US" sz="2400" dirty="0">
              <a:effectLst/>
            </a:endParaRPr>
          </a:p>
          <a:p>
            <a:pPr marL="342900" lvl="0" indent="-228600" algn="ctr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400" dirty="0">
              <a:effectLst/>
            </a:endParaRPr>
          </a:p>
          <a:p>
            <a:pPr marL="342900" lvl="0" indent="-228600" algn="ctr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 err="1">
                <a:effectLst/>
              </a:rPr>
              <a:t>Promueven</a:t>
            </a:r>
            <a:r>
              <a:rPr lang="en-US" sz="2400" dirty="0">
                <a:effectLst/>
              </a:rPr>
              <a:t> la </a:t>
            </a:r>
            <a:r>
              <a:rPr lang="en-US" sz="2400" b="1" dirty="0" err="1">
                <a:effectLst/>
              </a:rPr>
              <a:t>inclusión</a:t>
            </a:r>
            <a:r>
              <a:rPr lang="en-US" sz="2400" b="1" dirty="0">
                <a:effectLst/>
              </a:rPr>
              <a:t> digital</a:t>
            </a:r>
            <a:r>
              <a:rPr lang="en-US" sz="2400" dirty="0">
                <a:effectLst/>
              </a:rPr>
              <a:t> y </a:t>
            </a:r>
            <a:r>
              <a:rPr lang="en-US" sz="2400" dirty="0" err="1">
                <a:effectLst/>
              </a:rPr>
              <a:t>reducción</a:t>
            </a:r>
            <a:r>
              <a:rPr lang="en-US" sz="2400" dirty="0">
                <a:effectLst/>
              </a:rPr>
              <a:t> de </a:t>
            </a:r>
            <a:r>
              <a:rPr lang="en-US" sz="2400" dirty="0" err="1">
                <a:effectLst/>
              </a:rPr>
              <a:t>brechas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tecnológicas</a:t>
            </a:r>
            <a:endParaRPr lang="en-US" sz="2400" dirty="0">
              <a:effectLst/>
            </a:endParaRPr>
          </a:p>
          <a:p>
            <a:pPr marL="114300" lvl="0" algn="ctr">
              <a:lnSpc>
                <a:spcPct val="90000"/>
              </a:lnSpc>
              <a:spcBef>
                <a:spcPts val="600"/>
              </a:spcBef>
              <a:tabLst>
                <a:tab pos="457200" algn="l"/>
              </a:tabLst>
            </a:pPr>
            <a:endParaRPr lang="en-US" sz="2400" dirty="0">
              <a:effectLst/>
            </a:endParaRPr>
          </a:p>
          <a:p>
            <a:pPr marL="342900" lvl="0" indent="-228600" algn="ctr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400" dirty="0" err="1">
                <a:effectLst/>
              </a:rPr>
              <a:t>Enfatizan</a:t>
            </a:r>
            <a:r>
              <a:rPr lang="en-US" sz="2400" dirty="0">
                <a:effectLst/>
              </a:rPr>
              <a:t> la </a:t>
            </a:r>
            <a:r>
              <a:rPr lang="en-US" sz="2400" dirty="0" err="1">
                <a:effectLst/>
              </a:rPr>
              <a:t>importancia</a:t>
            </a:r>
            <a:r>
              <a:rPr lang="en-US" sz="2400" dirty="0">
                <a:effectLst/>
              </a:rPr>
              <a:t> de la </a:t>
            </a:r>
            <a:r>
              <a:rPr lang="en-US" sz="2400" b="1" dirty="0" err="1">
                <a:effectLst/>
              </a:rPr>
              <a:t>cooperación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internacional</a:t>
            </a:r>
            <a:r>
              <a:rPr lang="en-US" sz="2400" dirty="0">
                <a:effectLst/>
              </a:rPr>
              <a:t> </a:t>
            </a:r>
            <a:r>
              <a:rPr lang="en-US" sz="2400" dirty="0" err="1">
                <a:effectLst/>
              </a:rPr>
              <a:t>en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el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desarrollo</a:t>
            </a:r>
            <a:r>
              <a:rPr lang="en-US" sz="2400" dirty="0">
                <a:effectLst/>
              </a:rPr>
              <a:t> de IA</a:t>
            </a: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20A5E750-0E9D-25F3-9AB6-8B9EE28110B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8908"/>
          <a:stretch>
            <a:fillRect/>
          </a:stretch>
        </p:blipFill>
        <p:spPr>
          <a:xfrm>
            <a:off x="6099048" y="770792"/>
            <a:ext cx="5458968" cy="5316416"/>
          </a:xfrm>
          <a:prstGeom prst="rect">
            <a:avLst/>
          </a:prstGeom>
        </p:spPr>
      </p:pic>
      <p:pic>
        <p:nvPicPr>
          <p:cNvPr id="4" name="Imagen 3" descr="logo fondo transparente.png">
            <a:extLst>
              <a:ext uri="{FF2B5EF4-FFF2-40B4-BE49-F238E27FC236}">
                <a16:creationId xmlns:a16="http://schemas.microsoft.com/office/drawing/2014/main" id="{74A2F2F2-151D-65B9-C1E8-39296EA9B3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27039" y="113698"/>
            <a:ext cx="1691669" cy="105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79852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655FB97D-4FEC-4AFC-B935-5928939C8C4F}"/>
              </a:ext>
            </a:extLst>
          </p:cNvPr>
          <p:cNvSpPr txBox="1"/>
          <p:nvPr/>
        </p:nvSpPr>
        <p:spPr>
          <a:xfrm>
            <a:off x="1133634" y="1677404"/>
            <a:ext cx="5315189" cy="3535083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indent="-228600">
              <a:lnSpc>
                <a:spcPct val="15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en-US" sz="2400" dirty="0" err="1">
                <a:effectLst/>
              </a:rPr>
              <a:t>Estas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resoluciones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marcan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el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inicio</a:t>
            </a:r>
            <a:r>
              <a:rPr lang="en-US" sz="2400" dirty="0">
                <a:effectLst/>
              </a:rPr>
              <a:t> de </a:t>
            </a:r>
            <a:r>
              <a:rPr lang="en-US" sz="2400" dirty="0" err="1">
                <a:effectLst/>
              </a:rPr>
              <a:t>una</a:t>
            </a:r>
            <a:r>
              <a:rPr lang="en-US" sz="2400" dirty="0">
                <a:effectLst/>
              </a:rPr>
              <a:t> </a:t>
            </a:r>
            <a:r>
              <a:rPr lang="en-US" sz="2400" b="1" dirty="0" err="1">
                <a:effectLst/>
                <a:highlight>
                  <a:srgbClr val="FFFF00"/>
                </a:highlight>
              </a:rPr>
              <a:t>nueva</a:t>
            </a:r>
            <a:r>
              <a:rPr lang="en-US" sz="2400" b="1" dirty="0">
                <a:effectLst/>
                <a:highlight>
                  <a:srgbClr val="FFFF00"/>
                </a:highlight>
              </a:rPr>
              <a:t> era </a:t>
            </a:r>
            <a:r>
              <a:rPr lang="en-US" sz="2400" b="1" dirty="0" err="1">
                <a:effectLst/>
                <a:highlight>
                  <a:srgbClr val="FFFF00"/>
                </a:highlight>
              </a:rPr>
              <a:t>en</a:t>
            </a:r>
            <a:r>
              <a:rPr lang="en-US" sz="2400" b="1" dirty="0">
                <a:effectLst/>
                <a:highlight>
                  <a:srgbClr val="FFFF00"/>
                </a:highlight>
              </a:rPr>
              <a:t> la </a:t>
            </a:r>
            <a:r>
              <a:rPr lang="en-US" sz="2400" b="1" dirty="0" err="1">
                <a:effectLst/>
                <a:highlight>
                  <a:srgbClr val="FFFF00"/>
                </a:highlight>
              </a:rPr>
              <a:t>gobernanza</a:t>
            </a:r>
            <a:r>
              <a:rPr lang="en-US" sz="2400" b="1" dirty="0">
                <a:effectLst/>
                <a:highlight>
                  <a:srgbClr val="FFFF00"/>
                </a:highlight>
              </a:rPr>
              <a:t> global </a:t>
            </a:r>
            <a:r>
              <a:rPr lang="en-US" sz="2400" dirty="0">
                <a:effectLst/>
              </a:rPr>
              <a:t>de la </a:t>
            </a:r>
            <a:r>
              <a:rPr lang="en-US" sz="2400" dirty="0" err="1">
                <a:effectLst/>
                <a:highlight>
                  <a:srgbClr val="FFFF00"/>
                </a:highlight>
              </a:rPr>
              <a:t>inteligencia</a:t>
            </a:r>
            <a:r>
              <a:rPr lang="en-US" sz="2400" dirty="0">
                <a:effectLst/>
                <a:highlight>
                  <a:srgbClr val="FFFF00"/>
                </a:highlight>
              </a:rPr>
              <a:t> artificial</a:t>
            </a:r>
            <a:r>
              <a:rPr lang="en-US" sz="2400" dirty="0">
                <a:effectLst/>
              </a:rPr>
              <a:t>, </a:t>
            </a:r>
            <a:r>
              <a:rPr lang="en-US" sz="2400" dirty="0" err="1">
                <a:effectLst/>
              </a:rPr>
              <a:t>estableciendo</a:t>
            </a:r>
            <a:r>
              <a:rPr lang="en-US" sz="2400" dirty="0">
                <a:effectLst/>
              </a:rPr>
              <a:t> las </a:t>
            </a:r>
            <a:r>
              <a:rPr lang="en-US" sz="2400" dirty="0">
                <a:effectLst/>
                <a:highlight>
                  <a:srgbClr val="FFFF00"/>
                </a:highlight>
              </a:rPr>
              <a:t>bases</a:t>
            </a:r>
            <a:r>
              <a:rPr lang="en-US" sz="2400" dirty="0">
                <a:effectLst/>
              </a:rPr>
              <a:t> para un </a:t>
            </a:r>
            <a:r>
              <a:rPr lang="en-US" sz="2400" dirty="0" err="1">
                <a:effectLst/>
                <a:highlight>
                  <a:srgbClr val="FFFF00"/>
                </a:highlight>
              </a:rPr>
              <a:t>desarrollo</a:t>
            </a:r>
            <a:r>
              <a:rPr lang="en-US" sz="2400" dirty="0">
                <a:effectLst/>
                <a:highlight>
                  <a:srgbClr val="FFFF00"/>
                </a:highlight>
              </a:rPr>
              <a:t> </a:t>
            </a:r>
            <a:r>
              <a:rPr lang="en-US" sz="2400" dirty="0" err="1">
                <a:effectLst/>
                <a:highlight>
                  <a:srgbClr val="FFFF00"/>
                </a:highlight>
              </a:rPr>
              <a:t>tecnológico</a:t>
            </a:r>
            <a:r>
              <a:rPr lang="en-US" sz="2400" dirty="0">
                <a:effectLst/>
                <a:highlight>
                  <a:srgbClr val="FFFF00"/>
                </a:highlight>
              </a:rPr>
              <a:t> </a:t>
            </a:r>
            <a:r>
              <a:rPr lang="en-US" sz="2400" dirty="0">
                <a:effectLst/>
              </a:rPr>
              <a:t>que </a:t>
            </a:r>
            <a:r>
              <a:rPr lang="en-US" sz="2400" dirty="0" err="1">
                <a:effectLst/>
                <a:highlight>
                  <a:srgbClr val="FFFF00"/>
                </a:highlight>
              </a:rPr>
              <a:t>respete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los</a:t>
            </a:r>
            <a:r>
              <a:rPr lang="en-US" sz="2400" dirty="0">
                <a:effectLst/>
              </a:rPr>
              <a:t> </a:t>
            </a:r>
            <a:r>
              <a:rPr lang="en-US" sz="2400" dirty="0">
                <a:effectLst/>
                <a:highlight>
                  <a:srgbClr val="FFFF00"/>
                </a:highlight>
              </a:rPr>
              <a:t>derechos </a:t>
            </a:r>
            <a:r>
              <a:rPr lang="en-US" sz="2400" dirty="0" err="1">
                <a:effectLst/>
                <a:highlight>
                  <a:srgbClr val="FFFF00"/>
                </a:highlight>
              </a:rPr>
              <a:t>humanos</a:t>
            </a:r>
            <a:r>
              <a:rPr lang="en-US" sz="2400" dirty="0">
                <a:effectLst/>
                <a:highlight>
                  <a:srgbClr val="FFFF00"/>
                </a:highlight>
              </a:rPr>
              <a:t> </a:t>
            </a:r>
            <a:r>
              <a:rPr lang="en-US" sz="2400" dirty="0">
                <a:effectLst/>
              </a:rPr>
              <a:t>y </a:t>
            </a:r>
            <a:r>
              <a:rPr lang="en-US" sz="2400" dirty="0" err="1">
                <a:effectLst/>
              </a:rPr>
              <a:t>promueva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</a:rPr>
              <a:t>el</a:t>
            </a:r>
            <a:r>
              <a:rPr lang="en-US" sz="2400" dirty="0">
                <a:effectLst/>
              </a:rPr>
              <a:t> </a:t>
            </a:r>
            <a:r>
              <a:rPr lang="en-US" sz="2400" dirty="0" err="1">
                <a:effectLst/>
                <a:highlight>
                  <a:srgbClr val="FFFF00"/>
                </a:highlight>
              </a:rPr>
              <a:t>bienestar</a:t>
            </a:r>
            <a:r>
              <a:rPr lang="en-US" sz="2400" dirty="0">
                <a:effectLst/>
                <a:highlight>
                  <a:srgbClr val="FFFF00"/>
                </a:highlight>
              </a:rPr>
              <a:t> de </a:t>
            </a:r>
            <a:r>
              <a:rPr lang="en-US" sz="2400" dirty="0" err="1">
                <a:effectLst/>
                <a:highlight>
                  <a:srgbClr val="FFFF00"/>
                </a:highlight>
              </a:rPr>
              <a:t>toda</a:t>
            </a:r>
            <a:r>
              <a:rPr lang="en-US" sz="2400" dirty="0">
                <a:effectLst/>
                <a:highlight>
                  <a:srgbClr val="FFFF00"/>
                </a:highlight>
              </a:rPr>
              <a:t> la </a:t>
            </a:r>
            <a:r>
              <a:rPr lang="en-US" sz="2400" dirty="0" err="1">
                <a:effectLst/>
                <a:highlight>
                  <a:srgbClr val="FFFF00"/>
                </a:highlight>
              </a:rPr>
              <a:t>humanidad</a:t>
            </a:r>
            <a:r>
              <a:rPr lang="en-US" sz="2400" dirty="0">
                <a:effectLst/>
                <a:highlight>
                  <a:srgbClr val="FFFF00"/>
                </a:highlight>
              </a:rPr>
              <a:t>.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3606153-BCB9-CF30-1DA1-AF8D9B38DD8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8908"/>
          <a:stretch>
            <a:fillRect/>
          </a:stretch>
        </p:blipFill>
        <p:spPr>
          <a:xfrm>
            <a:off x="7075967" y="1414134"/>
            <a:ext cx="4170530" cy="4061624"/>
          </a:xfrm>
          <a:prstGeom prst="rect">
            <a:avLst/>
          </a:prstGeom>
        </p:spPr>
      </p:pic>
      <p:pic>
        <p:nvPicPr>
          <p:cNvPr id="2" name="Imagen 1" descr="logo fondo transparente.png">
            <a:extLst>
              <a:ext uri="{FF2B5EF4-FFF2-40B4-BE49-F238E27FC236}">
                <a16:creationId xmlns:a16="http://schemas.microsoft.com/office/drawing/2014/main" id="{F5C41D67-F81E-74A2-B5F6-EA40BE1444E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8084" y="219205"/>
            <a:ext cx="1691669" cy="105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10243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9">
            <a:extLst>
              <a:ext uri="{FF2B5EF4-FFF2-40B4-BE49-F238E27FC236}">
                <a16:creationId xmlns:a16="http://schemas.microsoft.com/office/drawing/2014/main" id="{A9F529C3-C941-49FD-8C67-82F134F64B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50000"/>
              <a:lumOff val="5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1">
            <a:extLst>
              <a:ext uri="{FF2B5EF4-FFF2-40B4-BE49-F238E27FC236}">
                <a16:creationId xmlns:a16="http://schemas.microsoft.com/office/drawing/2014/main" id="{20586029-32A0-47E5-9AEC-AE3ABA6B94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A5344D3F-9C0D-8AC7-D41A-EB1B279A642E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8908"/>
          <a:stretch>
            <a:fillRect/>
          </a:stretch>
        </p:blipFill>
        <p:spPr>
          <a:xfrm>
            <a:off x="643467" y="850772"/>
            <a:ext cx="5294716" cy="5156454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C730EAB-A532-4295-A302-FB4B90DB9F5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079958" y="1143000"/>
            <a:ext cx="0" cy="4572000"/>
          </a:xfrm>
          <a:prstGeom prst="line">
            <a:avLst/>
          </a:prstGeom>
          <a:ln>
            <a:solidFill>
              <a:srgbClr val="4E4E4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Imagen 4">
            <a:extLst>
              <a:ext uri="{FF2B5EF4-FFF2-40B4-BE49-F238E27FC236}">
                <a16:creationId xmlns:a16="http://schemas.microsoft.com/office/drawing/2014/main" id="{4C4D9A80-8EE2-C804-7F63-CB9BD431E2D4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-358" t="18624" r="207" b="50632"/>
          <a:stretch/>
        </p:blipFill>
        <p:spPr>
          <a:xfrm>
            <a:off x="6253817" y="2377057"/>
            <a:ext cx="5294715" cy="2103886"/>
          </a:xfrm>
          <a:prstGeom prst="rect">
            <a:avLst/>
          </a:prstGeom>
        </p:spPr>
      </p:pic>
      <p:pic>
        <p:nvPicPr>
          <p:cNvPr id="3" name="Imagen 2" descr="logo fondo transparente.png">
            <a:extLst>
              <a:ext uri="{FF2B5EF4-FFF2-40B4-BE49-F238E27FC236}">
                <a16:creationId xmlns:a16="http://schemas.microsoft.com/office/drawing/2014/main" id="{532D8D20-8725-135D-BF21-297CC66514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56863" y="616229"/>
            <a:ext cx="1691669" cy="105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20173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08523DC0-9DE1-9D70-931B-60E78D0B3E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8789"/>
            <a:ext cx="6839211" cy="6839211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034D780C-0BC7-CE75-75ED-38EB463D082D}"/>
              </a:ext>
            </a:extLst>
          </p:cNvPr>
          <p:cNvSpPr txBox="1"/>
          <p:nvPr/>
        </p:nvSpPr>
        <p:spPr>
          <a:xfrm>
            <a:off x="7236253" y="2067560"/>
            <a:ext cx="4843013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s-MX" sz="4000" spc="600" dirty="0">
                <a:solidFill>
                  <a:srgbClr val="DCA56D"/>
                </a:solidFill>
              </a:rPr>
              <a:t>ANTECEDENTES</a:t>
            </a:r>
          </a:p>
          <a:p>
            <a:pPr algn="ctr">
              <a:lnSpc>
                <a:spcPct val="150000"/>
              </a:lnSpc>
            </a:pPr>
            <a:r>
              <a:rPr lang="es-MX" sz="4000" spc="600" dirty="0">
                <a:solidFill>
                  <a:srgbClr val="DCA56D"/>
                </a:solidFill>
              </a:rPr>
              <a:t>1996,2000</a:t>
            </a:r>
          </a:p>
          <a:p>
            <a:pPr algn="ctr">
              <a:lnSpc>
                <a:spcPct val="150000"/>
              </a:lnSpc>
            </a:pPr>
            <a:r>
              <a:rPr lang="es-MX" sz="4000" spc="600" dirty="0">
                <a:solidFill>
                  <a:srgbClr val="DCA56D"/>
                </a:solidFill>
              </a:rPr>
              <a:t>2015, 2020</a:t>
            </a:r>
          </a:p>
          <a:p>
            <a:pPr algn="ctr">
              <a:lnSpc>
                <a:spcPct val="150000"/>
              </a:lnSpc>
            </a:pPr>
            <a:endParaRPr lang="es-MX" sz="1400" spc="600" dirty="0">
              <a:solidFill>
                <a:srgbClr val="DCA56D"/>
              </a:solidFill>
            </a:endParaRPr>
          </a:p>
          <a:p>
            <a:pPr algn="ctr"/>
            <a:r>
              <a:rPr lang="es-MX" sz="3200" spc="600" dirty="0">
                <a:solidFill>
                  <a:srgbClr val="DCA56D"/>
                </a:solidFill>
              </a:rPr>
              <a:t> </a:t>
            </a:r>
            <a:r>
              <a:rPr lang="es-MX" sz="4000" spc="600" dirty="0">
                <a:solidFill>
                  <a:srgbClr val="DCA56D"/>
                </a:solidFill>
              </a:rPr>
              <a:t>2021 y 2024</a:t>
            </a:r>
          </a:p>
        </p:txBody>
      </p:sp>
      <p:pic>
        <p:nvPicPr>
          <p:cNvPr id="3" name="Imagen 2" descr="logo fondo transparente.png">
            <a:extLst>
              <a:ext uri="{FF2B5EF4-FFF2-40B4-BE49-F238E27FC236}">
                <a16:creationId xmlns:a16="http://schemas.microsoft.com/office/drawing/2014/main" id="{178B55E2-3627-CDED-8440-276ADB1D97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623" y="219205"/>
            <a:ext cx="1691669" cy="105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23900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5EC31003-2535-1898-460E-AF9A5BEF6D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3954" y="220827"/>
            <a:ext cx="7772400" cy="4979920"/>
          </a:xfrm>
          <a:prstGeom prst="rect">
            <a:avLst/>
          </a:prstGeom>
        </p:spPr>
      </p:pic>
      <p:pic>
        <p:nvPicPr>
          <p:cNvPr id="2" name="Imagen 1" descr="logo fondo transparente.png">
            <a:extLst>
              <a:ext uri="{FF2B5EF4-FFF2-40B4-BE49-F238E27FC236}">
                <a16:creationId xmlns:a16="http://schemas.microsoft.com/office/drawing/2014/main" id="{8C3B580B-34A6-8DB0-3D6F-59611A9244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623" y="219205"/>
            <a:ext cx="1691669" cy="1053541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69A81DFF-4AB6-82E2-2BF3-B189D3B346F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18188" y="5472444"/>
            <a:ext cx="6355682" cy="11647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00604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FDE54509-12B0-8183-CBD2-D1CBEDCB980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58252" t="20937" b="41796"/>
          <a:stretch/>
        </p:blipFill>
        <p:spPr>
          <a:xfrm>
            <a:off x="296842" y="561786"/>
            <a:ext cx="1304015" cy="654040"/>
          </a:xfrm>
          <a:prstGeom prst="rect">
            <a:avLst/>
          </a:prstGeom>
        </p:spPr>
      </p:pic>
      <p:pic>
        <p:nvPicPr>
          <p:cNvPr id="7" name="Imagen 6" descr="logo fondo transparente.png">
            <a:extLst>
              <a:ext uri="{FF2B5EF4-FFF2-40B4-BE49-F238E27FC236}">
                <a16:creationId xmlns:a16="http://schemas.microsoft.com/office/drawing/2014/main" id="{F92B89DD-CD4F-CBBB-9DF8-D986336B2E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13355" y="74634"/>
            <a:ext cx="1050558" cy="654269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B878E336-CB68-858C-CD0F-2D538D15D76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-358" t="18624" r="207" b="50632"/>
          <a:stretch/>
        </p:blipFill>
        <p:spPr>
          <a:xfrm>
            <a:off x="3043118" y="74634"/>
            <a:ext cx="4438082" cy="1763464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5662B184-53E7-ABD6-A671-BE7E2C758F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715743" y="1071508"/>
            <a:ext cx="1179415" cy="883423"/>
          </a:xfrm>
          <a:prstGeom prst="rect">
            <a:avLst/>
          </a:prstGeom>
        </p:spPr>
      </p:pic>
      <p:sp>
        <p:nvSpPr>
          <p:cNvPr id="17" name="CuadroTexto 16">
            <a:extLst>
              <a:ext uri="{FF2B5EF4-FFF2-40B4-BE49-F238E27FC236}">
                <a16:creationId xmlns:a16="http://schemas.microsoft.com/office/drawing/2014/main" id="{702F809E-7CFB-7FD7-360A-F9280C31321D}"/>
              </a:ext>
            </a:extLst>
          </p:cNvPr>
          <p:cNvSpPr txBox="1"/>
          <p:nvPr/>
        </p:nvSpPr>
        <p:spPr>
          <a:xfrm>
            <a:off x="342414" y="2223863"/>
            <a:ext cx="11507172" cy="39832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33070" indent="-342900" algn="just">
              <a:lnSpc>
                <a:spcPct val="150000"/>
              </a:lnSpc>
              <a:spcAft>
                <a:spcPts val="1000"/>
              </a:spcAft>
              <a:buAutoNum type="arabicPeriod"/>
            </a:pPr>
            <a:r>
              <a:rPr lang="es-MX" sz="2400" dirty="0">
                <a:solidFill>
                  <a:schemeClr val="accent4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Eliminar todas las </a:t>
            </a:r>
            <a:r>
              <a:rPr lang="es-MX" sz="2400" dirty="0">
                <a:solidFill>
                  <a:schemeClr val="accent4"/>
                </a:solidFill>
                <a:effectLst/>
                <a:highlight>
                  <a:srgbClr val="FFFF00"/>
                </a:highlight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brechas digitales </a:t>
            </a:r>
            <a:r>
              <a:rPr lang="es-MX" sz="2400" dirty="0">
                <a:solidFill>
                  <a:schemeClr val="accent4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 acelerar los </a:t>
            </a:r>
            <a:r>
              <a:rPr lang="es-MX" sz="2400" dirty="0">
                <a:solidFill>
                  <a:schemeClr val="accent4"/>
                </a:solidFill>
                <a:effectLst/>
                <a:highlight>
                  <a:srgbClr val="FFFF00"/>
                </a:highlight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progresos</a:t>
            </a:r>
            <a:r>
              <a:rPr lang="es-MX" sz="2400" dirty="0">
                <a:solidFill>
                  <a:schemeClr val="accent4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en todos los </a:t>
            </a:r>
            <a:r>
              <a:rPr lang="es-MX" sz="2400" dirty="0">
                <a:solidFill>
                  <a:schemeClr val="accent4"/>
                </a:solidFill>
                <a:effectLst/>
                <a:highlight>
                  <a:srgbClr val="FFFF00"/>
                </a:highlight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ODS</a:t>
            </a:r>
          </a:p>
          <a:p>
            <a:pPr marL="90170" algn="just">
              <a:lnSpc>
                <a:spcPct val="115000"/>
              </a:lnSpc>
              <a:spcAft>
                <a:spcPts val="1000"/>
              </a:spcAft>
            </a:pPr>
            <a:r>
              <a:rPr lang="es-MX" sz="2400" dirty="0">
                <a:solidFill>
                  <a:schemeClr val="accent4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Ampliar la inclusión en la </a:t>
            </a:r>
            <a:r>
              <a:rPr lang="es-MX" sz="2400" dirty="0">
                <a:solidFill>
                  <a:schemeClr val="accent4"/>
                </a:solidFill>
                <a:effectLst/>
                <a:highlight>
                  <a:srgbClr val="FFFF00"/>
                </a:highlight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economía digital y sus beneficios </a:t>
            </a:r>
            <a:r>
              <a:rPr lang="es-MX" sz="2400" dirty="0">
                <a:solidFill>
                  <a:schemeClr val="accent4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 todos</a:t>
            </a:r>
          </a:p>
          <a:p>
            <a:pPr marL="538163" indent="-447675" algn="just">
              <a:lnSpc>
                <a:spcPct val="115000"/>
              </a:lnSpc>
              <a:spcAft>
                <a:spcPts val="1000"/>
              </a:spcAft>
            </a:pPr>
            <a:r>
              <a:rPr lang="es-MX" sz="2400" dirty="0">
                <a:solidFill>
                  <a:schemeClr val="accent4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Fomentar un </a:t>
            </a:r>
            <a:r>
              <a:rPr lang="es-MX" sz="2400" dirty="0">
                <a:solidFill>
                  <a:schemeClr val="accent4"/>
                </a:solidFill>
                <a:effectLst/>
                <a:highlight>
                  <a:srgbClr val="FFFF00"/>
                </a:highlight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espacio digital inclusivo, abierto y seguro </a:t>
            </a:r>
            <a:r>
              <a:rPr lang="es-MX" sz="2400" dirty="0">
                <a:solidFill>
                  <a:schemeClr val="accent4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respete, proteja y promueva </a:t>
            </a:r>
            <a:r>
              <a:rPr lang="es-MX" sz="2400" dirty="0">
                <a:solidFill>
                  <a:schemeClr val="accent4"/>
                </a:solidFill>
                <a:effectLst/>
                <a:highlight>
                  <a:srgbClr val="FFFF00"/>
                </a:highlight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los derechos humanos</a:t>
            </a:r>
          </a:p>
          <a:p>
            <a:pPr marL="449263" indent="-360363" algn="just">
              <a:lnSpc>
                <a:spcPct val="115000"/>
              </a:lnSpc>
            </a:pPr>
            <a:r>
              <a:rPr lang="es-MX" sz="2400" dirty="0">
                <a:solidFill>
                  <a:schemeClr val="accent4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Promover enfoques de la </a:t>
            </a:r>
            <a:r>
              <a:rPr lang="es-MX" sz="2400" dirty="0">
                <a:solidFill>
                  <a:schemeClr val="accent4"/>
                </a:solidFill>
                <a:effectLst/>
                <a:highlight>
                  <a:srgbClr val="FFFF00"/>
                </a:highlight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gobernanza de datos </a:t>
            </a:r>
            <a:r>
              <a:rPr lang="es-MX" sz="2400" dirty="0">
                <a:solidFill>
                  <a:schemeClr val="accent4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que sean </a:t>
            </a:r>
            <a:r>
              <a:rPr lang="es-MX" sz="2400" dirty="0">
                <a:solidFill>
                  <a:schemeClr val="accent4"/>
                </a:solidFill>
                <a:effectLst/>
                <a:highlight>
                  <a:srgbClr val="FFFF00"/>
                </a:highlight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responsables</a:t>
            </a:r>
            <a:r>
              <a:rPr lang="es-MX" sz="2400" dirty="0">
                <a:solidFill>
                  <a:schemeClr val="accent4"/>
                </a:solidFill>
                <a:highlight>
                  <a:srgbClr val="FFFF00"/>
                </a:highlight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MX" sz="2400" dirty="0">
                <a:solidFill>
                  <a:schemeClr val="accent4"/>
                </a:solidFill>
                <a:effectLst/>
                <a:highlight>
                  <a:srgbClr val="FFFF00"/>
                </a:highlight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equitativos e interoperables</a:t>
            </a:r>
          </a:p>
          <a:p>
            <a:pPr marL="449263" indent="-360363" algn="just">
              <a:lnSpc>
                <a:spcPct val="115000"/>
              </a:lnSpc>
              <a:spcAft>
                <a:spcPts val="1000"/>
              </a:spcAft>
            </a:pPr>
            <a:r>
              <a:rPr lang="es-MX" sz="2400" dirty="0">
                <a:solidFill>
                  <a:schemeClr val="accent4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Mejorar la </a:t>
            </a:r>
            <a:r>
              <a:rPr lang="es-MX" sz="2400" dirty="0">
                <a:solidFill>
                  <a:schemeClr val="accent4"/>
                </a:solidFill>
                <a:effectLst/>
                <a:highlight>
                  <a:srgbClr val="FFFF00"/>
                </a:highlight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gobernanza internacional de la inteligencia artificial </a:t>
            </a:r>
            <a:r>
              <a:rPr lang="es-MX" sz="2400" dirty="0">
                <a:solidFill>
                  <a:schemeClr val="accent4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 beneficio de la humanidad.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4339AA76-3B22-57D4-9E06-C1E38D46EE63}"/>
              </a:ext>
            </a:extLst>
          </p:cNvPr>
          <p:cNvSpPr txBox="1"/>
          <p:nvPr/>
        </p:nvSpPr>
        <p:spPr>
          <a:xfrm>
            <a:off x="296842" y="1425578"/>
            <a:ext cx="24234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400" b="1" spc="600" dirty="0">
                <a:solidFill>
                  <a:schemeClr val="accent4"/>
                </a:solidFill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OBJETIVOS</a:t>
            </a:r>
          </a:p>
          <a:p>
            <a:endParaRPr lang="es-MX" sz="2400" dirty="0">
              <a:solidFill>
                <a:schemeClr val="accent4"/>
              </a:solidFill>
            </a:endParaRPr>
          </a:p>
        </p:txBody>
      </p:sp>
      <p:pic>
        <p:nvPicPr>
          <p:cNvPr id="19" name="Gráfico 18">
            <a:extLst>
              <a:ext uri="{FF2B5EF4-FFF2-40B4-BE49-F238E27FC236}">
                <a16:creationId xmlns:a16="http://schemas.microsoft.com/office/drawing/2014/main" id="{4B28C764-8916-ACBB-2873-73DEA3BC5D9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flipV="1">
            <a:off x="8534758" y="316574"/>
            <a:ext cx="777406" cy="824658"/>
          </a:xfrm>
          <a:prstGeom prst="rect">
            <a:avLst/>
          </a:prstGeom>
        </p:spPr>
      </p:pic>
      <p:sp>
        <p:nvSpPr>
          <p:cNvPr id="20" name="CuadroTexto 19">
            <a:extLst>
              <a:ext uri="{FF2B5EF4-FFF2-40B4-BE49-F238E27FC236}">
                <a16:creationId xmlns:a16="http://schemas.microsoft.com/office/drawing/2014/main" id="{B373F8F3-4C31-66DE-ED6C-A45A1CF7384F}"/>
              </a:ext>
            </a:extLst>
          </p:cNvPr>
          <p:cNvSpPr txBox="1"/>
          <p:nvPr/>
        </p:nvSpPr>
        <p:spPr>
          <a:xfrm>
            <a:off x="228087" y="-1525"/>
            <a:ext cx="1483361" cy="4960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400"/>
              </a:spcAft>
            </a:pPr>
            <a:r>
              <a:rPr lang="es-MX" spc="300" dirty="0">
                <a:solidFill>
                  <a:schemeClr val="accent4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Anexo 1</a:t>
            </a:r>
            <a:r>
              <a:rPr lang="es-MX" sz="2400" spc="300" dirty="0">
                <a:solidFill>
                  <a:schemeClr val="accent4"/>
                </a:solidFill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A7717A0-12BC-86B6-71C3-CD1DDE5C32DE}"/>
              </a:ext>
            </a:extLst>
          </p:cNvPr>
          <p:cNvSpPr txBox="1"/>
          <p:nvPr/>
        </p:nvSpPr>
        <p:spPr>
          <a:xfrm>
            <a:off x="7800781" y="1210203"/>
            <a:ext cx="224536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MX" sz="1400" dirty="0">
                <a:solidFill>
                  <a:schemeClr val="accent4"/>
                </a:solidFill>
              </a:rPr>
              <a:t>Mejorar la </a:t>
            </a:r>
          </a:p>
          <a:p>
            <a:pPr algn="ctr"/>
            <a:r>
              <a:rPr lang="es-MX" sz="1400" dirty="0">
                <a:solidFill>
                  <a:schemeClr val="accent4"/>
                </a:solidFill>
              </a:rPr>
              <a:t>cooperación digital</a:t>
            </a:r>
          </a:p>
        </p:txBody>
      </p:sp>
    </p:spTree>
    <p:extLst>
      <p:ext uri="{BB962C8B-B14F-4D97-AF65-F5344CB8AC3E}">
        <p14:creationId xmlns:p14="http://schemas.microsoft.com/office/powerpoint/2010/main" val="24177565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FB03FB7-B920-A6E8-083F-FCEF221CCF80}"/>
              </a:ext>
            </a:extLst>
          </p:cNvPr>
          <p:cNvSpPr txBox="1"/>
          <p:nvPr/>
        </p:nvSpPr>
        <p:spPr>
          <a:xfrm>
            <a:off x="1052689" y="481919"/>
            <a:ext cx="4619621" cy="3843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3200" b="1" cap="small" spc="600" dirty="0">
                <a:effectLst/>
              </a:rPr>
              <a:t>¿En </a:t>
            </a:r>
            <a:r>
              <a:rPr lang="en-US" sz="3200" b="1" cap="small" spc="600" dirty="0" err="1">
                <a:effectLst/>
              </a:rPr>
              <a:t>qué</a:t>
            </a:r>
            <a:r>
              <a:rPr lang="en-US" sz="3200" b="1" cap="small" spc="600" dirty="0">
                <a:effectLst/>
              </a:rPr>
              <a:t> </a:t>
            </a:r>
            <a:r>
              <a:rPr lang="en-US" sz="3200" b="1" cap="small" spc="600" dirty="0" err="1">
                <a:effectLst/>
              </a:rPr>
              <a:t>consiste</a:t>
            </a:r>
            <a:r>
              <a:rPr lang="en-US" sz="3200" b="1" cap="small" spc="600" dirty="0">
                <a:effectLst/>
              </a:rPr>
              <a:t> </a:t>
            </a:r>
            <a:r>
              <a:rPr lang="en-US" sz="3200" b="1" cap="small" spc="600" dirty="0" err="1">
                <a:effectLst/>
              </a:rPr>
              <a:t>el</a:t>
            </a:r>
            <a:r>
              <a:rPr lang="en-US" sz="3200" b="1" cap="small" spc="600" dirty="0">
                <a:effectLst/>
              </a:rPr>
              <a:t> </a:t>
            </a:r>
            <a:r>
              <a:rPr lang="en-US" sz="3200" b="1" cap="small" spc="600" dirty="0" err="1">
                <a:effectLst/>
              </a:rPr>
              <a:t>Pacto</a:t>
            </a:r>
            <a:r>
              <a:rPr lang="en-US" sz="3200" b="1" cap="small" spc="600" dirty="0">
                <a:effectLst/>
              </a:rPr>
              <a:t> Digital Global?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B62404B0-7478-C6D9-1449-684CF04B8BD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408" t="18721" r="-3408" b="53489"/>
          <a:stretch>
            <a:fillRect/>
          </a:stretch>
        </p:blipFill>
        <p:spPr>
          <a:xfrm>
            <a:off x="3911665" y="3023281"/>
            <a:ext cx="8277287" cy="335280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pic>
        <p:nvPicPr>
          <p:cNvPr id="2" name="Imagen 1" descr="logo fondo transparente.png">
            <a:extLst>
              <a:ext uri="{FF2B5EF4-FFF2-40B4-BE49-F238E27FC236}">
                <a16:creationId xmlns:a16="http://schemas.microsoft.com/office/drawing/2014/main" id="{0A747AC0-DFBB-54E7-BF2F-D459A7DE21F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623" y="219205"/>
            <a:ext cx="1691669" cy="105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2577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903664F4-6625-8FF9-49E3-F5F74FB83E6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4308" y="571500"/>
            <a:ext cx="2857500" cy="2857500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5651A25B-7F91-1792-F98E-6EB6A52D380E}"/>
              </a:ext>
            </a:extLst>
          </p:cNvPr>
          <p:cNvSpPr txBox="1"/>
          <p:nvPr/>
        </p:nvSpPr>
        <p:spPr>
          <a:xfrm>
            <a:off x="1892781" y="3594661"/>
            <a:ext cx="8116646" cy="26838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s-MX" sz="2400" b="1" spc="600" dirty="0">
                <a:solidFill>
                  <a:srgbClr val="0070C0"/>
                </a:solidFill>
              </a:rPr>
              <a:t>RECOMENDACIÓN </a:t>
            </a:r>
          </a:p>
          <a:p>
            <a:pPr algn="ctr">
              <a:lnSpc>
                <a:spcPct val="150000"/>
              </a:lnSpc>
            </a:pPr>
            <a:r>
              <a:rPr lang="es-MX" sz="2400" b="1" spc="600" dirty="0">
                <a:solidFill>
                  <a:srgbClr val="0070C0"/>
                </a:solidFill>
              </a:rPr>
              <a:t>sobre la </a:t>
            </a:r>
          </a:p>
          <a:p>
            <a:pPr algn="ctr">
              <a:lnSpc>
                <a:spcPct val="150000"/>
              </a:lnSpc>
            </a:pPr>
            <a:r>
              <a:rPr lang="es-MX" sz="2400" b="1" spc="600" dirty="0">
                <a:solidFill>
                  <a:srgbClr val="0070C0"/>
                </a:solidFill>
              </a:rPr>
              <a:t>ÉTICA de la INTELIGENCIA ARTIFICIAL</a:t>
            </a:r>
          </a:p>
          <a:p>
            <a:pPr algn="ctr">
              <a:lnSpc>
                <a:spcPct val="150000"/>
              </a:lnSpc>
            </a:pPr>
            <a:endParaRPr lang="es-MX" sz="2400" b="1" spc="600" dirty="0">
              <a:solidFill>
                <a:srgbClr val="0070C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s-MX" b="1" i="1" spc="600" dirty="0">
                <a:solidFill>
                  <a:srgbClr val="0070C0"/>
                </a:solidFill>
              </a:rPr>
              <a:t>Noviembre 2021 </a:t>
            </a:r>
          </a:p>
        </p:txBody>
      </p:sp>
      <p:pic>
        <p:nvPicPr>
          <p:cNvPr id="7" name="Imagen 5" descr="logo fondo transparente.png">
            <a:extLst>
              <a:ext uri="{FF2B5EF4-FFF2-40B4-BE49-F238E27FC236}">
                <a16:creationId xmlns:a16="http://schemas.microsoft.com/office/drawing/2014/main" id="{BFA0FF3F-A4B9-568F-8451-8DFFFD2CD84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94147" y="343090"/>
            <a:ext cx="1485833" cy="925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43485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uadroTexto 9">
            <a:extLst>
              <a:ext uri="{FF2B5EF4-FFF2-40B4-BE49-F238E27FC236}">
                <a16:creationId xmlns:a16="http://schemas.microsoft.com/office/drawing/2014/main" id="{A3D6EBBC-DE8E-E971-05E9-891FD27876D5}"/>
              </a:ext>
            </a:extLst>
          </p:cNvPr>
          <p:cNvSpPr txBox="1"/>
          <p:nvPr/>
        </p:nvSpPr>
        <p:spPr>
          <a:xfrm>
            <a:off x="518047" y="1057882"/>
            <a:ext cx="4818888" cy="4834918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160000"/>
              </a:lnSpc>
              <a:spcAft>
                <a:spcPts val="600"/>
              </a:spcAft>
            </a:pPr>
            <a:r>
              <a:rPr lang="en-US" sz="1900" dirty="0">
                <a:effectLst/>
              </a:rPr>
              <a:t>EL </a:t>
            </a:r>
            <a:r>
              <a:rPr lang="en-US" sz="1900" b="1" dirty="0">
                <a:effectLst/>
              </a:rPr>
              <a:t>PACTO DIGITAL GLOBAL (GLOBAL DIGITAL COMPACT)</a:t>
            </a:r>
            <a:r>
              <a:rPr lang="en-US" sz="1900" dirty="0">
                <a:effectLst/>
              </a:rPr>
              <a:t> TIENE COMO OBJETIVO: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900" dirty="0">
                <a:effectLst/>
              </a:rPr>
              <a:t> 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900" dirty="0">
                <a:effectLst/>
              </a:rPr>
              <a:t> 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900" dirty="0">
              <a:effectLst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900" dirty="0">
              <a:effectLst/>
            </a:endParaRP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1700" dirty="0">
                <a:effectLst/>
              </a:rPr>
              <a:t>ESTABLECER NORMAS COMPARTIDAS PARA EL USO DE LA TECNOLOGÍA DIGITAL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700" dirty="0">
              <a:effectLst/>
            </a:endParaRP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1900" cap="small" spc="25" dirty="0" err="1">
                <a:effectLst/>
              </a:rPr>
              <a:t>Reducir</a:t>
            </a:r>
            <a:r>
              <a:rPr lang="en-US" sz="1900" cap="small" spc="25" dirty="0">
                <a:effectLst/>
              </a:rPr>
              <a:t> las </a:t>
            </a:r>
            <a:r>
              <a:rPr lang="en-US" sz="1900" cap="small" spc="25" dirty="0" err="1">
                <a:effectLst/>
              </a:rPr>
              <a:t>brechas</a:t>
            </a:r>
            <a:r>
              <a:rPr lang="en-US" sz="1900" cap="small" spc="25" dirty="0">
                <a:effectLst/>
              </a:rPr>
              <a:t> </a:t>
            </a:r>
            <a:r>
              <a:rPr lang="en-US" sz="1900" cap="small" spc="25" dirty="0" err="1">
                <a:effectLst/>
              </a:rPr>
              <a:t>digitales</a:t>
            </a:r>
            <a:endParaRPr lang="en-US" sz="1900" cap="small" spc="25" dirty="0">
              <a:effectLst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900" cap="small" spc="25" dirty="0">
              <a:effectLst/>
            </a:endParaRP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1900" cap="small" spc="25" dirty="0" err="1">
                <a:effectLst/>
              </a:rPr>
              <a:t>Promover</a:t>
            </a:r>
            <a:r>
              <a:rPr lang="en-US" sz="1900" cap="small" spc="25" dirty="0">
                <a:effectLst/>
              </a:rPr>
              <a:t> </a:t>
            </a:r>
            <a:r>
              <a:rPr lang="en-US" sz="1900" cap="small" spc="25" dirty="0" err="1">
                <a:effectLst/>
              </a:rPr>
              <a:t>el</a:t>
            </a:r>
            <a:r>
              <a:rPr lang="en-US" sz="1900" cap="small" spc="25" dirty="0">
                <a:effectLst/>
              </a:rPr>
              <a:t> </a:t>
            </a:r>
            <a:r>
              <a:rPr lang="en-US" sz="1900" cap="small" spc="25" dirty="0" err="1">
                <a:effectLst/>
              </a:rPr>
              <a:t>uso</a:t>
            </a:r>
            <a:r>
              <a:rPr lang="en-US" sz="1900" cap="small" spc="25" dirty="0">
                <a:effectLst/>
              </a:rPr>
              <a:t> </a:t>
            </a:r>
            <a:r>
              <a:rPr lang="en-US" sz="1900" cap="small" spc="25" dirty="0" err="1">
                <a:effectLst/>
              </a:rPr>
              <a:t>responsable</a:t>
            </a:r>
            <a:r>
              <a:rPr lang="en-US" sz="1900" cap="small" spc="25" dirty="0">
                <a:effectLst/>
              </a:rPr>
              <a:t> de </a:t>
            </a:r>
            <a:r>
              <a:rPr lang="en-US" sz="1900" cap="small" spc="25" dirty="0" err="1">
                <a:effectLst/>
              </a:rPr>
              <a:t>nuevas</a:t>
            </a:r>
            <a:r>
              <a:rPr lang="en-US" sz="1900" cap="small" spc="25" dirty="0">
                <a:effectLst/>
              </a:rPr>
              <a:t> </a:t>
            </a:r>
            <a:r>
              <a:rPr lang="en-US" sz="1900" cap="small" spc="25" dirty="0" err="1">
                <a:effectLst/>
              </a:rPr>
              <a:t>tecnologías</a:t>
            </a:r>
            <a:r>
              <a:rPr lang="en-US" sz="1900" cap="small" spc="25" dirty="0">
                <a:effectLst/>
              </a:rPr>
              <a:t>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900" cap="small" spc="25" dirty="0">
              <a:effectLst/>
            </a:endParaRPr>
          </a:p>
          <a:p>
            <a:pPr marL="457200" indent="-457200">
              <a:lnSpc>
                <a:spcPct val="9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en-US" sz="1900" cap="small" spc="25" dirty="0" err="1">
                <a:effectLst/>
              </a:rPr>
              <a:t>Fortalecer</a:t>
            </a:r>
            <a:r>
              <a:rPr lang="en-US" sz="1900" cap="small" spc="25" dirty="0">
                <a:effectLst/>
              </a:rPr>
              <a:t> la </a:t>
            </a:r>
            <a:r>
              <a:rPr lang="en-US" sz="1900" cap="small" spc="25" dirty="0" err="1">
                <a:effectLst/>
              </a:rPr>
              <a:t>cooperación</a:t>
            </a:r>
            <a:r>
              <a:rPr lang="en-US" sz="1900" cap="small" spc="25" dirty="0">
                <a:effectLst/>
              </a:rPr>
              <a:t> </a:t>
            </a:r>
            <a:r>
              <a:rPr lang="en-US" sz="1900" cap="small" spc="25" dirty="0" err="1">
                <a:effectLst/>
              </a:rPr>
              <a:t>internacional</a:t>
            </a:r>
            <a:r>
              <a:rPr lang="en-US" sz="1900" cap="small" spc="25" dirty="0">
                <a:effectLst/>
              </a:rPr>
              <a:t> digital</a:t>
            </a:r>
          </a:p>
        </p:txBody>
      </p:sp>
      <p:pic>
        <p:nvPicPr>
          <p:cNvPr id="11" name="Imagen 10">
            <a:extLst>
              <a:ext uri="{FF2B5EF4-FFF2-40B4-BE49-F238E27FC236}">
                <a16:creationId xmlns:a16="http://schemas.microsoft.com/office/drawing/2014/main" id="{E9715F4F-AD59-7935-FCBE-7B3C5CE085D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408" t="18721" r="-3408" b="53489"/>
          <a:stretch>
            <a:fillRect/>
          </a:stretch>
        </p:blipFill>
        <p:spPr>
          <a:xfrm>
            <a:off x="6099048" y="2447154"/>
            <a:ext cx="5458968" cy="1963692"/>
          </a:xfrm>
          <a:prstGeom prst="rect">
            <a:avLst/>
          </a:prstGeom>
        </p:spPr>
      </p:pic>
      <p:pic>
        <p:nvPicPr>
          <p:cNvPr id="2" name="Imagen 1" descr="logo fondo transparente.png">
            <a:extLst>
              <a:ext uri="{FF2B5EF4-FFF2-40B4-BE49-F238E27FC236}">
                <a16:creationId xmlns:a16="http://schemas.microsoft.com/office/drawing/2014/main" id="{32E91EF6-BE46-B52E-4540-93C36CEA1F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623" y="219205"/>
            <a:ext cx="1691669" cy="105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581462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4F75DF9C-6E16-7D18-1ACF-35C15FD43264}"/>
              </a:ext>
            </a:extLst>
          </p:cNvPr>
          <p:cNvSpPr txBox="1"/>
          <p:nvPr/>
        </p:nvSpPr>
        <p:spPr>
          <a:xfrm>
            <a:off x="612648" y="3355848"/>
            <a:ext cx="6268770" cy="28254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 b="1" cap="small" spc="25">
                <a:effectLst/>
              </a:rPr>
              <a:t>1. Establecer normas compartidas para el uso de la tecnología digital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1500">
                <a:effectLst/>
              </a:rPr>
              <a:t>Busca generar un marco internacional de principios éticos y normativos que guíen la </a:t>
            </a:r>
            <a:r>
              <a:rPr lang="en-US" sz="1500" b="1">
                <a:effectLst/>
              </a:rPr>
              <a:t>transformación digital global</a:t>
            </a:r>
            <a:r>
              <a:rPr lang="en-US" sz="1500">
                <a:effectLst/>
              </a:rPr>
              <a:t>, incluyendo:</a:t>
            </a: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500">
                <a:effectLst/>
              </a:rPr>
              <a:t>Respeto a los derechos humanos en línea</a:t>
            </a: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500">
                <a:effectLst/>
              </a:rPr>
              <a:t>Acceso universal y equitativo a internet</a:t>
            </a: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500">
                <a:effectLst/>
              </a:rPr>
              <a:t>Promoción de la alfabetización digital</a:t>
            </a: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500">
                <a:effectLst/>
              </a:rPr>
              <a:t>Ciberseguridad y protección de datos</a:t>
            </a: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500">
                <a:effectLst/>
              </a:rPr>
              <a:t>Combate a la desinformación y discursos de odio</a:t>
            </a: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310B759-D5FA-82BA-4FC1-1AD5B466FB54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408" t="18721" r="-3408" b="53489"/>
          <a:stretch>
            <a:fillRect/>
          </a:stretch>
        </p:blipFill>
        <p:spPr>
          <a:xfrm>
            <a:off x="7494066" y="2629051"/>
            <a:ext cx="4237686" cy="1524374"/>
          </a:xfrm>
          <a:prstGeom prst="rect">
            <a:avLst/>
          </a:prstGeom>
        </p:spPr>
      </p:pic>
      <p:pic>
        <p:nvPicPr>
          <p:cNvPr id="2" name="Imagen 1" descr="logo fondo transparente.png">
            <a:extLst>
              <a:ext uri="{FF2B5EF4-FFF2-40B4-BE49-F238E27FC236}">
                <a16:creationId xmlns:a16="http://schemas.microsoft.com/office/drawing/2014/main" id="{7A14A465-95A8-7A36-9D64-FB8A20911A2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623" y="219205"/>
            <a:ext cx="1691669" cy="105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7396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13F77BE3-DD17-7713-F2F7-2CE527A00C33}"/>
              </a:ext>
            </a:extLst>
          </p:cNvPr>
          <p:cNvSpPr txBox="1"/>
          <p:nvPr/>
        </p:nvSpPr>
        <p:spPr>
          <a:xfrm>
            <a:off x="630936" y="2660904"/>
            <a:ext cx="4818888" cy="354787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cap="small" spc="25" dirty="0">
                <a:effectLst/>
              </a:rPr>
              <a:t>2. </a:t>
            </a:r>
            <a:r>
              <a:rPr lang="en-US" sz="2000" b="1" cap="small" spc="25" dirty="0" err="1">
                <a:effectLst/>
              </a:rPr>
              <a:t>Reducir</a:t>
            </a:r>
            <a:r>
              <a:rPr lang="en-US" sz="2000" b="1" cap="small" spc="25" dirty="0">
                <a:effectLst/>
              </a:rPr>
              <a:t> las </a:t>
            </a:r>
            <a:r>
              <a:rPr lang="en-US" sz="2000" b="1" cap="small" spc="25" dirty="0" err="1">
                <a:effectLst/>
              </a:rPr>
              <a:t>brechas</a:t>
            </a:r>
            <a:r>
              <a:rPr lang="en-US" sz="2000" b="1" cap="small" spc="25" dirty="0">
                <a:effectLst/>
              </a:rPr>
              <a:t> </a:t>
            </a:r>
            <a:r>
              <a:rPr lang="en-US" sz="2000" b="1" cap="small" spc="25" dirty="0" err="1">
                <a:effectLst/>
              </a:rPr>
              <a:t>digitales</a:t>
            </a:r>
            <a:endParaRPr lang="en-US" sz="2000" b="1" cap="small" spc="25" dirty="0">
              <a:effectLst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b="1" cap="small" spc="25" dirty="0">
              <a:effectLst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effectLst/>
              </a:rPr>
              <a:t>El </a:t>
            </a:r>
            <a:r>
              <a:rPr lang="en-US" sz="2000" dirty="0" err="1">
                <a:effectLst/>
              </a:rPr>
              <a:t>pacto</a:t>
            </a:r>
            <a:r>
              <a:rPr lang="en-US" sz="2000" dirty="0">
                <a:effectLst/>
              </a:rPr>
              <a:t> propone </a:t>
            </a:r>
            <a:r>
              <a:rPr lang="en-US" sz="2000" dirty="0" err="1">
                <a:effectLst/>
              </a:rPr>
              <a:t>garantizar</a:t>
            </a:r>
            <a:r>
              <a:rPr lang="en-US" sz="2000" dirty="0">
                <a:effectLst/>
              </a:rPr>
              <a:t> que </a:t>
            </a:r>
            <a:r>
              <a:rPr lang="en-US" sz="2000" b="1" dirty="0" err="1">
                <a:effectLst/>
              </a:rPr>
              <a:t>todas</a:t>
            </a:r>
            <a:r>
              <a:rPr lang="en-US" sz="2000" b="1" dirty="0">
                <a:effectLst/>
              </a:rPr>
              <a:t> las personas </a:t>
            </a:r>
            <a:r>
              <a:rPr lang="en-US" sz="2000" b="1" dirty="0" err="1">
                <a:effectLst/>
              </a:rPr>
              <a:t>estén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conectadas</a:t>
            </a:r>
            <a:r>
              <a:rPr lang="en-US" sz="2000" dirty="0">
                <a:effectLst/>
              </a:rPr>
              <a:t> a internet de </a:t>
            </a:r>
            <a:r>
              <a:rPr lang="en-US" sz="2000" dirty="0" err="1">
                <a:effectLst/>
              </a:rPr>
              <a:t>manera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segura</a:t>
            </a:r>
            <a:r>
              <a:rPr lang="en-US" sz="2000" dirty="0">
                <a:effectLst/>
              </a:rPr>
              <a:t>, </a:t>
            </a:r>
            <a:r>
              <a:rPr lang="en-US" sz="2000" dirty="0" err="1">
                <a:effectLst/>
              </a:rPr>
              <a:t>asequible</a:t>
            </a:r>
            <a:r>
              <a:rPr lang="en-US" sz="2000" dirty="0">
                <a:effectLst/>
              </a:rPr>
              <a:t> y </a:t>
            </a:r>
            <a:r>
              <a:rPr lang="en-US" sz="2000" dirty="0" err="1">
                <a:effectLst/>
              </a:rPr>
              <a:t>significativa</a:t>
            </a:r>
            <a:r>
              <a:rPr lang="en-US" sz="2000" dirty="0">
                <a:effectLst/>
              </a:rPr>
              <a:t>.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dirty="0">
              <a:effectLst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effectLst/>
              </a:rPr>
              <a:t> Esto </a:t>
            </a:r>
            <a:r>
              <a:rPr lang="en-US" sz="2000" dirty="0" err="1">
                <a:effectLst/>
              </a:rPr>
              <a:t>implica</a:t>
            </a:r>
            <a:r>
              <a:rPr lang="en-US" sz="2000" dirty="0">
                <a:effectLst/>
              </a:rPr>
              <a:t>:</a:t>
            </a: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err="1">
                <a:effectLst/>
              </a:rPr>
              <a:t>Ampliar</a:t>
            </a:r>
            <a:r>
              <a:rPr lang="en-US" sz="2000" dirty="0">
                <a:effectLst/>
              </a:rPr>
              <a:t> la </a:t>
            </a:r>
            <a:r>
              <a:rPr lang="en-US" sz="2000" dirty="0" err="1">
                <a:effectLst/>
              </a:rPr>
              <a:t>infraestructura</a:t>
            </a:r>
            <a:r>
              <a:rPr lang="en-US" sz="2000" dirty="0">
                <a:effectLst/>
              </a:rPr>
              <a:t> digital </a:t>
            </a:r>
            <a:r>
              <a:rPr lang="en-US" sz="2000" dirty="0" err="1">
                <a:effectLst/>
              </a:rPr>
              <a:t>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países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desarrollo</a:t>
            </a:r>
            <a:endParaRPr lang="en-US" sz="2000" dirty="0">
              <a:effectLst/>
            </a:endParaRP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err="1">
                <a:effectLst/>
              </a:rPr>
              <a:t>Promover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políticas</a:t>
            </a:r>
            <a:r>
              <a:rPr lang="en-US" sz="2000" dirty="0">
                <a:effectLst/>
              </a:rPr>
              <a:t> de </a:t>
            </a:r>
            <a:r>
              <a:rPr lang="en-US" sz="2000" dirty="0" err="1">
                <a:effectLst/>
              </a:rPr>
              <a:t>inclusión</a:t>
            </a:r>
            <a:r>
              <a:rPr lang="en-US" sz="2000" dirty="0">
                <a:effectLst/>
              </a:rPr>
              <a:t> digital</a:t>
            </a: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err="1">
                <a:effectLst/>
              </a:rPr>
              <a:t>Cerrar</a:t>
            </a:r>
            <a:r>
              <a:rPr lang="en-US" sz="2000" dirty="0">
                <a:effectLst/>
              </a:rPr>
              <a:t> la </a:t>
            </a:r>
            <a:r>
              <a:rPr lang="en-US" sz="2000" dirty="0" err="1">
                <a:effectLst/>
              </a:rPr>
              <a:t>brecha</a:t>
            </a:r>
            <a:r>
              <a:rPr lang="en-US" sz="2000" dirty="0">
                <a:effectLst/>
              </a:rPr>
              <a:t> de </a:t>
            </a:r>
            <a:r>
              <a:rPr lang="en-US" sz="2000" dirty="0" err="1">
                <a:effectLst/>
              </a:rPr>
              <a:t>género</a:t>
            </a:r>
            <a:r>
              <a:rPr lang="en-US" sz="2000" dirty="0">
                <a:effectLst/>
              </a:rPr>
              <a:t> y </a:t>
            </a:r>
            <a:r>
              <a:rPr lang="en-US" sz="2000" dirty="0" err="1">
                <a:effectLst/>
              </a:rPr>
              <a:t>generacional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el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acceso</a:t>
            </a:r>
            <a:r>
              <a:rPr lang="en-US" sz="2000" dirty="0">
                <a:effectLst/>
              </a:rPr>
              <a:t> a </a:t>
            </a:r>
            <a:r>
              <a:rPr lang="en-US" sz="2000" dirty="0" err="1">
                <a:effectLst/>
              </a:rPr>
              <a:t>tecnología</a:t>
            </a:r>
            <a:endParaRPr lang="en-US" sz="2000" dirty="0">
              <a:effectLst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E901A911-84D7-4022-7A65-75FFB00F498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408" t="18721" r="-3408" b="53489"/>
          <a:stretch>
            <a:fillRect/>
          </a:stretch>
        </p:blipFill>
        <p:spPr>
          <a:xfrm>
            <a:off x="6099048" y="2447154"/>
            <a:ext cx="5458968" cy="1963692"/>
          </a:xfrm>
          <a:prstGeom prst="rect">
            <a:avLst/>
          </a:prstGeom>
        </p:spPr>
      </p:pic>
      <p:pic>
        <p:nvPicPr>
          <p:cNvPr id="2" name="Imagen 1" descr="logo fondo transparente.png">
            <a:extLst>
              <a:ext uri="{FF2B5EF4-FFF2-40B4-BE49-F238E27FC236}">
                <a16:creationId xmlns:a16="http://schemas.microsoft.com/office/drawing/2014/main" id="{F9CCF0CE-C2EE-3AB2-ECA6-33490DA15E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623" y="219205"/>
            <a:ext cx="1691669" cy="105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3109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D6FBE18-4216-931B-105D-107CA7CC82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83594FF5-67A7-D474-B440-5FDD7BCBAEB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408" t="18721" r="-3408" b="53489"/>
          <a:stretch>
            <a:fillRect/>
          </a:stretch>
        </p:blipFill>
        <p:spPr>
          <a:xfrm>
            <a:off x="768873" y="2749757"/>
            <a:ext cx="3872455" cy="1392994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01063B69-6515-0D71-DEA3-CCE416A22323}"/>
              </a:ext>
            </a:extLst>
          </p:cNvPr>
          <p:cNvSpPr txBox="1"/>
          <p:nvPr/>
        </p:nvSpPr>
        <p:spPr>
          <a:xfrm>
            <a:off x="6096000" y="1054803"/>
            <a:ext cx="4596245" cy="525568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342900" indent="-342900">
              <a:lnSpc>
                <a:spcPct val="90000"/>
              </a:lnSpc>
              <a:spcAft>
                <a:spcPts val="600"/>
              </a:spcAft>
              <a:buAutoNum type="arabicPeriod"/>
            </a:pPr>
            <a:r>
              <a:rPr lang="en-US" sz="1700" b="1" cap="small" spc="25" dirty="0" err="1">
                <a:effectLst/>
              </a:rPr>
              <a:t>Establecer</a:t>
            </a:r>
            <a:r>
              <a:rPr lang="en-US" sz="1700" b="1" cap="small" spc="25" dirty="0">
                <a:effectLst/>
              </a:rPr>
              <a:t> </a:t>
            </a:r>
            <a:r>
              <a:rPr lang="en-US" sz="1700" b="1" cap="small" spc="25" dirty="0" err="1">
                <a:effectLst/>
              </a:rPr>
              <a:t>normas</a:t>
            </a:r>
            <a:r>
              <a:rPr lang="en-US" sz="1700" b="1" cap="small" spc="25" dirty="0">
                <a:effectLst/>
              </a:rPr>
              <a:t> </a:t>
            </a:r>
            <a:r>
              <a:rPr lang="en-US" sz="1700" b="1" cap="small" spc="25" dirty="0" err="1">
                <a:effectLst/>
              </a:rPr>
              <a:t>compartidas</a:t>
            </a:r>
            <a:r>
              <a:rPr lang="en-US" sz="1700" b="1" cap="small" spc="25" dirty="0">
                <a:effectLst/>
              </a:rPr>
              <a:t> para </a:t>
            </a:r>
            <a:r>
              <a:rPr lang="en-US" sz="1700" b="1" cap="small" spc="25" dirty="0" err="1">
                <a:effectLst/>
              </a:rPr>
              <a:t>el</a:t>
            </a:r>
            <a:r>
              <a:rPr lang="en-US" sz="1700" b="1" cap="small" spc="25" dirty="0">
                <a:effectLst/>
              </a:rPr>
              <a:t> </a:t>
            </a:r>
            <a:r>
              <a:rPr lang="en-US" sz="1700" b="1" cap="small" spc="25" dirty="0" err="1">
                <a:effectLst/>
              </a:rPr>
              <a:t>uso</a:t>
            </a:r>
            <a:r>
              <a:rPr lang="en-US" sz="1700" b="1" cap="small" spc="25" dirty="0">
                <a:effectLst/>
              </a:rPr>
              <a:t> de la </a:t>
            </a:r>
            <a:r>
              <a:rPr lang="en-US" sz="1700" b="1" cap="small" spc="25" dirty="0" err="1">
                <a:effectLst/>
              </a:rPr>
              <a:t>tecnología</a:t>
            </a:r>
            <a:r>
              <a:rPr lang="en-US" sz="1700" b="1" cap="small" spc="25" dirty="0">
                <a:effectLst/>
              </a:rPr>
              <a:t> digital</a:t>
            </a:r>
          </a:p>
          <a:p>
            <a:pPr marL="342900" indent="-342900">
              <a:lnSpc>
                <a:spcPct val="90000"/>
              </a:lnSpc>
              <a:spcAft>
                <a:spcPts val="600"/>
              </a:spcAft>
              <a:buAutoNum type="arabicPeriod"/>
            </a:pPr>
            <a:endParaRPr lang="en-US" sz="1700" b="1" cap="small" spc="25" dirty="0">
              <a:effectLst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700" dirty="0" err="1">
                <a:effectLst/>
              </a:rPr>
              <a:t>Busca</a:t>
            </a:r>
            <a:r>
              <a:rPr lang="en-US" sz="1700" dirty="0">
                <a:effectLst/>
              </a:rPr>
              <a:t> </a:t>
            </a:r>
            <a:r>
              <a:rPr lang="en-US" sz="1700" dirty="0" err="1">
                <a:effectLst/>
              </a:rPr>
              <a:t>generar</a:t>
            </a:r>
            <a:r>
              <a:rPr lang="en-US" sz="1700" dirty="0">
                <a:effectLst/>
              </a:rPr>
              <a:t> un </a:t>
            </a:r>
            <a:r>
              <a:rPr lang="en-US" sz="1700" dirty="0" err="1">
                <a:effectLst/>
              </a:rPr>
              <a:t>marco</a:t>
            </a:r>
            <a:r>
              <a:rPr lang="en-US" sz="1700" dirty="0">
                <a:effectLst/>
              </a:rPr>
              <a:t> </a:t>
            </a:r>
            <a:r>
              <a:rPr lang="en-US" sz="1700" dirty="0" err="1">
                <a:effectLst/>
              </a:rPr>
              <a:t>internacional</a:t>
            </a:r>
            <a:r>
              <a:rPr lang="en-US" sz="1700" dirty="0">
                <a:effectLst/>
              </a:rPr>
              <a:t> de </a:t>
            </a:r>
            <a:r>
              <a:rPr lang="en-US" sz="1700" dirty="0" err="1">
                <a:effectLst/>
              </a:rPr>
              <a:t>principios</a:t>
            </a:r>
            <a:r>
              <a:rPr lang="en-US" sz="1700" dirty="0">
                <a:effectLst/>
              </a:rPr>
              <a:t> </a:t>
            </a:r>
            <a:r>
              <a:rPr lang="en-US" sz="1700" dirty="0" err="1">
                <a:effectLst/>
              </a:rPr>
              <a:t>éticos</a:t>
            </a:r>
            <a:r>
              <a:rPr lang="en-US" sz="1700" dirty="0">
                <a:effectLst/>
              </a:rPr>
              <a:t> y </a:t>
            </a:r>
            <a:r>
              <a:rPr lang="en-US" sz="1700" dirty="0" err="1">
                <a:effectLst/>
              </a:rPr>
              <a:t>normativos</a:t>
            </a:r>
            <a:r>
              <a:rPr lang="en-US" sz="1700" dirty="0">
                <a:effectLst/>
              </a:rPr>
              <a:t> que </a:t>
            </a:r>
            <a:r>
              <a:rPr lang="en-US" sz="1700" dirty="0" err="1">
                <a:effectLst/>
              </a:rPr>
              <a:t>guíen</a:t>
            </a:r>
            <a:r>
              <a:rPr lang="en-US" sz="1700" dirty="0">
                <a:effectLst/>
              </a:rPr>
              <a:t> la </a:t>
            </a:r>
            <a:r>
              <a:rPr lang="en-US" sz="1700" b="1" dirty="0" err="1">
                <a:effectLst/>
              </a:rPr>
              <a:t>transformación</a:t>
            </a:r>
            <a:r>
              <a:rPr lang="en-US" sz="1700" b="1" dirty="0">
                <a:effectLst/>
              </a:rPr>
              <a:t> digital global</a:t>
            </a:r>
            <a:r>
              <a:rPr lang="en-US" sz="1700" dirty="0">
                <a:effectLst/>
              </a:rPr>
              <a:t>, </a:t>
            </a:r>
            <a:r>
              <a:rPr lang="en-US" sz="1700" dirty="0" err="1">
                <a:effectLst/>
              </a:rPr>
              <a:t>incluyendo</a:t>
            </a:r>
            <a:r>
              <a:rPr lang="en-US" sz="1700" dirty="0">
                <a:effectLst/>
              </a:rPr>
              <a:t>: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1700" dirty="0">
              <a:effectLst/>
            </a:endParaRPr>
          </a:p>
          <a:p>
            <a:pPr marL="342900" lvl="0" indent="-228600">
              <a:lnSpc>
                <a:spcPct val="15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700" dirty="0">
                <a:effectLst/>
              </a:rPr>
              <a:t>Respeto a </a:t>
            </a:r>
            <a:r>
              <a:rPr lang="en-US" sz="1700" dirty="0" err="1">
                <a:effectLst/>
              </a:rPr>
              <a:t>los</a:t>
            </a:r>
            <a:r>
              <a:rPr lang="en-US" sz="1700" dirty="0">
                <a:effectLst/>
              </a:rPr>
              <a:t> derechos </a:t>
            </a:r>
            <a:r>
              <a:rPr lang="en-US" sz="1700" dirty="0" err="1">
                <a:effectLst/>
              </a:rPr>
              <a:t>humanos</a:t>
            </a:r>
            <a:r>
              <a:rPr lang="en-US" sz="1700" dirty="0">
                <a:effectLst/>
              </a:rPr>
              <a:t> </a:t>
            </a:r>
            <a:r>
              <a:rPr lang="en-US" sz="1700" dirty="0" err="1">
                <a:effectLst/>
              </a:rPr>
              <a:t>en</a:t>
            </a:r>
            <a:r>
              <a:rPr lang="en-US" sz="1700" dirty="0">
                <a:effectLst/>
              </a:rPr>
              <a:t> </a:t>
            </a:r>
            <a:r>
              <a:rPr lang="en-US" sz="1700" dirty="0" err="1">
                <a:effectLst/>
              </a:rPr>
              <a:t>línea</a:t>
            </a:r>
            <a:endParaRPr lang="en-US" sz="1700" dirty="0">
              <a:effectLst/>
            </a:endParaRPr>
          </a:p>
          <a:p>
            <a:pPr marL="342900" lvl="0" indent="-228600">
              <a:lnSpc>
                <a:spcPct val="15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700" dirty="0">
                <a:effectLst/>
              </a:rPr>
              <a:t>Acceso universal y </a:t>
            </a:r>
            <a:r>
              <a:rPr lang="en-US" sz="1700" dirty="0" err="1">
                <a:effectLst/>
              </a:rPr>
              <a:t>equitativo</a:t>
            </a:r>
            <a:r>
              <a:rPr lang="en-US" sz="1700" dirty="0">
                <a:effectLst/>
              </a:rPr>
              <a:t> a internet</a:t>
            </a:r>
          </a:p>
          <a:p>
            <a:pPr marL="342900" lvl="0" indent="-228600">
              <a:lnSpc>
                <a:spcPct val="15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700" dirty="0" err="1">
                <a:effectLst/>
              </a:rPr>
              <a:t>Promoción</a:t>
            </a:r>
            <a:r>
              <a:rPr lang="en-US" sz="1700" dirty="0">
                <a:effectLst/>
              </a:rPr>
              <a:t> de la </a:t>
            </a:r>
            <a:r>
              <a:rPr lang="en-US" sz="1700" dirty="0" err="1">
                <a:effectLst/>
              </a:rPr>
              <a:t>alfabetización</a:t>
            </a:r>
            <a:r>
              <a:rPr lang="en-US" sz="1700" dirty="0">
                <a:effectLst/>
              </a:rPr>
              <a:t> digital</a:t>
            </a:r>
          </a:p>
          <a:p>
            <a:pPr marL="342900" lvl="0" indent="-228600">
              <a:lnSpc>
                <a:spcPct val="15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700" dirty="0" err="1">
                <a:effectLst/>
              </a:rPr>
              <a:t>Ciberseguridad</a:t>
            </a:r>
            <a:r>
              <a:rPr lang="en-US" sz="1700" dirty="0">
                <a:effectLst/>
              </a:rPr>
              <a:t> y </a:t>
            </a:r>
            <a:r>
              <a:rPr lang="en-US" sz="1700" dirty="0" err="1">
                <a:effectLst/>
              </a:rPr>
              <a:t>protección</a:t>
            </a:r>
            <a:r>
              <a:rPr lang="en-US" sz="1700" dirty="0">
                <a:effectLst/>
              </a:rPr>
              <a:t> de </a:t>
            </a:r>
            <a:r>
              <a:rPr lang="en-US" sz="1700" dirty="0" err="1">
                <a:effectLst/>
              </a:rPr>
              <a:t>datos</a:t>
            </a:r>
            <a:endParaRPr lang="en-US" sz="1700" dirty="0">
              <a:effectLst/>
            </a:endParaRPr>
          </a:p>
          <a:p>
            <a:pPr marL="342900" lvl="0" indent="-228600">
              <a:lnSpc>
                <a:spcPct val="15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700" dirty="0" err="1">
                <a:effectLst/>
              </a:rPr>
              <a:t>Combate</a:t>
            </a:r>
            <a:r>
              <a:rPr lang="en-US" sz="1700" dirty="0">
                <a:effectLst/>
              </a:rPr>
              <a:t> a la </a:t>
            </a:r>
            <a:r>
              <a:rPr lang="en-US" sz="1700" dirty="0" err="1">
                <a:effectLst/>
              </a:rPr>
              <a:t>desinformación</a:t>
            </a:r>
            <a:r>
              <a:rPr lang="en-US" sz="1700" dirty="0">
                <a:effectLst/>
              </a:rPr>
              <a:t> y </a:t>
            </a:r>
            <a:r>
              <a:rPr lang="en-US" sz="1700" dirty="0" err="1">
                <a:effectLst/>
              </a:rPr>
              <a:t>discursos</a:t>
            </a:r>
            <a:r>
              <a:rPr lang="en-US" sz="1700" dirty="0">
                <a:effectLst/>
              </a:rPr>
              <a:t> de </a:t>
            </a:r>
            <a:r>
              <a:rPr lang="en-US" sz="1700" dirty="0" err="1">
                <a:effectLst/>
              </a:rPr>
              <a:t>odio</a:t>
            </a:r>
            <a:endParaRPr lang="en-US" sz="1700" dirty="0">
              <a:effectLst/>
            </a:endParaRPr>
          </a:p>
        </p:txBody>
      </p:sp>
      <p:pic>
        <p:nvPicPr>
          <p:cNvPr id="2" name="Imagen 1" descr="logo fondo transparente.png">
            <a:extLst>
              <a:ext uri="{FF2B5EF4-FFF2-40B4-BE49-F238E27FC236}">
                <a16:creationId xmlns:a16="http://schemas.microsoft.com/office/drawing/2014/main" id="{D2582678-EF7B-87F9-94B2-8C94CBEA020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623" y="219205"/>
            <a:ext cx="1691669" cy="105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92340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E4CA30C1-CE32-F6D0-D7A4-0BBBC90F652F}"/>
              </a:ext>
            </a:extLst>
          </p:cNvPr>
          <p:cNvSpPr txBox="1"/>
          <p:nvPr/>
        </p:nvSpPr>
        <p:spPr>
          <a:xfrm>
            <a:off x="761994" y="2470245"/>
            <a:ext cx="5334006" cy="3769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400" b="1" cap="small" spc="25" dirty="0">
                <a:effectLst/>
              </a:rPr>
              <a:t>3. </a:t>
            </a:r>
            <a:r>
              <a:rPr lang="en-US" sz="2400" b="1" cap="small" spc="25" dirty="0" err="1">
                <a:effectLst/>
              </a:rPr>
              <a:t>Promover</a:t>
            </a:r>
            <a:r>
              <a:rPr lang="en-US" sz="2400" b="1" cap="small" spc="25" dirty="0">
                <a:effectLst/>
              </a:rPr>
              <a:t> </a:t>
            </a:r>
            <a:r>
              <a:rPr lang="en-US" sz="2400" b="1" cap="small" spc="25" dirty="0" err="1">
                <a:effectLst/>
              </a:rPr>
              <a:t>el</a:t>
            </a:r>
            <a:r>
              <a:rPr lang="en-US" sz="2400" b="1" cap="small" spc="25" dirty="0">
                <a:effectLst/>
              </a:rPr>
              <a:t> </a:t>
            </a:r>
            <a:r>
              <a:rPr lang="en-US" sz="2400" b="1" cap="small" spc="25" dirty="0" err="1">
                <a:effectLst/>
              </a:rPr>
              <a:t>uso</a:t>
            </a:r>
            <a:r>
              <a:rPr lang="en-US" sz="2400" b="1" cap="small" spc="25" dirty="0">
                <a:effectLst/>
              </a:rPr>
              <a:t> </a:t>
            </a:r>
            <a:r>
              <a:rPr lang="en-US" sz="2400" b="1" cap="small" spc="25" dirty="0" err="1">
                <a:effectLst/>
              </a:rPr>
              <a:t>responsable</a:t>
            </a:r>
            <a:r>
              <a:rPr lang="en-US" sz="2400" b="1" cap="small" spc="25" dirty="0">
                <a:effectLst/>
              </a:rPr>
              <a:t> de </a:t>
            </a:r>
            <a:r>
              <a:rPr lang="en-US" sz="2400" b="1" cap="small" spc="25" dirty="0" err="1">
                <a:effectLst/>
              </a:rPr>
              <a:t>nuevas</a:t>
            </a:r>
            <a:r>
              <a:rPr lang="en-US" sz="2400" b="1" cap="small" spc="25" dirty="0">
                <a:effectLst/>
              </a:rPr>
              <a:t> </a:t>
            </a:r>
            <a:r>
              <a:rPr lang="en-US" sz="2400" b="1" cap="small" spc="25" dirty="0" err="1">
                <a:effectLst/>
              </a:rPr>
              <a:t>tecnologías</a:t>
            </a:r>
            <a:endParaRPr lang="en-US" sz="2400" b="1" cap="small" spc="25" dirty="0">
              <a:effectLst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US" sz="2000" b="1" cap="small" spc="25" dirty="0">
              <a:effectLst/>
            </a:endParaRP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 err="1">
                <a:effectLst/>
              </a:rPr>
              <a:t>Aborda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el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desarrollo</a:t>
            </a:r>
            <a:r>
              <a:rPr lang="en-US" sz="2000" dirty="0">
                <a:effectLst/>
              </a:rPr>
              <a:t> y </a:t>
            </a:r>
            <a:r>
              <a:rPr lang="en-US" sz="2000" dirty="0" err="1">
                <a:effectLst/>
              </a:rPr>
              <a:t>uso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ético</a:t>
            </a:r>
            <a:r>
              <a:rPr lang="en-US" sz="2000" dirty="0">
                <a:effectLst/>
              </a:rPr>
              <a:t> de </a:t>
            </a:r>
            <a:r>
              <a:rPr lang="en-US" sz="2000" dirty="0" err="1">
                <a:effectLst/>
              </a:rPr>
              <a:t>tecnologías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emergentes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como</a:t>
            </a:r>
            <a:r>
              <a:rPr lang="en-US" sz="2000" dirty="0">
                <a:effectLst/>
              </a:rPr>
              <a:t>:</a:t>
            </a:r>
          </a:p>
          <a:p>
            <a:pPr marL="342900" lvl="0" indent="-228600">
              <a:lnSpc>
                <a:spcPct val="15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err="1">
                <a:effectLst/>
              </a:rPr>
              <a:t>Inteligencia</a:t>
            </a:r>
            <a:r>
              <a:rPr lang="en-US" sz="2000" dirty="0">
                <a:effectLst/>
              </a:rPr>
              <a:t> Artificial</a:t>
            </a:r>
          </a:p>
          <a:p>
            <a:pPr marL="342900" lvl="0" indent="-228600">
              <a:lnSpc>
                <a:spcPct val="15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>
                <a:effectLst/>
              </a:rPr>
              <a:t>Big Data </a:t>
            </a:r>
          </a:p>
          <a:p>
            <a:pPr marL="342900" lvl="0" indent="-228600">
              <a:lnSpc>
                <a:spcPct val="15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err="1">
                <a:effectLst/>
              </a:rPr>
              <a:t>Plataformas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digitales</a:t>
            </a:r>
            <a:r>
              <a:rPr lang="en-US" sz="2000" dirty="0">
                <a:effectLst/>
              </a:rPr>
              <a:t> </a:t>
            </a:r>
            <a:endParaRPr lang="en-US" sz="2000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BD8B1D0-2272-CECF-65CD-1DC8E46C20C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408" t="18721" r="-3408" b="53489"/>
          <a:stretch>
            <a:fillRect/>
          </a:stretch>
        </p:blipFill>
        <p:spPr>
          <a:xfrm>
            <a:off x="7607878" y="2751809"/>
            <a:ext cx="3758045" cy="1351838"/>
          </a:xfrm>
          <a:prstGeom prst="rect">
            <a:avLst/>
          </a:prstGeom>
        </p:spPr>
      </p:pic>
      <p:pic>
        <p:nvPicPr>
          <p:cNvPr id="2" name="Imagen 1" descr="logo fondo transparente.png">
            <a:extLst>
              <a:ext uri="{FF2B5EF4-FFF2-40B4-BE49-F238E27FC236}">
                <a16:creationId xmlns:a16="http://schemas.microsoft.com/office/drawing/2014/main" id="{0ECC2A43-AAED-8AAD-1B8A-65FCE753074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623" y="219205"/>
            <a:ext cx="1691669" cy="105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043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0FB5FF76-D5CB-460C-1D8C-3511A4360A7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408" t="18721" r="-3408" b="53489"/>
          <a:stretch>
            <a:fillRect/>
          </a:stretch>
        </p:blipFill>
        <p:spPr>
          <a:xfrm>
            <a:off x="761367" y="2612260"/>
            <a:ext cx="4541003" cy="1633483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22E01B8A-6C05-0931-FB12-1329C3BF9837}"/>
              </a:ext>
            </a:extLst>
          </p:cNvPr>
          <p:cNvSpPr txBox="1"/>
          <p:nvPr/>
        </p:nvSpPr>
        <p:spPr>
          <a:xfrm>
            <a:off x="6816432" y="2470244"/>
            <a:ext cx="4554680" cy="37698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b="1" cap="small" spc="25" dirty="0">
                <a:effectLst/>
              </a:rPr>
              <a:t>4. </a:t>
            </a:r>
            <a:r>
              <a:rPr lang="en-US" sz="2000" b="1" cap="small" spc="25" dirty="0" err="1">
                <a:effectLst/>
              </a:rPr>
              <a:t>Fortalecer</a:t>
            </a:r>
            <a:r>
              <a:rPr lang="en-US" sz="2000" b="1" cap="small" spc="25" dirty="0">
                <a:effectLst/>
              </a:rPr>
              <a:t> la </a:t>
            </a:r>
            <a:r>
              <a:rPr lang="en-US" sz="2000" b="1" cap="small" spc="25" dirty="0" err="1">
                <a:effectLst/>
              </a:rPr>
              <a:t>cooperación</a:t>
            </a:r>
            <a:r>
              <a:rPr lang="en-US" sz="2000" b="1" cap="small" spc="25" dirty="0">
                <a:effectLst/>
              </a:rPr>
              <a:t> </a:t>
            </a:r>
            <a:r>
              <a:rPr lang="en-US" sz="2000" b="1" cap="small" spc="25" dirty="0" err="1">
                <a:effectLst/>
              </a:rPr>
              <a:t>internacional</a:t>
            </a:r>
            <a:r>
              <a:rPr lang="en-US" sz="2000" b="1" cap="small" spc="25" dirty="0">
                <a:effectLst/>
              </a:rPr>
              <a:t> digital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El </a:t>
            </a:r>
            <a:r>
              <a:rPr lang="en-US" sz="2000" dirty="0" err="1">
                <a:effectLst/>
              </a:rPr>
              <a:t>Pacto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busca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crear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una</a:t>
            </a:r>
            <a:r>
              <a:rPr lang="en-US" sz="2000" dirty="0">
                <a:effectLst/>
              </a:rPr>
              <a:t> </a:t>
            </a:r>
            <a:r>
              <a:rPr lang="en-US" sz="2000" b="1" dirty="0" err="1">
                <a:effectLst/>
              </a:rPr>
              <a:t>gobernanza</a:t>
            </a:r>
            <a:r>
              <a:rPr lang="en-US" sz="2000" b="1" dirty="0">
                <a:effectLst/>
              </a:rPr>
              <a:t> digital multilateral</a:t>
            </a:r>
            <a:r>
              <a:rPr lang="en-US" sz="2000" dirty="0">
                <a:effectLst/>
              </a:rPr>
              <a:t>, </a:t>
            </a:r>
            <a:r>
              <a:rPr lang="en-US" sz="2000" dirty="0" err="1">
                <a:effectLst/>
              </a:rPr>
              <a:t>donde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participen</a:t>
            </a:r>
            <a:r>
              <a:rPr lang="en-US" sz="2000" dirty="0">
                <a:effectLst/>
              </a:rPr>
              <a:t>:</a:t>
            </a: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err="1">
                <a:effectLst/>
              </a:rPr>
              <a:t>Gobiernos</a:t>
            </a:r>
            <a:endParaRPr lang="en-US" sz="2000" dirty="0">
              <a:effectLst/>
            </a:endParaRP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err="1">
                <a:effectLst/>
              </a:rPr>
              <a:t>Empresas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tecnológicas</a:t>
            </a:r>
            <a:endParaRPr lang="en-US" sz="2000" dirty="0">
              <a:effectLst/>
            </a:endParaRP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>
                <a:effectLst/>
              </a:rPr>
              <a:t>Sociedad civil</a:t>
            </a: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>
                <a:effectLst/>
              </a:rPr>
              <a:t>Academia</a:t>
            </a: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err="1">
                <a:effectLst/>
              </a:rPr>
              <a:t>Organismos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internacionales</a:t>
            </a:r>
            <a:endParaRPr lang="en-US" sz="2000" dirty="0">
              <a:effectLst/>
            </a:endParaRPr>
          </a:p>
        </p:txBody>
      </p:sp>
      <p:pic>
        <p:nvPicPr>
          <p:cNvPr id="2" name="Imagen 1" descr="logo fondo transparente.png">
            <a:extLst>
              <a:ext uri="{FF2B5EF4-FFF2-40B4-BE49-F238E27FC236}">
                <a16:creationId xmlns:a16="http://schemas.microsoft.com/office/drawing/2014/main" id="{9F230A6C-9CD7-58A9-01EA-6C65D0FAFE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623" y="219205"/>
            <a:ext cx="1691669" cy="105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38264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DEFAAF6-4EFF-7EDA-EA96-BA396154E2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98CF7C1B-6E22-DD97-E068-80D1E8D7363C}"/>
              </a:ext>
            </a:extLst>
          </p:cNvPr>
          <p:cNvSpPr txBox="1"/>
          <p:nvPr/>
        </p:nvSpPr>
        <p:spPr>
          <a:xfrm>
            <a:off x="838201" y="2623381"/>
            <a:ext cx="3888528" cy="35535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effectLst/>
              </a:rPr>
              <a:t>El </a:t>
            </a:r>
            <a:r>
              <a:rPr lang="en-US" sz="2000" dirty="0" err="1">
                <a:effectLst/>
              </a:rPr>
              <a:t>Pacto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busca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crear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una</a:t>
            </a:r>
            <a:r>
              <a:rPr lang="en-US" sz="2000" dirty="0">
                <a:effectLst/>
              </a:rPr>
              <a:t> </a:t>
            </a:r>
            <a:r>
              <a:rPr lang="en-US" sz="2000" b="1" dirty="0" err="1">
                <a:effectLst/>
              </a:rPr>
              <a:t>gobernanza</a:t>
            </a:r>
            <a:r>
              <a:rPr lang="en-US" sz="2000" b="1" dirty="0">
                <a:effectLst/>
              </a:rPr>
              <a:t> digital multilateral</a:t>
            </a:r>
            <a:r>
              <a:rPr lang="en-US" sz="2000" dirty="0">
                <a:effectLst/>
              </a:rPr>
              <a:t>, </a:t>
            </a:r>
            <a:r>
              <a:rPr lang="en-US" sz="2000" dirty="0" err="1">
                <a:effectLst/>
              </a:rPr>
              <a:t>donde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participen</a:t>
            </a:r>
            <a:r>
              <a:rPr lang="en-US" sz="2000" dirty="0">
                <a:effectLst/>
              </a:rPr>
              <a:t>:</a:t>
            </a: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err="1">
                <a:effectLst/>
              </a:rPr>
              <a:t>Gobiernos</a:t>
            </a:r>
            <a:endParaRPr lang="en-US" sz="2000" dirty="0">
              <a:effectLst/>
            </a:endParaRP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err="1">
                <a:effectLst/>
              </a:rPr>
              <a:t>Empresas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tecnológicas</a:t>
            </a:r>
            <a:endParaRPr lang="en-US" sz="2000" dirty="0">
              <a:effectLst/>
            </a:endParaRP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>
                <a:effectLst/>
              </a:rPr>
              <a:t>Sociedad civil</a:t>
            </a: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>
                <a:effectLst/>
              </a:rPr>
              <a:t>Academia</a:t>
            </a: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err="1">
                <a:effectLst/>
              </a:rPr>
              <a:t>Organismos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internacionales</a:t>
            </a:r>
            <a:endParaRPr lang="en-US" sz="2000" dirty="0">
              <a:effectLst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6E77148-C801-2409-B717-F352EE69C0F0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408" t="18721" r="-3408" b="53489"/>
          <a:stretch>
            <a:fillRect/>
          </a:stretch>
        </p:blipFill>
        <p:spPr>
          <a:xfrm>
            <a:off x="6800986" y="2589281"/>
            <a:ext cx="4747547" cy="1707781"/>
          </a:xfrm>
          <a:prstGeom prst="rect">
            <a:avLst/>
          </a:prstGeom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F4DE1D14-B32A-768D-2855-6030397C17D9}"/>
              </a:ext>
            </a:extLst>
          </p:cNvPr>
          <p:cNvSpPr txBox="1"/>
          <p:nvPr/>
        </p:nvSpPr>
        <p:spPr>
          <a:xfrm>
            <a:off x="135305" y="1770725"/>
            <a:ext cx="6093912" cy="3432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800" b="1" cap="small" spc="25" dirty="0">
                <a:effectLst/>
              </a:rPr>
              <a:t>4. </a:t>
            </a:r>
            <a:r>
              <a:rPr lang="en-US" sz="1800" b="1" cap="small" spc="25" dirty="0" err="1">
                <a:effectLst/>
              </a:rPr>
              <a:t>Fortalecer</a:t>
            </a:r>
            <a:r>
              <a:rPr lang="en-US" sz="1800" b="1" cap="small" spc="25" dirty="0">
                <a:effectLst/>
              </a:rPr>
              <a:t> la </a:t>
            </a:r>
            <a:r>
              <a:rPr lang="en-US" sz="1800" b="1" cap="small" spc="25" dirty="0" err="1">
                <a:effectLst/>
              </a:rPr>
              <a:t>cooperación</a:t>
            </a:r>
            <a:r>
              <a:rPr lang="en-US" sz="1800" b="1" cap="small" spc="25" dirty="0">
                <a:effectLst/>
              </a:rPr>
              <a:t> </a:t>
            </a:r>
            <a:r>
              <a:rPr lang="en-US" sz="1800" b="1" cap="small" spc="25" dirty="0" err="1">
                <a:effectLst/>
              </a:rPr>
              <a:t>internacional</a:t>
            </a:r>
            <a:r>
              <a:rPr lang="en-US" sz="1800" b="1" cap="small" spc="25" dirty="0">
                <a:effectLst/>
              </a:rPr>
              <a:t> digital</a:t>
            </a:r>
          </a:p>
        </p:txBody>
      </p:sp>
      <p:pic>
        <p:nvPicPr>
          <p:cNvPr id="2" name="Imagen 1" descr="logo fondo transparente.png">
            <a:extLst>
              <a:ext uri="{FF2B5EF4-FFF2-40B4-BE49-F238E27FC236}">
                <a16:creationId xmlns:a16="http://schemas.microsoft.com/office/drawing/2014/main" id="{B449DE1F-C54F-AD86-0EA4-603E5D61042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623" y="219205"/>
            <a:ext cx="1691669" cy="105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2747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ACDA7366-755B-A13A-A0E8-38504F163EB3}"/>
              </a:ext>
            </a:extLst>
          </p:cNvPr>
          <p:cNvSpPr txBox="1"/>
          <p:nvPr/>
        </p:nvSpPr>
        <p:spPr>
          <a:xfrm>
            <a:off x="1144923" y="2405894"/>
            <a:ext cx="5315189" cy="353508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2000" b="1" cap="small" spc="25" dirty="0">
                <a:effectLst/>
              </a:rPr>
              <a:t>¿Por </a:t>
            </a:r>
            <a:r>
              <a:rPr lang="en-US" sz="2000" b="1" cap="small" spc="25" dirty="0" err="1">
                <a:effectLst/>
              </a:rPr>
              <a:t>qué</a:t>
            </a:r>
            <a:r>
              <a:rPr lang="en-US" sz="2000" b="1" cap="small" spc="25" dirty="0">
                <a:effectLst/>
              </a:rPr>
              <a:t> es </a:t>
            </a:r>
            <a:r>
              <a:rPr lang="en-US" sz="2000" b="1" cap="small" spc="25" dirty="0" err="1">
                <a:effectLst/>
              </a:rPr>
              <a:t>importante</a:t>
            </a:r>
            <a:r>
              <a:rPr lang="en-US" sz="2000" b="1" cap="small" spc="25" dirty="0">
                <a:effectLst/>
              </a:rPr>
              <a:t>?</a:t>
            </a:r>
          </a:p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000" dirty="0" err="1">
                <a:effectLst/>
              </a:rPr>
              <a:t>Porque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el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mundo</a:t>
            </a:r>
            <a:r>
              <a:rPr lang="en-US" sz="2000" dirty="0">
                <a:effectLst/>
              </a:rPr>
              <a:t> digital </a:t>
            </a:r>
            <a:r>
              <a:rPr lang="en-US" sz="2000" dirty="0" err="1">
                <a:effectLst/>
              </a:rPr>
              <a:t>crece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rápidamente</a:t>
            </a:r>
            <a:r>
              <a:rPr lang="en-US" sz="2000" dirty="0">
                <a:effectLst/>
              </a:rPr>
              <a:t> sin </a:t>
            </a:r>
            <a:r>
              <a:rPr lang="en-US" sz="2000" dirty="0" err="1">
                <a:effectLst/>
              </a:rPr>
              <a:t>reglas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globales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claras</a:t>
            </a:r>
            <a:r>
              <a:rPr lang="en-US" sz="2000" dirty="0">
                <a:effectLst/>
              </a:rPr>
              <a:t>. 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sz="1400" b="1" dirty="0">
                <a:effectLst/>
              </a:rPr>
              <a:t>EL PACTO BUSCA</a:t>
            </a:r>
            <a:r>
              <a:rPr lang="en-US" sz="2000" b="1" dirty="0">
                <a:effectLst/>
              </a:rPr>
              <a:t>:</a:t>
            </a: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err="1">
                <a:effectLst/>
              </a:rPr>
              <a:t>Prevenir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abusos</a:t>
            </a:r>
            <a:r>
              <a:rPr lang="en-US" sz="2000" dirty="0">
                <a:effectLst/>
              </a:rPr>
              <a:t> y </a:t>
            </a:r>
            <a:r>
              <a:rPr lang="en-US" sz="2000" dirty="0" err="1">
                <a:effectLst/>
              </a:rPr>
              <a:t>concentración</a:t>
            </a:r>
            <a:r>
              <a:rPr lang="en-US" sz="2000" dirty="0">
                <a:effectLst/>
              </a:rPr>
              <a:t> de </a:t>
            </a:r>
            <a:r>
              <a:rPr lang="en-US" sz="2000" dirty="0" err="1">
                <a:effectLst/>
              </a:rPr>
              <a:t>poder</a:t>
            </a:r>
            <a:r>
              <a:rPr lang="en-US" sz="2000" dirty="0">
                <a:effectLst/>
              </a:rPr>
              <a:t> digital</a:t>
            </a: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err="1">
                <a:effectLst/>
              </a:rPr>
              <a:t>Proteger</a:t>
            </a:r>
            <a:r>
              <a:rPr lang="en-US" sz="2000" dirty="0">
                <a:effectLst/>
              </a:rPr>
              <a:t> a </a:t>
            </a:r>
            <a:r>
              <a:rPr lang="en-US" sz="2000" dirty="0" err="1">
                <a:effectLst/>
              </a:rPr>
              <a:t>los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usuarios</a:t>
            </a:r>
            <a:r>
              <a:rPr lang="en-US" sz="2000" dirty="0">
                <a:effectLst/>
              </a:rPr>
              <a:t>, </a:t>
            </a:r>
            <a:r>
              <a:rPr lang="en-US" sz="2000" dirty="0" err="1">
                <a:effectLst/>
              </a:rPr>
              <a:t>especialmente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los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más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vulnerables</a:t>
            </a:r>
            <a:endParaRPr lang="en-US" sz="2000" dirty="0">
              <a:effectLst/>
            </a:endParaRPr>
          </a:p>
          <a:p>
            <a:pPr marL="342900" lvl="0" indent="-228600">
              <a:lnSpc>
                <a:spcPct val="90000"/>
              </a:lnSpc>
              <a:spcAft>
                <a:spcPts val="6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err="1">
                <a:effectLst/>
              </a:rPr>
              <a:t>Asegurar</a:t>
            </a:r>
            <a:r>
              <a:rPr lang="en-US" sz="2000" dirty="0">
                <a:effectLst/>
              </a:rPr>
              <a:t> que la </a:t>
            </a:r>
            <a:r>
              <a:rPr lang="en-US" sz="2000" dirty="0" err="1">
                <a:effectLst/>
              </a:rPr>
              <a:t>digitalización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beneficie</a:t>
            </a:r>
            <a:r>
              <a:rPr lang="en-US" sz="2000" dirty="0">
                <a:effectLst/>
              </a:rPr>
              <a:t> a </a:t>
            </a:r>
            <a:r>
              <a:rPr lang="en-US" sz="2000" dirty="0" err="1">
                <a:effectLst/>
              </a:rPr>
              <a:t>toda</a:t>
            </a:r>
            <a:r>
              <a:rPr lang="en-US" sz="2000" dirty="0">
                <a:effectLst/>
              </a:rPr>
              <a:t> la </a:t>
            </a:r>
            <a:r>
              <a:rPr lang="en-US" sz="2000" dirty="0" err="1">
                <a:effectLst/>
              </a:rPr>
              <a:t>humanidad</a:t>
            </a:r>
            <a:endParaRPr lang="en-US" sz="2000" dirty="0">
              <a:effectLst/>
            </a:endParaRPr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C6A611CB-A40F-CD54-2CD1-50C716FF89C9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408" t="18721" r="-3408" b="53489"/>
          <a:stretch>
            <a:fillRect/>
          </a:stretch>
        </p:blipFill>
        <p:spPr>
          <a:xfrm>
            <a:off x="7075967" y="2694838"/>
            <a:ext cx="4170530" cy="1500217"/>
          </a:xfrm>
          <a:prstGeom prst="rect">
            <a:avLst/>
          </a:prstGeom>
        </p:spPr>
      </p:pic>
      <p:pic>
        <p:nvPicPr>
          <p:cNvPr id="2" name="Imagen 1" descr="logo fondo transparente.png">
            <a:extLst>
              <a:ext uri="{FF2B5EF4-FFF2-40B4-BE49-F238E27FC236}">
                <a16:creationId xmlns:a16="http://schemas.microsoft.com/office/drawing/2014/main" id="{2ED770F4-0A40-4EE7-7843-9EE73828FAD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623" y="219205"/>
            <a:ext cx="1691669" cy="105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34275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5" descr="logo fondo transparente.png">
            <a:extLst>
              <a:ext uri="{FF2B5EF4-FFF2-40B4-BE49-F238E27FC236}">
                <a16:creationId xmlns:a16="http://schemas.microsoft.com/office/drawing/2014/main" id="{6EEE2BCC-989B-9C4A-4AE4-AC5B115095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6983" y="1415441"/>
            <a:ext cx="3451055" cy="2149250"/>
          </a:xfrm>
          <a:prstGeom prst="rect">
            <a:avLst/>
          </a:prstGeom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12B315E-62AC-74E1-D000-B70B2C3D62DE}"/>
              </a:ext>
            </a:extLst>
          </p:cNvPr>
          <p:cNvSpPr txBox="1"/>
          <p:nvPr/>
        </p:nvSpPr>
        <p:spPr>
          <a:xfrm>
            <a:off x="601249" y="4437823"/>
            <a:ext cx="10910170" cy="1672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i="1" spc="450" dirty="0">
                <a:solidFill>
                  <a:srgbClr val="8D591E"/>
                </a:solidFill>
                <a:latin typeface="Avenir Book"/>
                <a:cs typeface="Avenir Book"/>
              </a:rPr>
              <a:t>Concepción Olavarrieta</a:t>
            </a:r>
          </a:p>
          <a:p>
            <a:pPr algn="ctr">
              <a:lnSpc>
                <a:spcPct val="150000"/>
              </a:lnSpc>
            </a:pPr>
            <a:r>
              <a:rPr lang="en-US" i="1" spc="225" dirty="0" err="1">
                <a:solidFill>
                  <a:srgbClr val="8D591E"/>
                </a:solidFill>
                <a:latin typeface="Avenir Book"/>
                <a:cs typeface="Avenir Book"/>
              </a:rPr>
              <a:t>Presidenta</a:t>
            </a:r>
            <a:r>
              <a:rPr lang="en-US" i="1" spc="225" dirty="0">
                <a:solidFill>
                  <a:srgbClr val="8D591E"/>
                </a:solidFill>
                <a:latin typeface="Avenir Book"/>
                <a:cs typeface="Avenir Book"/>
              </a:rPr>
              <a:t> </a:t>
            </a:r>
            <a:r>
              <a:rPr lang="en-US" i="1" spc="225" dirty="0" err="1">
                <a:solidFill>
                  <a:srgbClr val="8D591E"/>
                </a:solidFill>
                <a:latin typeface="Avenir Book"/>
                <a:cs typeface="Avenir Book"/>
              </a:rPr>
              <a:t>fundadora</a:t>
            </a:r>
            <a:r>
              <a:rPr lang="en-US" i="1" spc="225" dirty="0">
                <a:solidFill>
                  <a:srgbClr val="8D591E"/>
                </a:solidFill>
                <a:latin typeface="Avenir Book"/>
                <a:cs typeface="Avenir Book"/>
              </a:rPr>
              <a:t> del </a:t>
            </a:r>
            <a:r>
              <a:rPr lang="en-US" i="1" spc="225" dirty="0" err="1">
                <a:solidFill>
                  <a:srgbClr val="8D591E"/>
                </a:solidFill>
                <a:latin typeface="Avenir Book"/>
                <a:cs typeface="Avenir Book"/>
              </a:rPr>
              <a:t>Nodo</a:t>
            </a:r>
            <a:r>
              <a:rPr lang="en-US" i="1" spc="225" dirty="0">
                <a:solidFill>
                  <a:srgbClr val="8D591E"/>
                </a:solidFill>
                <a:latin typeface="Avenir Book"/>
                <a:cs typeface="Avenir Book"/>
              </a:rPr>
              <a:t> Mexicano. El Proyecto del Milenio</a:t>
            </a:r>
          </a:p>
          <a:p>
            <a:pPr algn="ctr">
              <a:lnSpc>
                <a:spcPct val="150000"/>
              </a:lnSpc>
            </a:pPr>
            <a:r>
              <a:rPr lang="en-US" i="1" spc="225" dirty="0" err="1">
                <a:solidFill>
                  <a:srgbClr val="8D591E"/>
                </a:solidFill>
                <a:latin typeface="Avenir Book"/>
                <a:cs typeface="Avenir Book"/>
              </a:rPr>
              <a:t>Vicepresidenta</a:t>
            </a:r>
            <a:r>
              <a:rPr lang="en-US" i="1" spc="225" dirty="0">
                <a:solidFill>
                  <a:srgbClr val="8D591E"/>
                </a:solidFill>
                <a:latin typeface="Avenir Book"/>
                <a:cs typeface="Avenir Book"/>
              </a:rPr>
              <a:t> Mundial del Consejo </a:t>
            </a:r>
            <a:r>
              <a:rPr lang="en-US" i="1" spc="225" dirty="0" err="1">
                <a:solidFill>
                  <a:srgbClr val="8D591E"/>
                </a:solidFill>
                <a:latin typeface="Avenir Book"/>
                <a:cs typeface="Avenir Book"/>
              </a:rPr>
              <a:t>Directivo</a:t>
            </a:r>
            <a:r>
              <a:rPr lang="en-US" i="1" spc="225" dirty="0">
                <a:solidFill>
                  <a:srgbClr val="8D591E"/>
                </a:solidFill>
                <a:latin typeface="Avenir Book"/>
                <a:cs typeface="Avenir Book"/>
              </a:rPr>
              <a:t> del Millennium Project </a:t>
            </a:r>
          </a:p>
          <a:p>
            <a:pPr algn="ctr">
              <a:lnSpc>
                <a:spcPct val="150000"/>
              </a:lnSpc>
            </a:pPr>
            <a:r>
              <a:rPr lang="en-US" i="1" spc="225" dirty="0">
                <a:solidFill>
                  <a:srgbClr val="8D591E"/>
                </a:solidFill>
                <a:latin typeface="Avenir Book"/>
                <a:cs typeface="Avenir Book"/>
              </a:rPr>
              <a:t>Mexico Chair del Millennium Project</a:t>
            </a: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67DBF34-E638-D0FF-8CDB-E321C6567E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CA08FE-5B1A-DA4A-8759-42EC1B9BE0AD}" type="slidenum">
              <a:rPr lang="es-MX" smtClean="0"/>
              <a:t>28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3371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5" name="Rectangle 10">
            <a:extLst>
              <a:ext uri="{FF2B5EF4-FFF2-40B4-BE49-F238E27FC236}">
                <a16:creationId xmlns:a16="http://schemas.microsoft.com/office/drawing/2014/main" id="{23E547B5-89CF-4EC0-96DE-25771AED07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2">
            <a:extLst>
              <a:ext uri="{FF2B5EF4-FFF2-40B4-BE49-F238E27FC236}">
                <a16:creationId xmlns:a16="http://schemas.microsoft.com/office/drawing/2014/main" id="{3F0B8CEB-8279-4E5E-A0CE-1FC9F71736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782" y="0"/>
            <a:ext cx="7421217" cy="6857999"/>
          </a:xfrm>
          <a:prstGeom prst="rect">
            <a:avLst/>
          </a:prstGeom>
          <a:solidFill>
            <a:srgbClr val="82766A">
              <a:alpha val="1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709E19A6-6225-FFDD-9B79-E80138809C0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393" r="-1" b="240"/>
          <a:stretch>
            <a:fillRect/>
          </a:stretch>
        </p:blipFill>
        <p:spPr>
          <a:xfrm>
            <a:off x="20" y="10"/>
            <a:ext cx="6901711" cy="6857990"/>
          </a:xfrm>
          <a:custGeom>
            <a:avLst/>
            <a:gdLst/>
            <a:ahLst/>
            <a:cxnLst/>
            <a:rect l="l" t="t" r="r" b="b"/>
            <a:pathLst>
              <a:path w="6901731" h="6858000">
                <a:moveTo>
                  <a:pt x="0" y="0"/>
                </a:moveTo>
                <a:lnTo>
                  <a:pt x="6897896" y="5958"/>
                </a:lnTo>
                <a:lnTo>
                  <a:pt x="6866823" y="62592"/>
                </a:lnTo>
                <a:lnTo>
                  <a:pt x="6901731" y="89476"/>
                </a:lnTo>
                <a:lnTo>
                  <a:pt x="6901731" y="103833"/>
                </a:lnTo>
                <a:lnTo>
                  <a:pt x="6900034" y="110092"/>
                </a:lnTo>
                <a:lnTo>
                  <a:pt x="6901731" y="113679"/>
                </a:lnTo>
                <a:lnTo>
                  <a:pt x="6901731" y="405560"/>
                </a:lnTo>
                <a:lnTo>
                  <a:pt x="6900456" y="429509"/>
                </a:lnTo>
                <a:cubicBezTo>
                  <a:pt x="6892773" y="535647"/>
                  <a:pt x="6878314" y="537918"/>
                  <a:pt x="6886342" y="636808"/>
                </a:cubicBezTo>
                <a:cubicBezTo>
                  <a:pt x="6892506" y="756883"/>
                  <a:pt x="6864504" y="771443"/>
                  <a:pt x="6851784" y="839073"/>
                </a:cubicBezTo>
                <a:cubicBezTo>
                  <a:pt x="6838675" y="892655"/>
                  <a:pt x="6864124" y="961738"/>
                  <a:pt x="6845760" y="994930"/>
                </a:cubicBezTo>
                <a:cubicBezTo>
                  <a:pt x="6833572" y="1024166"/>
                  <a:pt x="6859282" y="1058905"/>
                  <a:pt x="6845601" y="1112932"/>
                </a:cubicBezTo>
                <a:cubicBezTo>
                  <a:pt x="6838700" y="1149910"/>
                  <a:pt x="6829138" y="1151035"/>
                  <a:pt x="6820235" y="1187433"/>
                </a:cubicBezTo>
                <a:cubicBezTo>
                  <a:pt x="6815504" y="1196464"/>
                  <a:pt x="6777707" y="1338549"/>
                  <a:pt x="6759643" y="1337010"/>
                </a:cubicBezTo>
                <a:cubicBezTo>
                  <a:pt x="6737660" y="1337296"/>
                  <a:pt x="6760650" y="1396341"/>
                  <a:pt x="6736375" y="1382272"/>
                </a:cubicBezTo>
                <a:cubicBezTo>
                  <a:pt x="6755741" y="1415836"/>
                  <a:pt x="6714675" y="1414567"/>
                  <a:pt x="6701292" y="1432111"/>
                </a:cubicBezTo>
                <a:cubicBezTo>
                  <a:pt x="6721110" y="1460185"/>
                  <a:pt x="6692106" y="1490815"/>
                  <a:pt x="6686578" y="1518624"/>
                </a:cubicBezTo>
                <a:cubicBezTo>
                  <a:pt x="6682512" y="1567002"/>
                  <a:pt x="6679579" y="1571443"/>
                  <a:pt x="6670824" y="1607743"/>
                </a:cubicBezTo>
                <a:cubicBezTo>
                  <a:pt x="6671133" y="1629590"/>
                  <a:pt x="6663161" y="1656870"/>
                  <a:pt x="6664392" y="1696405"/>
                </a:cubicBezTo>
                <a:cubicBezTo>
                  <a:pt x="6655686" y="1770486"/>
                  <a:pt x="6641938" y="1757082"/>
                  <a:pt x="6642880" y="1812372"/>
                </a:cubicBezTo>
                <a:cubicBezTo>
                  <a:pt x="6638579" y="1872475"/>
                  <a:pt x="6619231" y="1825476"/>
                  <a:pt x="6612547" y="1876437"/>
                </a:cubicBezTo>
                <a:cubicBezTo>
                  <a:pt x="6600695" y="1913834"/>
                  <a:pt x="6591061" y="1923231"/>
                  <a:pt x="6571760" y="1953331"/>
                </a:cubicBezTo>
                <a:cubicBezTo>
                  <a:pt x="6561039" y="1989021"/>
                  <a:pt x="6544090" y="2087896"/>
                  <a:pt x="6520213" y="2096455"/>
                </a:cubicBezTo>
                <a:lnTo>
                  <a:pt x="6492461" y="2188148"/>
                </a:lnTo>
                <a:cubicBezTo>
                  <a:pt x="6504372" y="2211333"/>
                  <a:pt x="6489131" y="2253220"/>
                  <a:pt x="6471854" y="2259117"/>
                </a:cubicBezTo>
                <a:cubicBezTo>
                  <a:pt x="6466151" y="2287829"/>
                  <a:pt x="6440452" y="2301346"/>
                  <a:pt x="6439832" y="2328334"/>
                </a:cubicBezTo>
                <a:cubicBezTo>
                  <a:pt x="6431013" y="2351201"/>
                  <a:pt x="6444250" y="2396409"/>
                  <a:pt x="6425162" y="2408211"/>
                </a:cubicBezTo>
                <a:lnTo>
                  <a:pt x="6417221" y="2427382"/>
                </a:lnTo>
                <a:lnTo>
                  <a:pt x="6425030" y="2464387"/>
                </a:lnTo>
                <a:lnTo>
                  <a:pt x="6406293" y="2472223"/>
                </a:lnTo>
                <a:cubicBezTo>
                  <a:pt x="6406862" y="2477277"/>
                  <a:pt x="6406486" y="2491723"/>
                  <a:pt x="6405400" y="2493547"/>
                </a:cubicBezTo>
                <a:lnTo>
                  <a:pt x="6374829" y="2532070"/>
                </a:lnTo>
                <a:cubicBezTo>
                  <a:pt x="6374597" y="2545374"/>
                  <a:pt x="6360976" y="2563797"/>
                  <a:pt x="6350864" y="2577422"/>
                </a:cubicBezTo>
                <a:cubicBezTo>
                  <a:pt x="6327056" y="2632768"/>
                  <a:pt x="6341262" y="2616275"/>
                  <a:pt x="6329174" y="2663854"/>
                </a:cubicBezTo>
                <a:cubicBezTo>
                  <a:pt x="6326303" y="2703642"/>
                  <a:pt x="6332854" y="2709643"/>
                  <a:pt x="6315095" y="2741507"/>
                </a:cubicBezTo>
                <a:cubicBezTo>
                  <a:pt x="6319921" y="2740191"/>
                  <a:pt x="6321925" y="2742004"/>
                  <a:pt x="6322463" y="2745641"/>
                </a:cubicBezTo>
                <a:cubicBezTo>
                  <a:pt x="6322245" y="2747982"/>
                  <a:pt x="6322027" y="2750323"/>
                  <a:pt x="6321808" y="2752663"/>
                </a:cubicBezTo>
                <a:lnTo>
                  <a:pt x="6314569" y="2756718"/>
                </a:lnTo>
                <a:cubicBezTo>
                  <a:pt x="6289324" y="2773686"/>
                  <a:pt x="6317551" y="2780051"/>
                  <a:pt x="6315211" y="2811618"/>
                </a:cubicBezTo>
                <a:cubicBezTo>
                  <a:pt x="6315620" y="2826627"/>
                  <a:pt x="6296047" y="2885298"/>
                  <a:pt x="6302211" y="2882314"/>
                </a:cubicBezTo>
                <a:lnTo>
                  <a:pt x="6286167" y="2949597"/>
                </a:lnTo>
                <a:cubicBezTo>
                  <a:pt x="6286401" y="2994618"/>
                  <a:pt x="6286615" y="2971464"/>
                  <a:pt x="6287037" y="3008578"/>
                </a:cubicBezTo>
                <a:cubicBezTo>
                  <a:pt x="6293795" y="3029535"/>
                  <a:pt x="6274405" y="3114154"/>
                  <a:pt x="6259150" y="3123139"/>
                </a:cubicBezTo>
                <a:cubicBezTo>
                  <a:pt x="6250085" y="3189063"/>
                  <a:pt x="6269067" y="3151280"/>
                  <a:pt x="6272249" y="3227854"/>
                </a:cubicBezTo>
                <a:cubicBezTo>
                  <a:pt x="6278775" y="3295842"/>
                  <a:pt x="6289216" y="3303765"/>
                  <a:pt x="6292288" y="3378383"/>
                </a:cubicBezTo>
                <a:cubicBezTo>
                  <a:pt x="6303894" y="3395995"/>
                  <a:pt x="6287498" y="3432581"/>
                  <a:pt x="6288328" y="3459618"/>
                </a:cubicBezTo>
                <a:cubicBezTo>
                  <a:pt x="6289158" y="3486653"/>
                  <a:pt x="6299937" y="3538735"/>
                  <a:pt x="6297272" y="3540603"/>
                </a:cubicBezTo>
                <a:cubicBezTo>
                  <a:pt x="6296849" y="3577379"/>
                  <a:pt x="6294184" y="3587943"/>
                  <a:pt x="6291001" y="3638374"/>
                </a:cubicBezTo>
                <a:cubicBezTo>
                  <a:pt x="6283026" y="3666794"/>
                  <a:pt x="6265833" y="3731744"/>
                  <a:pt x="6283592" y="3763609"/>
                </a:cubicBezTo>
                <a:cubicBezTo>
                  <a:pt x="6264286" y="3758340"/>
                  <a:pt x="6290177" y="3803150"/>
                  <a:pt x="6274068" y="3814506"/>
                </a:cubicBezTo>
                <a:cubicBezTo>
                  <a:pt x="6260645" y="3821643"/>
                  <a:pt x="6265372" y="3836902"/>
                  <a:pt x="6262850" y="3850454"/>
                </a:cubicBezTo>
                <a:cubicBezTo>
                  <a:pt x="6250418" y="3863479"/>
                  <a:pt x="6250660" y="3955243"/>
                  <a:pt x="6257357" y="3975474"/>
                </a:cubicBezTo>
                <a:cubicBezTo>
                  <a:pt x="6245091" y="4036737"/>
                  <a:pt x="6237535" y="4029237"/>
                  <a:pt x="6257889" y="4073155"/>
                </a:cubicBezTo>
                <a:cubicBezTo>
                  <a:pt x="6259272" y="4085906"/>
                  <a:pt x="6239882" y="4116397"/>
                  <a:pt x="6237441" y="4126638"/>
                </a:cubicBezTo>
                <a:lnTo>
                  <a:pt x="6245587" y="4172738"/>
                </a:lnTo>
                <a:lnTo>
                  <a:pt x="6235772" y="4176721"/>
                </a:lnTo>
                <a:lnTo>
                  <a:pt x="6233287" y="4195136"/>
                </a:lnTo>
                <a:lnTo>
                  <a:pt x="6234619" y="4280850"/>
                </a:lnTo>
                <a:cubicBezTo>
                  <a:pt x="6239453" y="4320763"/>
                  <a:pt x="6223309" y="4337596"/>
                  <a:pt x="6219318" y="4402526"/>
                </a:cubicBezTo>
                <a:cubicBezTo>
                  <a:pt x="6205466" y="4516209"/>
                  <a:pt x="6216183" y="4588729"/>
                  <a:pt x="6216810" y="4651172"/>
                </a:cubicBezTo>
                <a:cubicBezTo>
                  <a:pt x="6217673" y="4756959"/>
                  <a:pt x="6228654" y="4824005"/>
                  <a:pt x="6225945" y="4916779"/>
                </a:cubicBezTo>
                <a:cubicBezTo>
                  <a:pt x="6217032" y="4993010"/>
                  <a:pt x="6264271" y="4984591"/>
                  <a:pt x="6230174" y="5051379"/>
                </a:cubicBezTo>
                <a:cubicBezTo>
                  <a:pt x="6235713" y="5056951"/>
                  <a:pt x="6239420" y="5163714"/>
                  <a:pt x="6242600" y="5170879"/>
                </a:cubicBezTo>
                <a:lnTo>
                  <a:pt x="6235996" y="5216428"/>
                </a:lnTo>
                <a:lnTo>
                  <a:pt x="6214638" y="5285298"/>
                </a:lnTo>
                <a:cubicBezTo>
                  <a:pt x="6211392" y="5297492"/>
                  <a:pt x="6225576" y="5312063"/>
                  <a:pt x="6228432" y="5317696"/>
                </a:cubicBezTo>
                <a:lnTo>
                  <a:pt x="6246496" y="5398787"/>
                </a:lnTo>
                <a:lnTo>
                  <a:pt x="6244793" y="5399530"/>
                </a:lnTo>
                <a:lnTo>
                  <a:pt x="6241695" y="5406948"/>
                </a:lnTo>
                <a:lnTo>
                  <a:pt x="6267461" y="5499413"/>
                </a:lnTo>
                <a:cubicBezTo>
                  <a:pt x="6285387" y="5533848"/>
                  <a:pt x="6284888" y="5550029"/>
                  <a:pt x="6295987" y="5582659"/>
                </a:cubicBezTo>
                <a:cubicBezTo>
                  <a:pt x="6311253" y="5681724"/>
                  <a:pt x="6295439" y="5695558"/>
                  <a:pt x="6364803" y="5784263"/>
                </a:cubicBezTo>
                <a:cubicBezTo>
                  <a:pt x="6379348" y="5818651"/>
                  <a:pt x="6412475" y="5906802"/>
                  <a:pt x="6423050" y="5922637"/>
                </a:cubicBezTo>
                <a:cubicBezTo>
                  <a:pt x="6445210" y="5973612"/>
                  <a:pt x="6468179" y="6023873"/>
                  <a:pt x="6497767" y="6090108"/>
                </a:cubicBezTo>
                <a:cubicBezTo>
                  <a:pt x="6571895" y="6150548"/>
                  <a:pt x="6572491" y="6236583"/>
                  <a:pt x="6606710" y="6281543"/>
                </a:cubicBezTo>
                <a:cubicBezTo>
                  <a:pt x="6633675" y="6335892"/>
                  <a:pt x="6654357" y="6388782"/>
                  <a:pt x="6667540" y="6443715"/>
                </a:cubicBezTo>
                <a:cubicBezTo>
                  <a:pt x="6685192" y="6466826"/>
                  <a:pt x="6650500" y="6508701"/>
                  <a:pt x="6659722" y="6550105"/>
                </a:cubicBezTo>
                <a:cubicBezTo>
                  <a:pt x="6665926" y="6645044"/>
                  <a:pt x="6669126" y="6627536"/>
                  <a:pt x="6671805" y="6687397"/>
                </a:cubicBezTo>
                <a:cubicBezTo>
                  <a:pt x="6682671" y="6733683"/>
                  <a:pt x="6665210" y="6772117"/>
                  <a:pt x="6669658" y="6806602"/>
                </a:cubicBezTo>
                <a:cubicBezTo>
                  <a:pt x="6661174" y="6812658"/>
                  <a:pt x="6667097" y="6831470"/>
                  <a:pt x="6675783" y="6850325"/>
                </a:cubicBezTo>
                <a:lnTo>
                  <a:pt x="6679704" y="6858000"/>
                </a:lnTo>
                <a:lnTo>
                  <a:pt x="4532241" y="6858000"/>
                </a:lnTo>
                <a:lnTo>
                  <a:pt x="1208596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1C918D9E-2B44-89F4-7E35-EC51852AA144}"/>
              </a:ext>
            </a:extLst>
          </p:cNvPr>
          <p:cNvSpPr txBox="1"/>
          <p:nvPr/>
        </p:nvSpPr>
        <p:spPr>
          <a:xfrm>
            <a:off x="7320465" y="2194102"/>
            <a:ext cx="4140013" cy="39085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Aft>
                <a:spcPts val="1000"/>
              </a:spcAft>
            </a:pPr>
            <a:r>
              <a:rPr lang="en-US" sz="1700" b="1" dirty="0">
                <a:effectLst/>
              </a:rPr>
              <a:t>PRIMER ESTÁNDAR GLOBAL SOBRE ÉTICA DE LA IA</a:t>
            </a:r>
            <a:endParaRPr lang="en-US" sz="1700" dirty="0">
              <a:effectLst/>
            </a:endParaRPr>
          </a:p>
          <a:p>
            <a:pPr indent="-228600">
              <a:lnSpc>
                <a:spcPct val="90000"/>
              </a:lnSpc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1700" b="1" dirty="0">
                <a:effectLst/>
              </a:rPr>
              <a:t>OBJETIVOS FUNDAMENTALES</a:t>
            </a:r>
            <a:endParaRPr lang="en-US" sz="1700" dirty="0">
              <a:effectLst/>
            </a:endParaRPr>
          </a:p>
          <a:p>
            <a:pPr marL="342900" lvl="0" indent="-228600">
              <a:lnSpc>
                <a:spcPct val="90000"/>
              </a:lnSpc>
              <a:spcAft>
                <a:spcPts val="10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700" b="1" dirty="0" err="1">
                <a:effectLst/>
              </a:rPr>
              <a:t>Proteger</a:t>
            </a:r>
            <a:r>
              <a:rPr lang="en-US" sz="1700" b="1" dirty="0">
                <a:effectLst/>
              </a:rPr>
              <a:t> y </a:t>
            </a:r>
            <a:r>
              <a:rPr lang="en-US" sz="1700" b="1" dirty="0" err="1">
                <a:effectLst/>
              </a:rPr>
              <a:t>fomentar</a:t>
            </a:r>
            <a:r>
              <a:rPr lang="en-US" sz="1700" dirty="0">
                <a:effectLst/>
              </a:rPr>
              <a:t> </a:t>
            </a:r>
            <a:r>
              <a:rPr lang="en-US" sz="1700" dirty="0" err="1">
                <a:effectLst/>
              </a:rPr>
              <a:t>los</a:t>
            </a:r>
            <a:r>
              <a:rPr lang="en-US" sz="1700" dirty="0">
                <a:effectLst/>
              </a:rPr>
              <a:t> derechos </a:t>
            </a:r>
            <a:r>
              <a:rPr lang="en-US" sz="1700" dirty="0" err="1">
                <a:effectLst/>
              </a:rPr>
              <a:t>humanos</a:t>
            </a:r>
            <a:r>
              <a:rPr lang="en-US" sz="1700" dirty="0">
                <a:effectLst/>
              </a:rPr>
              <a:t> y la </a:t>
            </a:r>
            <a:r>
              <a:rPr lang="en-US" sz="1700" dirty="0" err="1">
                <a:effectLst/>
              </a:rPr>
              <a:t>dignidad</a:t>
            </a:r>
            <a:endParaRPr lang="en-US" sz="1700" dirty="0">
              <a:effectLst/>
            </a:endParaRPr>
          </a:p>
          <a:p>
            <a:pPr marL="342900" lvl="0" indent="-228600">
              <a:lnSpc>
                <a:spcPct val="90000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700" dirty="0" err="1">
                <a:effectLst/>
              </a:rPr>
              <a:t>Establecer</a:t>
            </a:r>
            <a:r>
              <a:rPr lang="en-US" sz="1700" dirty="0">
                <a:effectLst/>
              </a:rPr>
              <a:t> </a:t>
            </a:r>
            <a:r>
              <a:rPr lang="en-US" sz="1700" dirty="0" err="1">
                <a:effectLst/>
              </a:rPr>
              <a:t>una</a:t>
            </a:r>
            <a:r>
              <a:rPr lang="en-US" sz="1700" dirty="0">
                <a:effectLst/>
              </a:rPr>
              <a:t> </a:t>
            </a:r>
            <a:r>
              <a:rPr lang="en-US" sz="1700" b="1" dirty="0" err="1">
                <a:effectLst/>
              </a:rPr>
              <a:t>guía</a:t>
            </a:r>
            <a:r>
              <a:rPr lang="en-US" sz="1700" b="1" dirty="0">
                <a:effectLst/>
              </a:rPr>
              <a:t> </a:t>
            </a:r>
            <a:r>
              <a:rPr lang="en-US" sz="1700" b="1" dirty="0" err="1">
                <a:effectLst/>
              </a:rPr>
              <a:t>ética</a:t>
            </a:r>
            <a:r>
              <a:rPr lang="en-US" sz="1700" dirty="0">
                <a:effectLst/>
              </a:rPr>
              <a:t> para </a:t>
            </a:r>
            <a:r>
              <a:rPr lang="en-US" sz="1700" dirty="0" err="1">
                <a:effectLst/>
              </a:rPr>
              <a:t>el</a:t>
            </a:r>
            <a:r>
              <a:rPr lang="en-US" sz="1700" dirty="0">
                <a:effectLst/>
              </a:rPr>
              <a:t> </a:t>
            </a:r>
            <a:r>
              <a:rPr lang="en-US" sz="1700" dirty="0" err="1">
                <a:effectLst/>
              </a:rPr>
              <a:t>desarrollo</a:t>
            </a:r>
            <a:r>
              <a:rPr lang="en-US" sz="1700" dirty="0">
                <a:effectLst/>
              </a:rPr>
              <a:t> de la IA</a:t>
            </a:r>
          </a:p>
          <a:p>
            <a:pPr marL="342900" lvl="0" indent="-228600">
              <a:lnSpc>
                <a:spcPct val="90000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700" dirty="0">
                <a:effectLst/>
              </a:rPr>
              <a:t>Crear </a:t>
            </a:r>
            <a:r>
              <a:rPr lang="en-US" sz="1700" dirty="0" err="1">
                <a:effectLst/>
              </a:rPr>
              <a:t>una</a:t>
            </a:r>
            <a:r>
              <a:rPr lang="en-US" sz="1700" dirty="0">
                <a:effectLst/>
              </a:rPr>
              <a:t> </a:t>
            </a:r>
            <a:r>
              <a:rPr lang="en-US" sz="1700" b="1" dirty="0">
                <a:effectLst/>
              </a:rPr>
              <a:t>base </a:t>
            </a:r>
            <a:r>
              <a:rPr lang="en-US" sz="1700" b="1" dirty="0" err="1">
                <a:effectLst/>
              </a:rPr>
              <a:t>normativa</a:t>
            </a:r>
            <a:r>
              <a:rPr lang="en-US" sz="1700" b="1" dirty="0">
                <a:effectLst/>
              </a:rPr>
              <a:t> global</a:t>
            </a:r>
            <a:r>
              <a:rPr lang="en-US" sz="1700" dirty="0">
                <a:effectLst/>
              </a:rPr>
              <a:t> para </a:t>
            </a:r>
            <a:r>
              <a:rPr lang="en-US" sz="1700" dirty="0" err="1">
                <a:effectLst/>
              </a:rPr>
              <a:t>el</a:t>
            </a:r>
            <a:r>
              <a:rPr lang="en-US" sz="1700" dirty="0">
                <a:effectLst/>
              </a:rPr>
              <a:t> </a:t>
            </a:r>
            <a:r>
              <a:rPr lang="en-US" sz="1700" dirty="0" err="1">
                <a:effectLst/>
              </a:rPr>
              <a:t>mundo</a:t>
            </a:r>
            <a:r>
              <a:rPr lang="en-US" sz="1700" dirty="0">
                <a:effectLst/>
              </a:rPr>
              <a:t> digital</a:t>
            </a:r>
          </a:p>
          <a:p>
            <a:pPr marL="342900" lvl="0" indent="-228600">
              <a:lnSpc>
                <a:spcPct val="90000"/>
              </a:lnSpc>
              <a:spcBef>
                <a:spcPts val="600"/>
              </a:spcBef>
              <a:spcAft>
                <a:spcPts val="1000"/>
              </a:spcAft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700" dirty="0" err="1">
                <a:effectLst/>
              </a:rPr>
              <a:t>Proporcionar</a:t>
            </a:r>
            <a:r>
              <a:rPr lang="en-US" sz="1700" dirty="0">
                <a:effectLst/>
              </a:rPr>
              <a:t> </a:t>
            </a:r>
            <a:r>
              <a:rPr lang="en-US" sz="1700" b="1" dirty="0" err="1">
                <a:effectLst/>
              </a:rPr>
              <a:t>recomendaciones</a:t>
            </a:r>
            <a:r>
              <a:rPr lang="en-US" sz="1700" b="1" dirty="0">
                <a:effectLst/>
              </a:rPr>
              <a:t> de </a:t>
            </a:r>
            <a:r>
              <a:rPr lang="en-US" sz="1700" b="1" dirty="0" err="1">
                <a:effectLst/>
              </a:rPr>
              <a:t>política</a:t>
            </a:r>
            <a:r>
              <a:rPr lang="en-US" sz="1700" b="1" dirty="0">
                <a:effectLst/>
              </a:rPr>
              <a:t> </a:t>
            </a:r>
            <a:r>
              <a:rPr lang="en-US" sz="1700" b="1" dirty="0" err="1">
                <a:effectLst/>
              </a:rPr>
              <a:t>concretas</a:t>
            </a:r>
            <a:r>
              <a:rPr lang="en-US" sz="1700" dirty="0">
                <a:effectLst/>
              </a:rPr>
              <a:t> para la </a:t>
            </a:r>
            <a:r>
              <a:rPr lang="en-US" sz="1700" dirty="0" err="1">
                <a:effectLst/>
              </a:rPr>
              <a:t>aplicación</a:t>
            </a:r>
            <a:r>
              <a:rPr lang="en-US" sz="1700" dirty="0">
                <a:effectLst/>
              </a:rPr>
              <a:t> </a:t>
            </a:r>
            <a:r>
              <a:rPr lang="en-US" sz="1700" dirty="0" err="1">
                <a:effectLst/>
              </a:rPr>
              <a:t>práctica</a:t>
            </a:r>
            <a:endParaRPr lang="en-US" sz="1700" dirty="0">
              <a:effectLst/>
            </a:endParaRPr>
          </a:p>
        </p:txBody>
      </p:sp>
      <p:pic>
        <p:nvPicPr>
          <p:cNvPr id="2" name="Imagen 1" descr="logo fondo transparente.png">
            <a:extLst>
              <a:ext uri="{FF2B5EF4-FFF2-40B4-BE49-F238E27FC236}">
                <a16:creationId xmlns:a16="http://schemas.microsoft.com/office/drawing/2014/main" id="{5AB1A120-4A87-760F-437A-B63ED7632B2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623" y="219205"/>
            <a:ext cx="1691669" cy="105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8271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327D73B4-9F5C-4A64-A179-51B9500CB8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C1F06963-6374-4B48-844F-071A9BAAAE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22965" y="554152"/>
            <a:ext cx="5742189" cy="5742189"/>
          </a:xfrm>
          <a:prstGeom prst="ellipse">
            <a:avLst/>
          </a:prstGeom>
          <a:gradFill flip="none" rotWithShape="1">
            <a:gsLst>
              <a:gs pos="0">
                <a:schemeClr val="accent1"/>
              </a:gs>
              <a:gs pos="10000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6C447901-9B05-E062-1C6A-EBA8A46DB4CB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r="1" b="1"/>
          <a:stretch>
            <a:fillRect/>
          </a:stretch>
        </p:blipFill>
        <p:spPr>
          <a:xfrm>
            <a:off x="505418" y="554151"/>
            <a:ext cx="5742189" cy="5742189"/>
          </a:xfrm>
          <a:custGeom>
            <a:avLst/>
            <a:gdLst/>
            <a:ahLst/>
            <a:cxnLst/>
            <a:rect l="l" t="t" r="r" b="b"/>
            <a:pathLst>
              <a:path w="1838528" h="1838528">
                <a:moveTo>
                  <a:pt x="919264" y="0"/>
                </a:moveTo>
                <a:cubicBezTo>
                  <a:pt x="1426959" y="0"/>
                  <a:pt x="1838528" y="411569"/>
                  <a:pt x="1838528" y="919264"/>
                </a:cubicBezTo>
                <a:cubicBezTo>
                  <a:pt x="1838528" y="1426959"/>
                  <a:pt x="1426959" y="1838528"/>
                  <a:pt x="919264" y="1838528"/>
                </a:cubicBezTo>
                <a:cubicBezTo>
                  <a:pt x="411569" y="1838528"/>
                  <a:pt x="0" y="1426959"/>
                  <a:pt x="0" y="919264"/>
                </a:cubicBezTo>
                <a:cubicBezTo>
                  <a:pt x="0" y="411569"/>
                  <a:pt x="411569" y="0"/>
                  <a:pt x="919264" y="0"/>
                </a:cubicBezTo>
                <a:close/>
              </a:path>
            </a:pathLst>
          </a:custGeom>
        </p:spPr>
      </p:pic>
      <p:sp>
        <p:nvSpPr>
          <p:cNvPr id="15" name="!!plus graphic">
            <a:extLst>
              <a:ext uri="{FF2B5EF4-FFF2-40B4-BE49-F238E27FC236}">
                <a16:creationId xmlns:a16="http://schemas.microsoft.com/office/drawing/2014/main" id="{6CB927A4-E432-4310-9CD5-E89FF50631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4956" y="703679"/>
            <a:ext cx="171515" cy="171515"/>
          </a:xfrm>
          <a:custGeom>
            <a:avLst/>
            <a:gdLst>
              <a:gd name="connsiteX0" fmla="*/ 159874 w 171515"/>
              <a:gd name="connsiteY0" fmla="*/ 74116 h 171515"/>
              <a:gd name="connsiteX1" fmla="*/ 97399 w 171515"/>
              <a:gd name="connsiteY1" fmla="*/ 74116 h 171515"/>
              <a:gd name="connsiteX2" fmla="*/ 97399 w 171515"/>
              <a:gd name="connsiteY2" fmla="*/ 11641 h 171515"/>
              <a:gd name="connsiteX3" fmla="*/ 85758 w 171515"/>
              <a:gd name="connsiteY3" fmla="*/ 0 h 171515"/>
              <a:gd name="connsiteX4" fmla="*/ 74116 w 171515"/>
              <a:gd name="connsiteY4" fmla="*/ 11641 h 171515"/>
              <a:gd name="connsiteX5" fmla="*/ 74116 w 171515"/>
              <a:gd name="connsiteY5" fmla="*/ 74116 h 171515"/>
              <a:gd name="connsiteX6" fmla="*/ 11641 w 171515"/>
              <a:gd name="connsiteY6" fmla="*/ 74116 h 171515"/>
              <a:gd name="connsiteX7" fmla="*/ 0 w 171515"/>
              <a:gd name="connsiteY7" fmla="*/ 85758 h 171515"/>
              <a:gd name="connsiteX8" fmla="*/ 11641 w 171515"/>
              <a:gd name="connsiteY8" fmla="*/ 97399 h 171515"/>
              <a:gd name="connsiteX9" fmla="*/ 74116 w 171515"/>
              <a:gd name="connsiteY9" fmla="*/ 97399 h 171515"/>
              <a:gd name="connsiteX10" fmla="*/ 74116 w 171515"/>
              <a:gd name="connsiteY10" fmla="*/ 159874 h 171515"/>
              <a:gd name="connsiteX11" fmla="*/ 85758 w 171515"/>
              <a:gd name="connsiteY11" fmla="*/ 171515 h 171515"/>
              <a:gd name="connsiteX12" fmla="*/ 97399 w 171515"/>
              <a:gd name="connsiteY12" fmla="*/ 159874 h 171515"/>
              <a:gd name="connsiteX13" fmla="*/ 97399 w 171515"/>
              <a:gd name="connsiteY13" fmla="*/ 97399 h 171515"/>
              <a:gd name="connsiteX14" fmla="*/ 159874 w 171515"/>
              <a:gd name="connsiteY14" fmla="*/ 97399 h 171515"/>
              <a:gd name="connsiteX15" fmla="*/ 171515 w 171515"/>
              <a:gd name="connsiteY15" fmla="*/ 85758 h 171515"/>
              <a:gd name="connsiteX16" fmla="*/ 159874 w 171515"/>
              <a:gd name="connsiteY16" fmla="*/ 74116 h 17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71515" h="171515">
                <a:moveTo>
                  <a:pt x="159874" y="74116"/>
                </a:moveTo>
                <a:lnTo>
                  <a:pt x="97399" y="74116"/>
                </a:lnTo>
                <a:lnTo>
                  <a:pt x="97399" y="11641"/>
                </a:lnTo>
                <a:cubicBezTo>
                  <a:pt x="97399" y="5212"/>
                  <a:pt x="92187" y="0"/>
                  <a:pt x="85758" y="0"/>
                </a:cubicBezTo>
                <a:cubicBezTo>
                  <a:pt x="79328" y="0"/>
                  <a:pt x="74116" y="5212"/>
                  <a:pt x="74116" y="11641"/>
                </a:cubicBezTo>
                <a:lnTo>
                  <a:pt x="74116" y="74116"/>
                </a:lnTo>
                <a:lnTo>
                  <a:pt x="11641" y="74116"/>
                </a:lnTo>
                <a:cubicBezTo>
                  <a:pt x="5212" y="74116"/>
                  <a:pt x="0" y="79328"/>
                  <a:pt x="0" y="85758"/>
                </a:cubicBezTo>
                <a:cubicBezTo>
                  <a:pt x="0" y="92187"/>
                  <a:pt x="5212" y="97399"/>
                  <a:pt x="11641" y="97399"/>
                </a:cubicBezTo>
                <a:lnTo>
                  <a:pt x="74116" y="97399"/>
                </a:lnTo>
                <a:lnTo>
                  <a:pt x="74116" y="159874"/>
                </a:lnTo>
                <a:cubicBezTo>
                  <a:pt x="74116" y="166303"/>
                  <a:pt x="79328" y="171515"/>
                  <a:pt x="85758" y="171515"/>
                </a:cubicBezTo>
                <a:cubicBezTo>
                  <a:pt x="92187" y="171515"/>
                  <a:pt x="97399" y="166303"/>
                  <a:pt x="97399" y="159874"/>
                </a:cubicBezTo>
                <a:lnTo>
                  <a:pt x="97399" y="97399"/>
                </a:lnTo>
                <a:lnTo>
                  <a:pt x="159874" y="97399"/>
                </a:lnTo>
                <a:cubicBezTo>
                  <a:pt x="166303" y="97399"/>
                  <a:pt x="171515" y="92187"/>
                  <a:pt x="171515" y="85758"/>
                </a:cubicBezTo>
                <a:cubicBezTo>
                  <a:pt x="171515" y="79328"/>
                  <a:pt x="166303" y="74116"/>
                  <a:pt x="159874" y="74116"/>
                </a:cubicBezTo>
                <a:close/>
              </a:path>
            </a:pathLst>
          </a:custGeom>
          <a:solidFill>
            <a:schemeClr val="accent1"/>
          </a:solidFill>
          <a:ln w="77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7" name="!!circle graphic">
            <a:extLst>
              <a:ext uri="{FF2B5EF4-FFF2-40B4-BE49-F238E27FC236}">
                <a16:creationId xmlns:a16="http://schemas.microsoft.com/office/drawing/2014/main" id="{1453BF6C-B012-48B7-B4E8-6D7AC7C27D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22753" y="1562696"/>
            <a:ext cx="157545" cy="157545"/>
          </a:xfrm>
          <a:custGeom>
            <a:avLst/>
            <a:gdLst>
              <a:gd name="connsiteX0" fmla="*/ 78773 w 157545"/>
              <a:gd name="connsiteY0" fmla="*/ 23283 h 157545"/>
              <a:gd name="connsiteX1" fmla="*/ 134262 w 157545"/>
              <a:gd name="connsiteY1" fmla="*/ 78773 h 157545"/>
              <a:gd name="connsiteX2" fmla="*/ 78773 w 157545"/>
              <a:gd name="connsiteY2" fmla="*/ 134262 h 157545"/>
              <a:gd name="connsiteX3" fmla="*/ 23283 w 157545"/>
              <a:gd name="connsiteY3" fmla="*/ 78773 h 157545"/>
              <a:gd name="connsiteX4" fmla="*/ 78773 w 157545"/>
              <a:gd name="connsiteY4" fmla="*/ 23283 h 157545"/>
              <a:gd name="connsiteX5" fmla="*/ 78773 w 157545"/>
              <a:gd name="connsiteY5" fmla="*/ 0 h 157545"/>
              <a:gd name="connsiteX6" fmla="*/ 0 w 157545"/>
              <a:gd name="connsiteY6" fmla="*/ 78773 h 157545"/>
              <a:gd name="connsiteX7" fmla="*/ 78773 w 157545"/>
              <a:gd name="connsiteY7" fmla="*/ 157545 h 157545"/>
              <a:gd name="connsiteX8" fmla="*/ 157545 w 157545"/>
              <a:gd name="connsiteY8" fmla="*/ 78773 h 157545"/>
              <a:gd name="connsiteX9" fmla="*/ 78773 w 157545"/>
              <a:gd name="connsiteY9" fmla="*/ 0 h 1575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7545" h="157545">
                <a:moveTo>
                  <a:pt x="78773" y="23283"/>
                </a:moveTo>
                <a:cubicBezTo>
                  <a:pt x="109419" y="23283"/>
                  <a:pt x="134262" y="48126"/>
                  <a:pt x="134262" y="78773"/>
                </a:cubicBezTo>
                <a:cubicBezTo>
                  <a:pt x="134262" y="109419"/>
                  <a:pt x="109419" y="134262"/>
                  <a:pt x="78773" y="134262"/>
                </a:cubicBezTo>
                <a:cubicBezTo>
                  <a:pt x="48126" y="134262"/>
                  <a:pt x="23283" y="109419"/>
                  <a:pt x="23283" y="78773"/>
                </a:cubicBezTo>
                <a:cubicBezTo>
                  <a:pt x="23312" y="48139"/>
                  <a:pt x="48139" y="23312"/>
                  <a:pt x="78773" y="23283"/>
                </a:cubicBezTo>
                <a:moveTo>
                  <a:pt x="78773" y="0"/>
                </a:moveTo>
                <a:cubicBezTo>
                  <a:pt x="35268" y="0"/>
                  <a:pt x="0" y="35268"/>
                  <a:pt x="0" y="78773"/>
                </a:cubicBezTo>
                <a:cubicBezTo>
                  <a:pt x="0" y="122277"/>
                  <a:pt x="35268" y="157545"/>
                  <a:pt x="78773" y="157545"/>
                </a:cubicBezTo>
                <a:cubicBezTo>
                  <a:pt x="122277" y="157545"/>
                  <a:pt x="157545" y="122277"/>
                  <a:pt x="157545" y="78773"/>
                </a:cubicBezTo>
                <a:cubicBezTo>
                  <a:pt x="157545" y="35268"/>
                  <a:pt x="122277" y="0"/>
                  <a:pt x="78773" y="0"/>
                </a:cubicBezTo>
                <a:close/>
              </a:path>
            </a:pathLst>
          </a:custGeom>
          <a:solidFill>
            <a:schemeClr val="accent1"/>
          </a:solidFill>
          <a:ln w="751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73D4BB22-A503-D6D1-7568-E6A6502B2DCD}"/>
              </a:ext>
            </a:extLst>
          </p:cNvPr>
          <p:cNvSpPr txBox="1"/>
          <p:nvPr/>
        </p:nvSpPr>
        <p:spPr>
          <a:xfrm>
            <a:off x="6570572" y="1088446"/>
            <a:ext cx="4195673" cy="2913872"/>
          </a:xfrm>
          <a:prstGeom prst="rect">
            <a:avLst/>
          </a:prstGeo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algn="ctr">
              <a:lnSpc>
                <a:spcPct val="90000"/>
              </a:lnSpc>
              <a:spcBef>
                <a:spcPts val="1200"/>
              </a:spcBef>
            </a:pPr>
            <a:r>
              <a:rPr lang="en-US" sz="2400" b="1" spc="600" dirty="0">
                <a:solidFill>
                  <a:schemeClr val="tx1">
                    <a:alpha val="80000"/>
                  </a:schemeClr>
                </a:solidFill>
                <a:effectLst/>
              </a:rPr>
              <a:t>PRINCIPIOS ÉTICOS CENTRALES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endParaRPr lang="en-US" sz="2400" dirty="0">
              <a:solidFill>
                <a:schemeClr val="tx1">
                  <a:alpha val="80000"/>
                </a:schemeClr>
              </a:solidFill>
              <a:effectLst/>
            </a:endParaRPr>
          </a:p>
          <a:p>
            <a:pPr>
              <a:lnSpc>
                <a:spcPct val="90000"/>
              </a:lnSpc>
              <a:spcBef>
                <a:spcPts val="900"/>
              </a:spcBef>
            </a:pPr>
            <a:r>
              <a:rPr lang="en-US" sz="1900" b="1" dirty="0">
                <a:solidFill>
                  <a:schemeClr val="tx1">
                    <a:alpha val="80000"/>
                  </a:schemeClr>
                </a:solidFill>
                <a:effectLst/>
              </a:rPr>
              <a:t>Cuatro </a:t>
            </a:r>
            <a:r>
              <a:rPr lang="en-US" sz="1900" b="1" dirty="0" err="1">
                <a:solidFill>
                  <a:schemeClr val="tx1">
                    <a:alpha val="80000"/>
                  </a:schemeClr>
                </a:solidFill>
                <a:effectLst/>
              </a:rPr>
              <a:t>valores</a:t>
            </a:r>
            <a:r>
              <a:rPr lang="en-US" sz="1900" b="1" dirty="0">
                <a:solidFill>
                  <a:schemeClr val="tx1">
                    <a:alpha val="80000"/>
                  </a:schemeClr>
                </a:solidFill>
                <a:effectLst/>
              </a:rPr>
              <a:t> </a:t>
            </a:r>
            <a:r>
              <a:rPr lang="en-US" sz="1900" b="1" dirty="0" err="1">
                <a:solidFill>
                  <a:schemeClr val="tx1">
                    <a:alpha val="80000"/>
                  </a:schemeClr>
                </a:solidFill>
                <a:effectLst/>
              </a:rPr>
              <a:t>fundamentales</a:t>
            </a:r>
            <a:r>
              <a:rPr lang="en-US" sz="1900" dirty="0">
                <a:solidFill>
                  <a:schemeClr val="tx1">
                    <a:alpha val="80000"/>
                  </a:schemeClr>
                </a:solidFill>
                <a:effectLst/>
              </a:rPr>
              <a:t>:</a:t>
            </a:r>
          </a:p>
          <a:p>
            <a:pPr>
              <a:lnSpc>
                <a:spcPct val="90000"/>
              </a:lnSpc>
              <a:spcBef>
                <a:spcPts val="900"/>
              </a:spcBef>
            </a:pPr>
            <a:endParaRPr lang="en-US" sz="1900" dirty="0">
              <a:solidFill>
                <a:schemeClr val="tx1">
                  <a:alpha val="80000"/>
                </a:schemeClr>
              </a:solidFill>
              <a:effectLst/>
            </a:endParaRPr>
          </a:p>
          <a:p>
            <a:pPr marL="342900" lvl="0" indent="-228600">
              <a:lnSpc>
                <a:spcPct val="90000"/>
              </a:lnSpc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900" b="1" dirty="0">
                <a:solidFill>
                  <a:schemeClr val="tx1">
                    <a:alpha val="80000"/>
                  </a:schemeClr>
                </a:solidFill>
                <a:effectLst/>
              </a:rPr>
              <a:t>Respeto </a:t>
            </a:r>
            <a:r>
              <a:rPr lang="en-US" sz="1900" b="1" dirty="0" err="1">
                <a:solidFill>
                  <a:schemeClr val="tx1">
                    <a:alpha val="80000"/>
                  </a:schemeClr>
                </a:solidFill>
                <a:effectLst/>
              </a:rPr>
              <a:t>por</a:t>
            </a:r>
            <a:r>
              <a:rPr lang="en-US" sz="1900" b="1" dirty="0">
                <a:solidFill>
                  <a:schemeClr val="tx1">
                    <a:alpha val="80000"/>
                  </a:schemeClr>
                </a:solidFill>
                <a:effectLst/>
              </a:rPr>
              <a:t> </a:t>
            </a:r>
            <a:r>
              <a:rPr lang="en-US" sz="1900" b="1" dirty="0" err="1">
                <a:solidFill>
                  <a:schemeClr val="tx1">
                    <a:alpha val="80000"/>
                  </a:schemeClr>
                </a:solidFill>
                <a:effectLst/>
              </a:rPr>
              <a:t>los</a:t>
            </a:r>
            <a:r>
              <a:rPr lang="en-US" sz="1900" b="1" dirty="0">
                <a:solidFill>
                  <a:schemeClr val="tx1">
                    <a:alpha val="80000"/>
                  </a:schemeClr>
                </a:solidFill>
                <a:effectLst/>
              </a:rPr>
              <a:t> derechos </a:t>
            </a:r>
            <a:r>
              <a:rPr lang="en-US" sz="1900" b="1" dirty="0" err="1">
                <a:solidFill>
                  <a:schemeClr val="tx1">
                    <a:alpha val="80000"/>
                  </a:schemeClr>
                </a:solidFill>
                <a:effectLst/>
              </a:rPr>
              <a:t>humanos</a:t>
            </a:r>
            <a:endParaRPr lang="en-US" sz="1900" dirty="0">
              <a:solidFill>
                <a:schemeClr val="tx1">
                  <a:alpha val="80000"/>
                </a:schemeClr>
              </a:solidFill>
              <a:effectLst/>
            </a:endParaRPr>
          </a:p>
          <a:p>
            <a:pPr marL="342900" lvl="0" indent="-2286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900" b="1" dirty="0" err="1">
                <a:solidFill>
                  <a:schemeClr val="tx1">
                    <a:alpha val="80000"/>
                  </a:schemeClr>
                </a:solidFill>
                <a:effectLst/>
              </a:rPr>
              <a:t>Protección</a:t>
            </a:r>
            <a:r>
              <a:rPr lang="en-US" sz="1900" b="1" dirty="0">
                <a:solidFill>
                  <a:schemeClr val="tx1">
                    <a:alpha val="80000"/>
                  </a:schemeClr>
                </a:solidFill>
                <a:effectLst/>
              </a:rPr>
              <a:t> de la </a:t>
            </a:r>
            <a:r>
              <a:rPr lang="en-US" sz="1900" b="1" dirty="0" err="1">
                <a:solidFill>
                  <a:schemeClr val="tx1">
                    <a:alpha val="80000"/>
                  </a:schemeClr>
                </a:solidFill>
                <a:effectLst/>
              </a:rPr>
              <a:t>dignidad</a:t>
            </a:r>
            <a:r>
              <a:rPr lang="en-US" sz="1900" b="1" dirty="0">
                <a:solidFill>
                  <a:schemeClr val="tx1">
                    <a:alpha val="80000"/>
                  </a:schemeClr>
                </a:solidFill>
                <a:effectLst/>
              </a:rPr>
              <a:t> humana</a:t>
            </a:r>
            <a:endParaRPr lang="en-US" sz="1900" dirty="0">
              <a:solidFill>
                <a:schemeClr val="tx1">
                  <a:alpha val="80000"/>
                </a:schemeClr>
              </a:solidFill>
              <a:effectLst/>
            </a:endParaRPr>
          </a:p>
          <a:p>
            <a:pPr marL="342900" lvl="0" indent="-2286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900" b="1" dirty="0" err="1">
                <a:solidFill>
                  <a:schemeClr val="tx1">
                    <a:alpha val="80000"/>
                  </a:schemeClr>
                </a:solidFill>
                <a:effectLst/>
              </a:rPr>
              <a:t>Promoción</a:t>
            </a:r>
            <a:r>
              <a:rPr lang="en-US" sz="1900" b="1" dirty="0">
                <a:solidFill>
                  <a:schemeClr val="tx1">
                    <a:alpha val="80000"/>
                  </a:schemeClr>
                </a:solidFill>
                <a:effectLst/>
              </a:rPr>
              <a:t> del </a:t>
            </a:r>
            <a:r>
              <a:rPr lang="en-US" sz="1900" b="1" dirty="0" err="1">
                <a:solidFill>
                  <a:schemeClr val="tx1">
                    <a:alpha val="80000"/>
                  </a:schemeClr>
                </a:solidFill>
                <a:effectLst/>
              </a:rPr>
              <a:t>bienestar</a:t>
            </a:r>
            <a:r>
              <a:rPr lang="en-US" sz="1900" b="1" dirty="0">
                <a:solidFill>
                  <a:schemeClr val="tx1">
                    <a:alpha val="80000"/>
                  </a:schemeClr>
                </a:solidFill>
                <a:effectLst/>
              </a:rPr>
              <a:t> social</a:t>
            </a:r>
            <a:endParaRPr lang="en-US" sz="1900" dirty="0">
              <a:solidFill>
                <a:schemeClr val="tx1">
                  <a:alpha val="80000"/>
                </a:schemeClr>
              </a:solidFill>
              <a:effectLst/>
            </a:endParaRPr>
          </a:p>
          <a:p>
            <a:pPr marL="342900" lvl="0" indent="-228600">
              <a:lnSpc>
                <a:spcPct val="90000"/>
              </a:lnSpc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1900" b="1" dirty="0" err="1">
                <a:solidFill>
                  <a:schemeClr val="tx1">
                    <a:alpha val="80000"/>
                  </a:schemeClr>
                </a:solidFill>
                <a:effectLst/>
              </a:rPr>
              <a:t>Garantía</a:t>
            </a:r>
            <a:r>
              <a:rPr lang="en-US" sz="1900" b="1" dirty="0">
                <a:solidFill>
                  <a:schemeClr val="tx1">
                    <a:alpha val="80000"/>
                  </a:schemeClr>
                </a:solidFill>
                <a:effectLst/>
              </a:rPr>
              <a:t> de la </a:t>
            </a:r>
            <a:r>
              <a:rPr lang="en-US" sz="1900" b="1" dirty="0" err="1">
                <a:solidFill>
                  <a:schemeClr val="tx1">
                    <a:alpha val="80000"/>
                  </a:schemeClr>
                </a:solidFill>
                <a:effectLst/>
              </a:rPr>
              <a:t>justicia</a:t>
            </a:r>
            <a:r>
              <a:rPr lang="en-US" sz="1900" b="1" dirty="0">
                <a:solidFill>
                  <a:schemeClr val="tx1">
                    <a:alpha val="80000"/>
                  </a:schemeClr>
                </a:solidFill>
                <a:effectLst/>
              </a:rPr>
              <a:t> y </a:t>
            </a:r>
            <a:r>
              <a:rPr lang="en-US" sz="1900" b="1" dirty="0" err="1">
                <a:solidFill>
                  <a:schemeClr val="tx1">
                    <a:alpha val="80000"/>
                  </a:schemeClr>
                </a:solidFill>
                <a:effectLst/>
              </a:rPr>
              <a:t>equidad</a:t>
            </a:r>
            <a:endParaRPr lang="en-US" sz="1900" dirty="0">
              <a:solidFill>
                <a:schemeClr val="tx1">
                  <a:alpha val="80000"/>
                </a:schemeClr>
              </a:solidFill>
              <a:effectLst/>
            </a:endParaRPr>
          </a:p>
        </p:txBody>
      </p:sp>
      <p:sp>
        <p:nvSpPr>
          <p:cNvPr id="19" name="!!dot graphic">
            <a:extLst>
              <a:ext uri="{FF2B5EF4-FFF2-40B4-BE49-F238E27FC236}">
                <a16:creationId xmlns:a16="http://schemas.microsoft.com/office/drawing/2014/main" id="{E3020543-B24B-4EC4-8FFC-8DD88EEA91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454149" y="5775082"/>
            <a:ext cx="112426" cy="112426"/>
          </a:xfrm>
          <a:custGeom>
            <a:avLst/>
            <a:gdLst>
              <a:gd name="connsiteX0" fmla="*/ 112426 w 112426"/>
              <a:gd name="connsiteY0" fmla="*/ 56213 h 112426"/>
              <a:gd name="connsiteX1" fmla="*/ 56213 w 112426"/>
              <a:gd name="connsiteY1" fmla="*/ 112426 h 112426"/>
              <a:gd name="connsiteX2" fmla="*/ 0 w 112426"/>
              <a:gd name="connsiteY2" fmla="*/ 56213 h 112426"/>
              <a:gd name="connsiteX3" fmla="*/ 56213 w 112426"/>
              <a:gd name="connsiteY3" fmla="*/ 0 h 112426"/>
              <a:gd name="connsiteX4" fmla="*/ 112426 w 112426"/>
              <a:gd name="connsiteY4" fmla="*/ 56213 h 1124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2426" h="112426">
                <a:moveTo>
                  <a:pt x="112426" y="56213"/>
                </a:moveTo>
                <a:cubicBezTo>
                  <a:pt x="112426" y="87259"/>
                  <a:pt x="87259" y="112426"/>
                  <a:pt x="56213" y="112426"/>
                </a:cubicBezTo>
                <a:cubicBezTo>
                  <a:pt x="25167" y="112426"/>
                  <a:pt x="0" y="87259"/>
                  <a:pt x="0" y="56213"/>
                </a:cubicBezTo>
                <a:cubicBezTo>
                  <a:pt x="0" y="25167"/>
                  <a:pt x="25167" y="0"/>
                  <a:pt x="56213" y="0"/>
                </a:cubicBezTo>
                <a:cubicBezTo>
                  <a:pt x="87259" y="0"/>
                  <a:pt x="112426" y="25167"/>
                  <a:pt x="112426" y="56213"/>
                </a:cubicBezTo>
                <a:close/>
              </a:path>
            </a:pathLst>
          </a:custGeom>
          <a:solidFill>
            <a:schemeClr val="accent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cxnSp>
        <p:nvCxnSpPr>
          <p:cNvPr id="21" name="!!Straight Connector">
            <a:extLst>
              <a:ext uri="{FF2B5EF4-FFF2-40B4-BE49-F238E27FC236}">
                <a16:creationId xmlns:a16="http://schemas.microsoft.com/office/drawing/2014/main" id="{C49DA8F6-BCC1-4447-B54C-57856834B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Imagen 1" descr="logo fondo transparente.png">
            <a:extLst>
              <a:ext uri="{FF2B5EF4-FFF2-40B4-BE49-F238E27FC236}">
                <a16:creationId xmlns:a16="http://schemas.microsoft.com/office/drawing/2014/main" id="{E6B622CD-717F-4554-BF88-8015F56F45B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84534" y="5360737"/>
            <a:ext cx="1691669" cy="105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85355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E68D6AC-A313-891D-647B-E849783D506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8">
            <a:extLst>
              <a:ext uri="{FF2B5EF4-FFF2-40B4-BE49-F238E27FC236}">
                <a16:creationId xmlns:a16="http://schemas.microsoft.com/office/drawing/2014/main" id="{D009D6D5-DAC2-4A8B-A17A-E206B9012D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775D5114-5C81-AD82-D337-2CDDEA8FC762}"/>
              </a:ext>
            </a:extLst>
          </p:cNvPr>
          <p:cNvSpPr txBox="1"/>
          <p:nvPr/>
        </p:nvSpPr>
        <p:spPr>
          <a:xfrm>
            <a:off x="838200" y="2333297"/>
            <a:ext cx="4619621" cy="38436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ts val="900"/>
              </a:spcBef>
            </a:pPr>
            <a:r>
              <a:rPr lang="en-US" sz="2000" dirty="0">
                <a:effectLst/>
              </a:rPr>
              <a:t>La </a:t>
            </a:r>
            <a:r>
              <a:rPr lang="en-US" sz="2400" b="1" dirty="0" err="1">
                <a:effectLst/>
              </a:rPr>
              <a:t>recomendación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presta</a:t>
            </a:r>
            <a:r>
              <a:rPr lang="en-US" sz="2000" dirty="0">
                <a:effectLst/>
              </a:rPr>
              <a:t> particular </a:t>
            </a:r>
            <a:r>
              <a:rPr lang="en-US" sz="2000" dirty="0" err="1">
                <a:effectLst/>
              </a:rPr>
              <a:t>atención</a:t>
            </a:r>
            <a:r>
              <a:rPr lang="en-US" sz="2000" dirty="0">
                <a:effectLst/>
              </a:rPr>
              <a:t> a las </a:t>
            </a:r>
            <a:r>
              <a:rPr lang="en-US" sz="2000" dirty="0" err="1">
                <a:effectLst/>
              </a:rPr>
              <a:t>implicaciones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éticas</a:t>
            </a:r>
            <a:r>
              <a:rPr lang="en-US" sz="2000" dirty="0">
                <a:effectLst/>
              </a:rPr>
              <a:t> de </a:t>
            </a:r>
            <a:r>
              <a:rPr lang="en-US" sz="2000" dirty="0" err="1">
                <a:effectLst/>
              </a:rPr>
              <a:t>los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sistemas</a:t>
            </a:r>
            <a:r>
              <a:rPr lang="en-US" sz="2000" dirty="0">
                <a:effectLst/>
              </a:rPr>
              <a:t> de IA </a:t>
            </a:r>
            <a:r>
              <a:rPr lang="en-US" sz="2000" dirty="0" err="1">
                <a:effectLst/>
              </a:rPr>
              <a:t>en</a:t>
            </a:r>
            <a:r>
              <a:rPr lang="en-US" sz="2000" dirty="0">
                <a:effectLst/>
              </a:rPr>
              <a:t>:</a:t>
            </a:r>
          </a:p>
          <a:p>
            <a:pPr>
              <a:lnSpc>
                <a:spcPct val="90000"/>
              </a:lnSpc>
              <a:spcBef>
                <a:spcPts val="900"/>
              </a:spcBef>
            </a:pPr>
            <a:endParaRPr lang="en-US" sz="2000" dirty="0">
              <a:effectLst/>
            </a:endParaRPr>
          </a:p>
          <a:p>
            <a:pPr marL="342900" lvl="0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b="1" dirty="0">
                <a:effectLst/>
              </a:rPr>
              <a:t>Cultura</a:t>
            </a:r>
            <a:endParaRPr lang="en-US" sz="2000" dirty="0">
              <a:effectLst/>
            </a:endParaRPr>
          </a:p>
          <a:p>
            <a:pPr marL="342900" lvl="0" indent="-228600">
              <a:lnSpc>
                <a:spcPct val="90000"/>
              </a:lnSpc>
              <a:spcBef>
                <a:spcPts val="600"/>
              </a:spcBef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b="1" dirty="0" err="1">
                <a:effectLst/>
              </a:rPr>
              <a:t>Educación</a:t>
            </a:r>
            <a:endParaRPr lang="en-US" sz="2000" dirty="0">
              <a:effectLst/>
            </a:endParaRPr>
          </a:p>
          <a:p>
            <a:pPr marL="342900" lvl="0" indent="-228600">
              <a:lnSpc>
                <a:spcPct val="90000"/>
              </a:lnSpc>
              <a:spcBef>
                <a:spcPts val="600"/>
              </a:spcBef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b="1" dirty="0">
                <a:effectLst/>
              </a:rPr>
              <a:t>Ciencia</a:t>
            </a:r>
            <a:endParaRPr lang="en-US" sz="2000" dirty="0">
              <a:effectLst/>
            </a:endParaRPr>
          </a:p>
          <a:p>
            <a:pPr marL="342900" lvl="0" indent="-228600">
              <a:lnSpc>
                <a:spcPct val="90000"/>
              </a:lnSpc>
              <a:spcBef>
                <a:spcPts val="600"/>
              </a:spcBef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b="1" dirty="0" err="1">
                <a:effectLst/>
              </a:rPr>
              <a:t>Información</a:t>
            </a:r>
            <a:r>
              <a:rPr lang="en-US" sz="2000" b="1" dirty="0">
                <a:effectLst/>
              </a:rPr>
              <a:t> y </a:t>
            </a:r>
            <a:r>
              <a:rPr lang="en-US" sz="2000" b="1" dirty="0" err="1">
                <a:effectLst/>
              </a:rPr>
              <a:t>comunicación</a:t>
            </a:r>
            <a:endParaRPr lang="en-US" sz="2000" dirty="0">
              <a:effectLst/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393D2A9-FDF0-96B6-0A94-DE196CB56608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6736" r="6317"/>
          <a:stretch>
            <a:fillRect/>
          </a:stretch>
        </p:blipFill>
        <p:spPr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</p:spPr>
      </p:pic>
      <p:pic>
        <p:nvPicPr>
          <p:cNvPr id="2" name="Imagen 1" descr="logo fondo transparente.png">
            <a:extLst>
              <a:ext uri="{FF2B5EF4-FFF2-40B4-BE49-F238E27FC236}">
                <a16:creationId xmlns:a16="http://schemas.microsoft.com/office/drawing/2014/main" id="{DA21584A-60AE-9EEC-3EDC-17E19AC8AE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08" y="154266"/>
            <a:ext cx="1691669" cy="105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9868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B7E7933-EECF-E0CB-FBF4-BE4FC11DF7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AAFD4E06-23D3-D31B-6DD8-5F32EDD30B3D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t="641" r="-1" b="488"/>
          <a:stretch>
            <a:fillRect/>
          </a:stretch>
        </p:blipFill>
        <p:spPr>
          <a:xfrm>
            <a:off x="1" y="10"/>
            <a:ext cx="6936390" cy="6857990"/>
          </a:xfrm>
          <a:prstGeom prst="rect">
            <a:avLst/>
          </a:prstGeom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1FB7A51B-F5F5-0905-2527-5D8267F1A815}"/>
              </a:ext>
            </a:extLst>
          </p:cNvPr>
          <p:cNvSpPr txBox="1"/>
          <p:nvPr/>
        </p:nvSpPr>
        <p:spPr>
          <a:xfrm>
            <a:off x="6936392" y="2434201"/>
            <a:ext cx="4417408" cy="3742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en-US" sz="2400" b="1" dirty="0">
                <a:effectLst/>
              </a:rPr>
              <a:t>Compromiso de </a:t>
            </a:r>
            <a:r>
              <a:rPr lang="en-US" sz="2400" b="1" dirty="0" err="1">
                <a:effectLst/>
              </a:rPr>
              <a:t>los</a:t>
            </a:r>
            <a:r>
              <a:rPr lang="en-US" sz="2400" b="1" dirty="0">
                <a:effectLst/>
              </a:rPr>
              <a:t> </a:t>
            </a:r>
            <a:r>
              <a:rPr lang="en-US" sz="2400" b="1" dirty="0" err="1">
                <a:effectLst/>
              </a:rPr>
              <a:t>Estados</a:t>
            </a:r>
            <a:endParaRPr lang="en-US" sz="2400" dirty="0">
              <a:effectLst/>
            </a:endParaRPr>
          </a:p>
          <a:p>
            <a:pPr indent="-228600">
              <a:lnSpc>
                <a:spcPct val="90000"/>
              </a:lnSpc>
              <a:spcBef>
                <a:spcPts val="900"/>
              </a:spcBef>
              <a:buFont typeface="Arial" panose="020B0604020202020204" pitchFamily="34" charset="0"/>
              <a:buChar char="•"/>
            </a:pPr>
            <a:r>
              <a:rPr lang="en-US" sz="2000" dirty="0">
                <a:effectLst/>
              </a:rPr>
              <a:t>Los </a:t>
            </a:r>
            <a:r>
              <a:rPr lang="en-US" sz="2000" dirty="0" err="1">
                <a:effectLst/>
              </a:rPr>
              <a:t>Estados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Miembros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deben</a:t>
            </a:r>
            <a:r>
              <a:rPr lang="en-US" sz="2000" dirty="0">
                <a:effectLst/>
              </a:rPr>
              <a:t>:</a:t>
            </a:r>
          </a:p>
          <a:p>
            <a:pPr marL="342900" lvl="0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b="1" dirty="0" err="1">
                <a:effectLst/>
              </a:rPr>
              <a:t>Respetar</a:t>
            </a:r>
            <a:r>
              <a:rPr lang="en-US" sz="2000" b="1" dirty="0">
                <a:effectLst/>
              </a:rPr>
              <a:t>, </a:t>
            </a:r>
            <a:r>
              <a:rPr lang="en-US" sz="2000" b="1" dirty="0" err="1">
                <a:effectLst/>
              </a:rPr>
              <a:t>promover</a:t>
            </a:r>
            <a:r>
              <a:rPr lang="en-US" sz="2000" b="1" dirty="0">
                <a:effectLst/>
              </a:rPr>
              <a:t> y </a:t>
            </a:r>
            <a:r>
              <a:rPr lang="en-US" sz="2000" b="1" dirty="0" err="1">
                <a:effectLst/>
              </a:rPr>
              <a:t>proteger</a:t>
            </a:r>
            <a:r>
              <a:rPr lang="en-US" sz="2000" dirty="0">
                <a:effectLst/>
              </a:rPr>
              <a:t> </a:t>
            </a:r>
            <a:r>
              <a:rPr lang="en-US" sz="2000" dirty="0" err="1">
                <a:effectLst/>
              </a:rPr>
              <a:t>los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valores</a:t>
            </a:r>
            <a:r>
              <a:rPr lang="en-US" sz="2000" dirty="0">
                <a:effectLst/>
              </a:rPr>
              <a:t> y </a:t>
            </a:r>
            <a:r>
              <a:rPr lang="en-US" sz="2000" dirty="0" err="1">
                <a:effectLst/>
              </a:rPr>
              <a:t>principios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éticos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establecidos</a:t>
            </a:r>
            <a:endParaRPr lang="en-US" sz="2000" dirty="0">
              <a:effectLst/>
            </a:endParaRPr>
          </a:p>
          <a:p>
            <a:pPr marL="342900" lvl="0" indent="-228600">
              <a:lnSpc>
                <a:spcPct val="90000"/>
              </a:lnSpc>
              <a:spcBef>
                <a:spcPts val="600"/>
              </a:spcBef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b="1" dirty="0" err="1">
                <a:effectLst/>
              </a:rPr>
              <a:t>Adoptar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todas</a:t>
            </a:r>
            <a:r>
              <a:rPr lang="en-US" sz="2000" b="1" dirty="0">
                <a:effectLst/>
              </a:rPr>
              <a:t> las </a:t>
            </a:r>
            <a:r>
              <a:rPr lang="en-US" sz="2000" b="1" dirty="0" err="1">
                <a:effectLst/>
              </a:rPr>
              <a:t>medidas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posibles</a:t>
            </a:r>
            <a:r>
              <a:rPr lang="en-US" sz="2000" dirty="0">
                <a:effectLst/>
              </a:rPr>
              <a:t> para </a:t>
            </a:r>
            <a:r>
              <a:rPr lang="en-US" sz="2000" dirty="0" err="1">
                <a:effectLst/>
              </a:rPr>
              <a:t>implementar</a:t>
            </a:r>
            <a:r>
              <a:rPr lang="en-US" sz="2000" dirty="0">
                <a:effectLst/>
              </a:rPr>
              <a:t> las </a:t>
            </a:r>
            <a:r>
              <a:rPr lang="en-US" sz="2000" dirty="0" err="1">
                <a:effectLst/>
              </a:rPr>
              <a:t>recomendaciones</a:t>
            </a:r>
            <a:endParaRPr lang="en-US" sz="2000" dirty="0">
              <a:effectLst/>
            </a:endParaRPr>
          </a:p>
          <a:p>
            <a:pPr marL="342900" lvl="0" indent="-228600">
              <a:lnSpc>
                <a:spcPct val="90000"/>
              </a:lnSpc>
              <a:spcBef>
                <a:spcPts val="600"/>
              </a:spcBef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err="1">
                <a:effectLst/>
              </a:rPr>
              <a:t>Desarrollar</a:t>
            </a:r>
            <a:r>
              <a:rPr lang="en-US" sz="2000" dirty="0">
                <a:effectLst/>
              </a:rPr>
              <a:t> </a:t>
            </a:r>
            <a:r>
              <a:rPr lang="en-US" sz="2000" b="1" dirty="0" err="1">
                <a:effectLst/>
              </a:rPr>
              <a:t>políticas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nacionales</a:t>
            </a:r>
            <a:r>
              <a:rPr lang="en-US" sz="2000" dirty="0">
                <a:effectLst/>
              </a:rPr>
              <a:t> </a:t>
            </a:r>
            <a:r>
              <a:rPr lang="en-US" sz="2000" dirty="0" err="1">
                <a:effectLst/>
              </a:rPr>
              <a:t>alineadas</a:t>
            </a:r>
            <a:r>
              <a:rPr lang="en-US" sz="2000" dirty="0">
                <a:effectLst/>
              </a:rPr>
              <a:t> con </a:t>
            </a:r>
            <a:r>
              <a:rPr lang="en-US" sz="2000" dirty="0" err="1">
                <a:effectLst/>
              </a:rPr>
              <a:t>estos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principios</a:t>
            </a:r>
            <a:endParaRPr lang="en-US" sz="2000" dirty="0">
              <a:effectLst/>
            </a:endParaRPr>
          </a:p>
        </p:txBody>
      </p:sp>
      <p:pic>
        <p:nvPicPr>
          <p:cNvPr id="2" name="Imagen 1" descr="logo fondo transparente.png">
            <a:extLst>
              <a:ext uri="{FF2B5EF4-FFF2-40B4-BE49-F238E27FC236}">
                <a16:creationId xmlns:a16="http://schemas.microsoft.com/office/drawing/2014/main" id="{59CCAE86-ABA6-511C-58D1-0F6E63DFB7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623" y="219205"/>
            <a:ext cx="1691669" cy="105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894301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A8FF580-5E6B-F7F6-2D14-EB5DA170F3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>
            <a:extLst>
              <a:ext uri="{FF2B5EF4-FFF2-40B4-BE49-F238E27FC236}">
                <a16:creationId xmlns:a16="http://schemas.microsoft.com/office/drawing/2014/main" id="{4693B82C-BF54-D310-D2FF-F4C2ADC0D68C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498" r="3297" b="8849"/>
          <a:stretch>
            <a:fillRect/>
          </a:stretch>
        </p:blipFill>
        <p:spPr bwMode="auto">
          <a:xfrm>
            <a:off x="4214648" y="368510"/>
            <a:ext cx="2927132" cy="3060490"/>
          </a:xfrm>
          <a:prstGeom prst="rect">
            <a:avLst/>
          </a:prstGeom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50079618-6FD6-A8B7-BA01-9CD5E8FA50E8}"/>
              </a:ext>
            </a:extLst>
          </p:cNvPr>
          <p:cNvSpPr txBox="1"/>
          <p:nvPr/>
        </p:nvSpPr>
        <p:spPr>
          <a:xfrm>
            <a:off x="1849821" y="3659499"/>
            <a:ext cx="8807669" cy="22088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s-MX" sz="2400" b="1" spc="6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ea typeface="Times New Roman" panose="02020603050405020304" pitchFamily="18" charset="0"/>
              </a:rPr>
              <a:t>RESOLUCIONES de la </a:t>
            </a:r>
            <a:r>
              <a:rPr lang="es-MX" sz="2400" b="1" spc="600" dirty="0">
                <a:solidFill>
                  <a:schemeClr val="tx2">
                    <a:lumMod val="75000"/>
                    <a:lumOff val="25000"/>
                  </a:schemeClr>
                </a:solidFill>
                <a:ea typeface="Times New Roman" panose="02020603050405020304" pitchFamily="18" charset="0"/>
              </a:rPr>
              <a:t>ASAMBLEA</a:t>
            </a:r>
            <a:r>
              <a:rPr lang="es-MX" sz="2400" b="1" spc="600" dirty="0">
                <a:solidFill>
                  <a:schemeClr val="tx2">
                    <a:lumMod val="75000"/>
                    <a:lumOff val="25000"/>
                  </a:schemeClr>
                </a:solidFill>
                <a:effectLst/>
                <a:ea typeface="Times New Roman" panose="02020603050405020304" pitchFamily="18" charset="0"/>
              </a:rPr>
              <a:t> GENERAL  de la ONU sobre INTELIGENCIA ARTIFICIAL </a:t>
            </a:r>
            <a:endParaRPr lang="es-MX" sz="2400" b="1" dirty="0">
              <a:solidFill>
                <a:schemeClr val="tx2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2" name="Imagen 1" descr="logo fondo transparente.png">
            <a:extLst>
              <a:ext uri="{FF2B5EF4-FFF2-40B4-BE49-F238E27FC236}">
                <a16:creationId xmlns:a16="http://schemas.microsoft.com/office/drawing/2014/main" id="{C25C12B2-50E9-712C-1977-FBE16D710D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623" y="219205"/>
            <a:ext cx="1691669" cy="105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953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>
            <a:extLst>
              <a:ext uri="{FF2B5EF4-FFF2-40B4-BE49-F238E27FC236}">
                <a16:creationId xmlns:a16="http://schemas.microsoft.com/office/drawing/2014/main" id="{E960B523-8140-B148-07BF-665D1899DFCA}"/>
              </a:ext>
            </a:extLst>
          </p:cNvPr>
          <p:cNvSpPr txBox="1"/>
          <p:nvPr/>
        </p:nvSpPr>
        <p:spPr>
          <a:xfrm>
            <a:off x="2540000" y="3034652"/>
            <a:ext cx="7778043" cy="262437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ts val="2400"/>
              </a:lnSpc>
              <a:spcBef>
                <a:spcPts val="1200"/>
              </a:spcBef>
            </a:pPr>
            <a:endParaRPr lang="es-MX" sz="2400" spc="300" dirty="0">
              <a:solidFill>
                <a:srgbClr val="171717"/>
              </a:solidFill>
              <a:effectLst/>
              <a:ea typeface="Times New Roman" panose="02020603050405020304" pitchFamily="18" charset="0"/>
            </a:endParaRPr>
          </a:p>
          <a:p>
            <a:pPr algn="ctr">
              <a:lnSpc>
                <a:spcPts val="2400"/>
              </a:lnSpc>
              <a:spcBef>
                <a:spcPts val="1200"/>
              </a:spcBef>
            </a:pPr>
            <a:r>
              <a:rPr lang="es-MX" sz="2400" spc="300" dirty="0">
                <a:solidFill>
                  <a:srgbClr val="171717"/>
                </a:solidFill>
                <a:effectLst/>
                <a:ea typeface="Times New Roman" panose="02020603050405020304" pitchFamily="18" charset="0"/>
              </a:rPr>
              <a:t>RESOLUCIÓN A/78/L.49: </a:t>
            </a:r>
          </a:p>
          <a:p>
            <a:pPr algn="ctr">
              <a:lnSpc>
                <a:spcPct val="150000"/>
              </a:lnSpc>
              <a:spcBef>
                <a:spcPts val="1200"/>
              </a:spcBef>
            </a:pPr>
            <a:r>
              <a:rPr lang="es-MX" sz="2400" b="1" dirty="0">
                <a:solidFill>
                  <a:srgbClr val="171717"/>
                </a:solidFill>
                <a:effectLst/>
                <a:ea typeface="Times New Roman" panose="02020603050405020304" pitchFamily="18" charset="0"/>
              </a:rPr>
              <a:t>"Aprovechando las oportunidades de sistemas de inteligencia artificial seguros, protegidos y confiables para el desarrollo sostenible</a:t>
            </a:r>
            <a:r>
              <a:rPr lang="es-MX" sz="2400" dirty="0">
                <a:solidFill>
                  <a:srgbClr val="171717"/>
                </a:solidFill>
                <a:effectLst/>
                <a:ea typeface="Times New Roman" panose="02020603050405020304" pitchFamily="18" charset="0"/>
              </a:rPr>
              <a:t>"</a:t>
            </a:r>
            <a:endParaRPr lang="es-MX" sz="2400" dirty="0">
              <a:effectLst/>
              <a:ea typeface="Times New Roman" panose="02020603050405020304" pitchFamily="18" charset="0"/>
            </a:endParaRP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7A486B8D-1D19-BBEE-A856-491D5A37B76C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b="8908"/>
          <a:stretch>
            <a:fillRect/>
          </a:stretch>
        </p:blipFill>
        <p:spPr>
          <a:xfrm>
            <a:off x="4888089" y="485987"/>
            <a:ext cx="2472267" cy="2407707"/>
          </a:xfrm>
          <a:prstGeom prst="rect">
            <a:avLst/>
          </a:prstGeom>
        </p:spPr>
      </p:pic>
      <p:pic>
        <p:nvPicPr>
          <p:cNvPr id="2" name="Imagen 1" descr="logo fondo transparente.png">
            <a:extLst>
              <a:ext uri="{FF2B5EF4-FFF2-40B4-BE49-F238E27FC236}">
                <a16:creationId xmlns:a16="http://schemas.microsoft.com/office/drawing/2014/main" id="{EAC3BAB1-6CCD-140E-DCC5-49814652B7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63623" y="219205"/>
            <a:ext cx="1691669" cy="105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63408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>
            <a:extLst>
              <a:ext uri="{FF2B5EF4-FFF2-40B4-BE49-F238E27FC236}">
                <a16:creationId xmlns:a16="http://schemas.microsoft.com/office/drawing/2014/main" id="{2D2D9439-E2D0-C0B4-22DE-71FB96A31321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2639" t="-1" r="2436" b="8733"/>
          <a:stretch>
            <a:fillRect/>
          </a:stretch>
        </p:blipFill>
        <p:spPr>
          <a:xfrm>
            <a:off x="6103027" y="10"/>
            <a:ext cx="6088971" cy="6259056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C7B20635-EA8C-15B5-2839-73C04094E06D}"/>
              </a:ext>
            </a:extLst>
          </p:cNvPr>
          <p:cNvSpPr txBox="1"/>
          <p:nvPr/>
        </p:nvSpPr>
        <p:spPr>
          <a:xfrm>
            <a:off x="293511" y="1654441"/>
            <a:ext cx="5291079" cy="33741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algn="ctr">
              <a:lnSpc>
                <a:spcPct val="90000"/>
              </a:lnSpc>
              <a:spcBef>
                <a:spcPts val="1200"/>
              </a:spcBef>
            </a:pPr>
            <a:r>
              <a:rPr lang="en-US" sz="2600" b="1" spc="600" dirty="0">
                <a:effectLst/>
              </a:rPr>
              <a:t>OBJETIVOS CENTRALES</a:t>
            </a:r>
            <a:r>
              <a:rPr lang="en-US" sz="2000" b="1" spc="600" dirty="0">
                <a:effectLst/>
              </a:rPr>
              <a:t>:</a:t>
            </a:r>
          </a:p>
          <a:p>
            <a:pPr>
              <a:lnSpc>
                <a:spcPct val="90000"/>
              </a:lnSpc>
              <a:spcBef>
                <a:spcPts val="1200"/>
              </a:spcBef>
            </a:pPr>
            <a:endParaRPr lang="en-US" sz="1000" spc="600" dirty="0">
              <a:effectLst/>
            </a:endParaRPr>
          </a:p>
          <a:p>
            <a:pPr marL="342900" lvl="0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b="1" dirty="0" err="1">
                <a:effectLst/>
                <a:highlight>
                  <a:srgbClr val="FFFF00"/>
                </a:highlight>
              </a:rPr>
              <a:t>Cerrar</a:t>
            </a:r>
            <a:r>
              <a:rPr lang="en-US" sz="2000" b="1" dirty="0">
                <a:effectLst/>
                <a:highlight>
                  <a:srgbClr val="FFFF00"/>
                </a:highlight>
              </a:rPr>
              <a:t> la </a:t>
            </a:r>
            <a:r>
              <a:rPr lang="en-US" sz="2000" b="1" dirty="0" err="1">
                <a:effectLst/>
                <a:highlight>
                  <a:srgbClr val="FFFF00"/>
                </a:highlight>
              </a:rPr>
              <a:t>brecha</a:t>
            </a:r>
            <a:r>
              <a:rPr lang="en-US" sz="2000" b="1" dirty="0">
                <a:effectLst/>
                <a:highlight>
                  <a:srgbClr val="FFFF00"/>
                </a:highlight>
              </a:rPr>
              <a:t> digital</a:t>
            </a:r>
            <a:r>
              <a:rPr lang="en-US" sz="2000" dirty="0">
                <a:effectLst/>
                <a:highlight>
                  <a:srgbClr val="FFFF00"/>
                </a:highlight>
              </a:rPr>
              <a:t> </a:t>
            </a:r>
            <a:r>
              <a:rPr lang="en-US" sz="2000" dirty="0">
                <a:effectLst/>
              </a:rPr>
              <a:t>de IA entre </a:t>
            </a:r>
            <a:r>
              <a:rPr lang="en-US" sz="2000" dirty="0" err="1">
                <a:effectLst/>
              </a:rPr>
              <a:t>países</a:t>
            </a:r>
            <a:r>
              <a:rPr lang="en-US" sz="2000" dirty="0">
                <a:effectLst/>
              </a:rPr>
              <a:t> y </a:t>
            </a:r>
            <a:r>
              <a:rPr lang="en-US" sz="2000" dirty="0" err="1">
                <a:effectLst/>
              </a:rPr>
              <a:t>dentro</a:t>
            </a:r>
            <a:r>
              <a:rPr lang="en-US" sz="2000" dirty="0">
                <a:effectLst/>
              </a:rPr>
              <a:t> de </a:t>
            </a:r>
            <a:r>
              <a:rPr lang="en-US" sz="2000" dirty="0" err="1">
                <a:effectLst/>
              </a:rPr>
              <a:t>los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</a:rPr>
              <a:t>países</a:t>
            </a:r>
            <a:endParaRPr lang="en-US" sz="2000" dirty="0">
              <a:effectLst/>
            </a:endParaRPr>
          </a:p>
          <a:p>
            <a:pPr marL="342900" lvl="0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000" dirty="0">
              <a:effectLst/>
            </a:endParaRPr>
          </a:p>
          <a:p>
            <a:pPr marL="342900" lvl="0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err="1">
                <a:effectLst/>
              </a:rPr>
              <a:t>Promover</a:t>
            </a:r>
            <a:r>
              <a:rPr lang="en-US" sz="2000" dirty="0">
                <a:effectLst/>
              </a:rPr>
              <a:t> </a:t>
            </a:r>
            <a:r>
              <a:rPr lang="en-US" sz="2000" dirty="0" err="1">
                <a:effectLst/>
                <a:highlight>
                  <a:srgbClr val="FFFF00"/>
                </a:highlight>
              </a:rPr>
              <a:t>sistemas</a:t>
            </a:r>
            <a:r>
              <a:rPr lang="en-US" sz="2000" dirty="0">
                <a:effectLst/>
                <a:highlight>
                  <a:srgbClr val="FFFF00"/>
                </a:highlight>
              </a:rPr>
              <a:t> de IA </a:t>
            </a:r>
            <a:r>
              <a:rPr lang="en-US" sz="2000" b="1" dirty="0" err="1">
                <a:effectLst/>
              </a:rPr>
              <a:t>seguros</a:t>
            </a:r>
            <a:r>
              <a:rPr lang="en-US" sz="2000" b="1" dirty="0">
                <a:effectLst/>
              </a:rPr>
              <a:t>, </a:t>
            </a:r>
            <a:r>
              <a:rPr lang="en-US" sz="2000" b="1" dirty="0" err="1">
                <a:effectLst/>
              </a:rPr>
              <a:t>protegidos</a:t>
            </a:r>
            <a:r>
              <a:rPr lang="en-US" sz="2000" b="1" dirty="0">
                <a:effectLst/>
              </a:rPr>
              <a:t> y </a:t>
            </a:r>
            <a:r>
              <a:rPr lang="en-US" sz="2000" b="1" dirty="0" err="1">
                <a:effectLst/>
              </a:rPr>
              <a:t>confiables</a:t>
            </a:r>
            <a:endParaRPr lang="en-US" sz="2000" b="1" dirty="0">
              <a:effectLst/>
            </a:endParaRPr>
          </a:p>
          <a:p>
            <a:pPr marL="342900" lvl="0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000" dirty="0">
              <a:effectLst/>
            </a:endParaRPr>
          </a:p>
          <a:p>
            <a:pPr marL="342900" lvl="0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err="1">
                <a:effectLst/>
              </a:rPr>
              <a:t>Fomentar</a:t>
            </a:r>
            <a:r>
              <a:rPr lang="en-US" sz="2000" dirty="0">
                <a:effectLst/>
              </a:rPr>
              <a:t> </a:t>
            </a:r>
            <a:r>
              <a:rPr lang="en-US" sz="2000" b="1" dirty="0" err="1">
                <a:effectLst/>
              </a:rPr>
              <a:t>medidas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efectivas</a:t>
            </a:r>
            <a:r>
              <a:rPr lang="en-US" sz="2000" dirty="0">
                <a:effectLst/>
              </a:rPr>
              <a:t> que </a:t>
            </a:r>
            <a:r>
              <a:rPr lang="en-US" sz="2000" dirty="0" err="1">
                <a:effectLst/>
              </a:rPr>
              <a:t>promuevan</a:t>
            </a:r>
            <a:r>
              <a:rPr lang="en-US" sz="2000" dirty="0">
                <a:effectLst/>
              </a:rPr>
              <a:t> la </a:t>
            </a:r>
            <a:r>
              <a:rPr lang="en-US" sz="2000" dirty="0" err="1">
                <a:effectLst/>
                <a:highlight>
                  <a:srgbClr val="FFFF00"/>
                </a:highlight>
              </a:rPr>
              <a:t>innovación</a:t>
            </a:r>
            <a:endParaRPr lang="en-US" sz="2000" dirty="0">
              <a:effectLst/>
              <a:highlight>
                <a:srgbClr val="FFFF00"/>
              </a:highlight>
            </a:endParaRPr>
          </a:p>
          <a:p>
            <a:pPr marL="342900" lvl="0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endParaRPr lang="en-US" sz="2000" dirty="0">
              <a:effectLst/>
            </a:endParaRPr>
          </a:p>
          <a:p>
            <a:pPr marL="342900" lvl="0" indent="-228600">
              <a:lnSpc>
                <a:spcPct val="90000"/>
              </a:lnSpc>
              <a:buSzPts val="1000"/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000" dirty="0" err="1">
                <a:effectLst/>
              </a:rPr>
              <a:t>Garantizar</a:t>
            </a:r>
            <a:r>
              <a:rPr lang="en-US" sz="2000" dirty="0">
                <a:effectLst/>
              </a:rPr>
              <a:t> que la </a:t>
            </a:r>
            <a:r>
              <a:rPr lang="en-US" sz="2000" dirty="0">
                <a:effectLst/>
                <a:highlight>
                  <a:srgbClr val="FFFF00"/>
                </a:highlight>
              </a:rPr>
              <a:t>IA </a:t>
            </a:r>
            <a:r>
              <a:rPr lang="en-US" sz="2000" dirty="0" err="1">
                <a:effectLst/>
                <a:highlight>
                  <a:srgbClr val="FFFF00"/>
                </a:highlight>
              </a:rPr>
              <a:t>beneficie</a:t>
            </a:r>
            <a:r>
              <a:rPr lang="en-US" sz="2000" dirty="0">
                <a:effectLst/>
                <a:highlight>
                  <a:srgbClr val="FFFF00"/>
                </a:highlight>
              </a:rPr>
              <a:t> </a:t>
            </a:r>
            <a:r>
              <a:rPr lang="en-US" sz="2000" dirty="0" err="1">
                <a:effectLst/>
              </a:rPr>
              <a:t>el</a:t>
            </a:r>
            <a:r>
              <a:rPr lang="en-US" sz="2000" dirty="0">
                <a:effectLst/>
              </a:rPr>
              <a:t> </a:t>
            </a:r>
            <a:r>
              <a:rPr lang="en-US" sz="2000" b="1" dirty="0" err="1">
                <a:effectLst/>
              </a:rPr>
              <a:t>desarrollo</a:t>
            </a:r>
            <a:r>
              <a:rPr lang="en-US" sz="2000" b="1" dirty="0">
                <a:effectLst/>
              </a:rPr>
              <a:t> </a:t>
            </a:r>
            <a:r>
              <a:rPr lang="en-US" sz="2000" b="1" dirty="0" err="1">
                <a:effectLst/>
              </a:rPr>
              <a:t>sostenible</a:t>
            </a:r>
            <a:r>
              <a:rPr lang="en-US" sz="2000" b="1" dirty="0">
                <a:effectLst/>
              </a:rPr>
              <a:t> para </a:t>
            </a:r>
            <a:r>
              <a:rPr lang="en-US" sz="2000" b="1" dirty="0" err="1">
                <a:effectLst/>
              </a:rPr>
              <a:t>todos</a:t>
            </a:r>
            <a:endParaRPr lang="en-US" sz="2000" dirty="0">
              <a:effectLst/>
            </a:endParaRPr>
          </a:p>
        </p:txBody>
      </p:sp>
      <p:pic>
        <p:nvPicPr>
          <p:cNvPr id="2" name="Imagen 1" descr="logo fondo transparente.png">
            <a:extLst>
              <a:ext uri="{FF2B5EF4-FFF2-40B4-BE49-F238E27FC236}">
                <a16:creationId xmlns:a16="http://schemas.microsoft.com/office/drawing/2014/main" id="{2F616372-4D3D-3378-FEF8-4B4461F2C6B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14608" y="5377358"/>
            <a:ext cx="1691669" cy="10535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39231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916</Words>
  <Application>Microsoft Macintosh PowerPoint</Application>
  <PresentationFormat>Panorámica</PresentationFormat>
  <Paragraphs>171</Paragraphs>
  <Slides>28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4" baseType="lpstr">
      <vt:lpstr>Aptos</vt:lpstr>
      <vt:lpstr>Aptos Display</vt:lpstr>
      <vt:lpstr>Arial</vt:lpstr>
      <vt:lpstr>Avenir Book</vt:lpstr>
      <vt:lpstr>Times New Roman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Concepcion Olavarrieta</dc:creator>
  <cp:lastModifiedBy>Concepcion Olavarrieta</cp:lastModifiedBy>
  <cp:revision>10</cp:revision>
  <dcterms:created xsi:type="dcterms:W3CDTF">2025-07-28T20:02:46Z</dcterms:created>
  <dcterms:modified xsi:type="dcterms:W3CDTF">2025-08-15T00:24:20Z</dcterms:modified>
</cp:coreProperties>
</file>